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8" r:id="rId1"/>
  </p:sldMasterIdLst>
  <p:notesMasterIdLst>
    <p:notesMasterId r:id="rId115"/>
  </p:notesMasterIdLst>
  <p:handoutMasterIdLst>
    <p:handoutMasterId r:id="rId116"/>
  </p:handoutMasterIdLst>
  <p:sldIdLst>
    <p:sldId id="256" r:id="rId2"/>
    <p:sldId id="276" r:id="rId3"/>
    <p:sldId id="277" r:id="rId4"/>
    <p:sldId id="278" r:id="rId5"/>
    <p:sldId id="279" r:id="rId6"/>
    <p:sldId id="280" r:id="rId7"/>
    <p:sldId id="281" r:id="rId8"/>
    <p:sldId id="282" r:id="rId9"/>
    <p:sldId id="283" r:id="rId10"/>
    <p:sldId id="284" r:id="rId11"/>
    <p:sldId id="285" r:id="rId12"/>
    <p:sldId id="286" r:id="rId13"/>
    <p:sldId id="287" r:id="rId14"/>
    <p:sldId id="288" r:id="rId15"/>
    <p:sldId id="289" r:id="rId16"/>
    <p:sldId id="290" r:id="rId17"/>
    <p:sldId id="291" r:id="rId18"/>
    <p:sldId id="292" r:id="rId19"/>
    <p:sldId id="293" r:id="rId20"/>
    <p:sldId id="294" r:id="rId21"/>
    <p:sldId id="295" r:id="rId22"/>
    <p:sldId id="296" r:id="rId23"/>
    <p:sldId id="297" r:id="rId24"/>
    <p:sldId id="298" r:id="rId25"/>
    <p:sldId id="299" r:id="rId26"/>
    <p:sldId id="300" r:id="rId27"/>
    <p:sldId id="301" r:id="rId28"/>
    <p:sldId id="302" r:id="rId29"/>
    <p:sldId id="303" r:id="rId30"/>
    <p:sldId id="304" r:id="rId31"/>
    <p:sldId id="305" r:id="rId32"/>
    <p:sldId id="306" r:id="rId33"/>
    <p:sldId id="307" r:id="rId34"/>
    <p:sldId id="308" r:id="rId35"/>
    <p:sldId id="309" r:id="rId36"/>
    <p:sldId id="310" r:id="rId37"/>
    <p:sldId id="311" r:id="rId38"/>
    <p:sldId id="312" r:id="rId39"/>
    <p:sldId id="313" r:id="rId40"/>
    <p:sldId id="314" r:id="rId41"/>
    <p:sldId id="315" r:id="rId42"/>
    <p:sldId id="316" r:id="rId43"/>
    <p:sldId id="317" r:id="rId44"/>
    <p:sldId id="318" r:id="rId45"/>
    <p:sldId id="319" r:id="rId46"/>
    <p:sldId id="320" r:id="rId47"/>
    <p:sldId id="321" r:id="rId48"/>
    <p:sldId id="322" r:id="rId49"/>
    <p:sldId id="323" r:id="rId50"/>
    <p:sldId id="324" r:id="rId51"/>
    <p:sldId id="325" r:id="rId52"/>
    <p:sldId id="326" r:id="rId53"/>
    <p:sldId id="327" r:id="rId54"/>
    <p:sldId id="328" r:id="rId55"/>
    <p:sldId id="329" r:id="rId56"/>
    <p:sldId id="330" r:id="rId57"/>
    <p:sldId id="331" r:id="rId58"/>
    <p:sldId id="332" r:id="rId59"/>
    <p:sldId id="333" r:id="rId60"/>
    <p:sldId id="334" r:id="rId61"/>
    <p:sldId id="335" r:id="rId62"/>
    <p:sldId id="336" r:id="rId63"/>
    <p:sldId id="337" r:id="rId64"/>
    <p:sldId id="338" r:id="rId65"/>
    <p:sldId id="339" r:id="rId66"/>
    <p:sldId id="340" r:id="rId67"/>
    <p:sldId id="341" r:id="rId68"/>
    <p:sldId id="342" r:id="rId69"/>
    <p:sldId id="343" r:id="rId70"/>
    <p:sldId id="344" r:id="rId71"/>
    <p:sldId id="345" r:id="rId72"/>
    <p:sldId id="346" r:id="rId73"/>
    <p:sldId id="347" r:id="rId74"/>
    <p:sldId id="348" r:id="rId75"/>
    <p:sldId id="349" r:id="rId76"/>
    <p:sldId id="350" r:id="rId77"/>
    <p:sldId id="351" r:id="rId78"/>
    <p:sldId id="352" r:id="rId79"/>
    <p:sldId id="353" r:id="rId80"/>
    <p:sldId id="354" r:id="rId81"/>
    <p:sldId id="355" r:id="rId82"/>
    <p:sldId id="356" r:id="rId83"/>
    <p:sldId id="357" r:id="rId84"/>
    <p:sldId id="358" r:id="rId85"/>
    <p:sldId id="359" r:id="rId86"/>
    <p:sldId id="360" r:id="rId87"/>
    <p:sldId id="361" r:id="rId88"/>
    <p:sldId id="362" r:id="rId89"/>
    <p:sldId id="363" r:id="rId90"/>
    <p:sldId id="364" r:id="rId91"/>
    <p:sldId id="365" r:id="rId92"/>
    <p:sldId id="366" r:id="rId93"/>
    <p:sldId id="367" r:id="rId94"/>
    <p:sldId id="368" r:id="rId95"/>
    <p:sldId id="369" r:id="rId96"/>
    <p:sldId id="370" r:id="rId97"/>
    <p:sldId id="371" r:id="rId98"/>
    <p:sldId id="372" r:id="rId99"/>
    <p:sldId id="373" r:id="rId100"/>
    <p:sldId id="374" r:id="rId101"/>
    <p:sldId id="375" r:id="rId102"/>
    <p:sldId id="376" r:id="rId103"/>
    <p:sldId id="377" r:id="rId104"/>
    <p:sldId id="378" r:id="rId105"/>
    <p:sldId id="379" r:id="rId106"/>
    <p:sldId id="380" r:id="rId107"/>
    <p:sldId id="381" r:id="rId108"/>
    <p:sldId id="382" r:id="rId109"/>
    <p:sldId id="383" r:id="rId110"/>
    <p:sldId id="384" r:id="rId111"/>
    <p:sldId id="385" r:id="rId112"/>
    <p:sldId id="386" r:id="rId113"/>
    <p:sldId id="275" r:id="rId11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19" autoAdjust="0"/>
    <p:restoredTop sz="94660"/>
  </p:normalViewPr>
  <p:slideViewPr>
    <p:cSldViewPr>
      <p:cViewPr varScale="1">
        <p:scale>
          <a:sx n="65" d="100"/>
          <a:sy n="65" d="100"/>
        </p:scale>
        <p:origin x="-1470" y="-102"/>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notesViewPr>
    <p:cSldViewPr>
      <p:cViewPr varScale="1">
        <p:scale>
          <a:sx n="71" d="100"/>
          <a:sy n="71" d="100"/>
        </p:scale>
        <p:origin x="-3077"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presProps" Target="pres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image" Target="../media/image8.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5942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cs typeface="+mn-cs"/>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cs typeface="+mn-cs"/>
              </a:defRPr>
            </a:lvl1pPr>
          </a:lstStyle>
          <a:p>
            <a:pPr>
              <a:defRPr/>
            </a:pPr>
            <a:fld id="{963D8FC2-D63E-48B4-8311-0CECF9877D43}" type="datetimeFigureOut">
              <a:rPr lang="en-US"/>
              <a:pPr>
                <a:defRPr/>
              </a:pPr>
              <a:t>7/14/2014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cs typeface="+mn-cs"/>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cs typeface="+mn-cs"/>
              </a:defRPr>
            </a:lvl1pPr>
          </a:lstStyle>
          <a:p>
            <a:pPr>
              <a:defRPr/>
            </a:pPr>
            <a:fld id="{3B094A5A-68E5-4E4A-B443-7147C6AF9C38}" type="slidenum">
              <a:rPr lang="en-GB"/>
              <a:pPr>
                <a:defRPr/>
              </a:pPr>
              <a:t>‹#›</a:t>
            </a:fld>
            <a:endParaRPr lang="en-GB"/>
          </a:p>
        </p:txBody>
      </p:sp>
    </p:spTree>
    <p:extLst>
      <p:ext uri="{BB962C8B-B14F-4D97-AF65-F5344CB8AC3E}">
        <p14:creationId xmlns:p14="http://schemas.microsoft.com/office/powerpoint/2010/main" val="28174390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187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0B41F0E-6424-4921-9225-AE3A70880699}" type="slidenum">
              <a:rPr lang="es-ES_tradnl" smtClean="0"/>
              <a:pPr>
                <a:defRPr/>
              </a:pPr>
              <a:t>2</a:t>
            </a:fld>
            <a:endParaRPr lang="es-ES_tradnl"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00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280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810C50EA-F8F4-4B0C-964A-761400CC3305}" type="slidenum">
              <a:rPr lang="es-ES_tradnl" smtClean="0"/>
              <a:pPr>
                <a:defRPr/>
              </a:pPr>
              <a:t>11</a:t>
            </a:fld>
            <a:endParaRPr lang="es-ES_tradnl"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290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9A1870F6-990F-4E77-8F77-A54616DEDC57}" type="slidenum">
              <a:rPr lang="es-ES_tradnl" smtClean="0"/>
              <a:pPr>
                <a:defRPr/>
              </a:pPr>
              <a:t>12</a:t>
            </a:fld>
            <a:endParaRPr lang="es-ES_tradnl"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2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300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719D1F47-383E-4332-81D4-75CCB625B3D1}" type="slidenum">
              <a:rPr lang="es-ES_tradnl" smtClean="0"/>
              <a:pPr>
                <a:defRPr/>
              </a:pPr>
              <a:t>13</a:t>
            </a:fld>
            <a:endParaRPr lang="es-ES_tradnl"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310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126FF486-8846-4BEB-A4EA-15D8ED407237}" type="slidenum">
              <a:rPr lang="es-ES_tradnl" smtClean="0"/>
              <a:pPr>
                <a:defRPr/>
              </a:pPr>
              <a:t>14</a:t>
            </a:fld>
            <a:endParaRPr lang="es-ES_tradnl"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4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321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9958BCF2-AD74-4B02-B4A2-8EB739576AB0}" type="slidenum">
              <a:rPr lang="es-ES_tradnl" smtClean="0"/>
              <a:pPr>
                <a:defRPr/>
              </a:pPr>
              <a:t>15</a:t>
            </a:fld>
            <a:endParaRPr lang="es-ES_tradnl"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331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83939E6E-BD1C-4291-97F2-2DD4ADCFD56A}" type="slidenum">
              <a:rPr lang="es-ES_tradnl" smtClean="0"/>
              <a:pPr>
                <a:defRPr/>
              </a:pPr>
              <a:t>16</a:t>
            </a:fld>
            <a:endParaRPr lang="es-ES_tradnl"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6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341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7C67C3F9-C848-4F45-86A5-2F76F82C1A69}" type="slidenum">
              <a:rPr lang="es-ES_tradnl" smtClean="0"/>
              <a:pPr>
                <a:defRPr/>
              </a:pPr>
              <a:t>17</a:t>
            </a:fld>
            <a:endParaRPr lang="es-ES_tradnl"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351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400594A0-16A3-4560-87A2-CFE9650B0855}" type="slidenum">
              <a:rPr lang="es-ES_tradnl" smtClean="0"/>
              <a:pPr>
                <a:defRPr/>
              </a:pPr>
              <a:t>18</a:t>
            </a:fld>
            <a:endParaRPr lang="es-ES_tradnl"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8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361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734C6431-D9BC-4A9D-A64A-4FF17D950AB7}" type="slidenum">
              <a:rPr lang="es-ES_tradnl" smtClean="0"/>
              <a:pPr>
                <a:defRPr/>
              </a:pPr>
              <a:t>19</a:t>
            </a:fld>
            <a:endParaRPr lang="es-ES_tradnl"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9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372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A87B0F1C-6EEC-46A9-A927-235D07A4FA43}" type="slidenum">
              <a:rPr lang="es-ES_tradnl" smtClean="0"/>
              <a:pPr>
                <a:defRPr/>
              </a:pPr>
              <a:t>20</a:t>
            </a:fld>
            <a:endParaRPr lang="es-ES_tradn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198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9193948-B1DA-4450-BBF7-86D3F25A81A5}" type="slidenum">
              <a:rPr lang="es-ES_tradnl" smtClean="0"/>
              <a:pPr>
                <a:defRPr/>
              </a:pPr>
              <a:t>3</a:t>
            </a:fld>
            <a:endParaRPr lang="es-ES_tradnl"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0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382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1B9E3C09-F175-4A3F-9A49-7F4B9A2374C5}" type="slidenum">
              <a:rPr lang="es-ES_tradnl" smtClean="0"/>
              <a:pPr>
                <a:defRPr/>
              </a:pPr>
              <a:t>21</a:t>
            </a:fld>
            <a:endParaRPr lang="es-ES_tradnl"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392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9D10B4E5-09FA-4EDC-9D67-8BE15325727F}" type="slidenum">
              <a:rPr lang="es-ES_tradnl" smtClean="0"/>
              <a:pPr>
                <a:defRPr/>
              </a:pPr>
              <a:t>22</a:t>
            </a:fld>
            <a:endParaRPr lang="es-ES_tradnl"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2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402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98EF8D8B-037E-4A5E-93D1-0606A3FF34D2}" type="slidenum">
              <a:rPr lang="es-ES_tradnl" smtClean="0"/>
              <a:pPr>
                <a:defRPr/>
              </a:pPr>
              <a:t>23</a:t>
            </a:fld>
            <a:endParaRPr lang="es-ES_tradnl"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413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92F2B53B-9C0A-4626-8C17-5A3524890B91}" type="slidenum">
              <a:rPr lang="es-ES_tradnl" smtClean="0"/>
              <a:pPr>
                <a:defRPr/>
              </a:pPr>
              <a:t>24</a:t>
            </a:fld>
            <a:endParaRPr lang="es-ES_tradnl"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4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423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B9C3C1B3-934E-4BC9-863E-80A527616F5B}" type="slidenum">
              <a:rPr lang="es-ES_tradnl" smtClean="0"/>
              <a:pPr>
                <a:defRPr/>
              </a:pPr>
              <a:t>25</a:t>
            </a:fld>
            <a:endParaRPr lang="es-ES_tradnl"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5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433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B42B5735-E2C5-47CA-B821-807D1057D4B1}" type="slidenum">
              <a:rPr lang="es-ES_tradnl" smtClean="0"/>
              <a:pPr>
                <a:defRPr/>
              </a:pPr>
              <a:t>26</a:t>
            </a:fld>
            <a:endParaRPr lang="es-ES_tradnl"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6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44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B392770-F3AD-4A93-879D-6409855AD962}" type="slidenum">
              <a:rPr lang="es-ES_tradnl" smtClean="0"/>
              <a:pPr>
                <a:defRPr/>
              </a:pPr>
              <a:t>27</a:t>
            </a:fld>
            <a:endParaRPr lang="es-ES_tradnl"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7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454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9DE6072E-C6D0-4756-BCC8-6C7E1154B121}" type="slidenum">
              <a:rPr lang="es-ES_tradnl" smtClean="0"/>
              <a:pPr>
                <a:defRPr/>
              </a:pPr>
              <a:t>29</a:t>
            </a:fld>
            <a:endParaRPr lang="es-ES_tradnl"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8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464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D4D901F-E060-47AF-A70E-7E67F6F1F729}" type="slidenum">
              <a:rPr lang="es-ES_tradnl" smtClean="0"/>
              <a:pPr>
                <a:defRPr/>
              </a:pPr>
              <a:t>30</a:t>
            </a:fld>
            <a:endParaRPr lang="es-ES_tradnl"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9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474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7650DA9C-2987-4DCB-A594-8F61496EE973}" type="slidenum">
              <a:rPr lang="es-ES_tradnl" smtClean="0"/>
              <a:pPr>
                <a:defRPr/>
              </a:pPr>
              <a:t>31</a:t>
            </a:fld>
            <a:endParaRPr lang="es-ES_tradnl"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208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9E0A9490-CEA7-486B-98EF-AD0197C39E6A}" type="slidenum">
              <a:rPr lang="es-ES_tradnl" smtClean="0"/>
              <a:pPr>
                <a:defRPr/>
              </a:pPr>
              <a:t>4</a:t>
            </a:fld>
            <a:endParaRPr lang="es-ES_tradnl"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0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484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49496C6F-18EE-4FBD-99C7-D99D1F57CFF7}" type="slidenum">
              <a:rPr lang="es-ES_tradnl" smtClean="0"/>
              <a:pPr>
                <a:defRPr/>
              </a:pPr>
              <a:t>32</a:t>
            </a:fld>
            <a:endParaRPr lang="es-ES_tradnl"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1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495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59F6DFAF-41F1-441D-9C50-3503ED0C4C08}" type="slidenum">
              <a:rPr lang="es-ES_tradnl" smtClean="0"/>
              <a:pPr>
                <a:defRPr/>
              </a:pPr>
              <a:t>33</a:t>
            </a:fld>
            <a:endParaRPr lang="es-ES_tradnl"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2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505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BE7A139E-CD67-437E-83B4-D3CC273864CC}" type="slidenum">
              <a:rPr lang="es-ES_tradnl" smtClean="0"/>
              <a:pPr>
                <a:defRPr/>
              </a:pPr>
              <a:t>34</a:t>
            </a:fld>
            <a:endParaRPr lang="es-ES_tradnl"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515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B92688D-B28C-4F9A-985A-975D5D44EB5D}" type="slidenum">
              <a:rPr lang="es-ES_tradnl" smtClean="0"/>
              <a:pPr>
                <a:defRPr/>
              </a:pPr>
              <a:t>35</a:t>
            </a:fld>
            <a:endParaRPr lang="es-ES_tradnl"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4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52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409DEC29-BF7F-4170-977B-CBA551547EF1}" type="slidenum">
              <a:rPr lang="es-ES_tradnl" smtClean="0"/>
              <a:pPr>
                <a:defRPr/>
              </a:pPr>
              <a:t>36</a:t>
            </a:fld>
            <a:endParaRPr lang="es-ES_tradnl"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5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536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72AF7BC-AE2C-4651-A29C-AE8759A1A136}" type="slidenum">
              <a:rPr lang="es-ES_tradnl" smtClean="0"/>
              <a:pPr>
                <a:defRPr/>
              </a:pPr>
              <a:t>37</a:t>
            </a:fld>
            <a:endParaRPr lang="es-ES_tradnl"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6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546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B31836A-9A86-4E2D-93D9-3BD6C4919AB2}" type="slidenum">
              <a:rPr lang="es-ES_tradnl" smtClean="0"/>
              <a:pPr>
                <a:defRPr/>
              </a:pPr>
              <a:t>38</a:t>
            </a:fld>
            <a:endParaRPr lang="es-ES_tradnl"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7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556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B6750B70-BA32-4CFE-9FF1-771E984E2790}" type="slidenum">
              <a:rPr lang="es-ES_tradnl" smtClean="0"/>
              <a:pPr>
                <a:defRPr/>
              </a:pPr>
              <a:t>39</a:t>
            </a:fld>
            <a:endParaRPr lang="es-ES_tradnl"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566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7CC6B637-A5E6-4859-AB4D-9D4DAEC83959}" type="slidenum">
              <a:rPr lang="es-ES_tradnl" smtClean="0"/>
              <a:pPr>
                <a:defRPr/>
              </a:pPr>
              <a:t>40</a:t>
            </a:fld>
            <a:endParaRPr lang="es-ES_tradnl"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9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577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4EE50DD0-367F-4972-99F1-E6E78F80D01C}" type="slidenum">
              <a:rPr lang="es-ES_tradnl" smtClean="0"/>
              <a:pPr>
                <a:defRPr/>
              </a:pPr>
              <a:t>41</a:t>
            </a:fld>
            <a:endParaRPr lang="es-ES_tradn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39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218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11605353-B510-4C88-AE9E-581DD342EF8A}" type="slidenum">
              <a:rPr lang="es-ES_tradnl" smtClean="0"/>
              <a:pPr>
                <a:defRPr/>
              </a:pPr>
              <a:t>5</a:t>
            </a:fld>
            <a:endParaRPr lang="es-ES_tradnl"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0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58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1F095460-EA14-4FE0-A4E5-831E1F202B7F}" type="slidenum">
              <a:rPr lang="es-ES_tradnl" smtClean="0"/>
              <a:pPr>
                <a:defRPr/>
              </a:pPr>
              <a:t>42</a:t>
            </a:fld>
            <a:endParaRPr lang="es-ES_tradnl"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1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597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76CB6F6B-D8A1-4B85-97A0-DAF8B2FF9C08}" type="slidenum">
              <a:rPr lang="es-ES_tradnl" smtClean="0"/>
              <a:pPr>
                <a:defRPr/>
              </a:pPr>
              <a:t>43</a:t>
            </a:fld>
            <a:endParaRPr lang="es-ES_tradnl"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2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607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58AF809-6102-4B49-9963-0883A08DE179}" type="slidenum">
              <a:rPr lang="es-ES_tradnl" smtClean="0"/>
              <a:pPr>
                <a:defRPr/>
              </a:pPr>
              <a:t>44</a:t>
            </a:fld>
            <a:endParaRPr lang="es-ES_tradnl"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617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47BB1DDC-3429-4056-8F3A-F144EFD2B14F}" type="slidenum">
              <a:rPr lang="es-ES_tradnl" smtClean="0"/>
              <a:pPr>
                <a:defRPr/>
              </a:pPr>
              <a:t>47</a:t>
            </a:fld>
            <a:endParaRPr lang="es-ES_tradnl"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4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628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95EDA41D-7367-41D7-939F-1EFB2A5CB3A2}" type="slidenum">
              <a:rPr lang="es-ES_tradnl" smtClean="0"/>
              <a:pPr>
                <a:defRPr/>
              </a:pPr>
              <a:t>48</a:t>
            </a:fld>
            <a:endParaRPr lang="es-ES_tradnl"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5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638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A6F1CA1-2C8B-44AA-8CC8-E7A0EDD300CE}" type="slidenum">
              <a:rPr lang="es-ES_tradnl" smtClean="0"/>
              <a:pPr>
                <a:defRPr/>
              </a:pPr>
              <a:t>49</a:t>
            </a:fld>
            <a:endParaRPr lang="es-ES_tradnl"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6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648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B63365E2-9561-453F-89F5-5EC366E7B6B2}" type="slidenum">
              <a:rPr lang="es-ES_tradnl" smtClean="0"/>
              <a:pPr>
                <a:defRPr/>
              </a:pPr>
              <a:t>50</a:t>
            </a:fld>
            <a:endParaRPr lang="es-ES_tradnl"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7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65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4A6C7DF1-6B32-44F9-AAC3-DE018B92CD2F}" type="slidenum">
              <a:rPr lang="es-ES_tradnl" smtClean="0"/>
              <a:pPr>
                <a:defRPr/>
              </a:pPr>
              <a:t>51</a:t>
            </a:fld>
            <a:endParaRPr lang="es-ES_tradnl"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8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66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78C20024-549B-4F81-A836-CD7A78F54178}" type="slidenum">
              <a:rPr lang="es-ES_tradnl" smtClean="0"/>
              <a:pPr>
                <a:defRPr/>
              </a:pPr>
              <a:t>52</a:t>
            </a:fld>
            <a:endParaRPr lang="es-ES_tradnl"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9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67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F1063B8-E1EE-4BA3-AB59-9584F4BBAE27}" type="slidenum">
              <a:rPr lang="es-ES_tradnl" smtClean="0"/>
              <a:pPr>
                <a:defRPr/>
              </a:pPr>
              <a:t>53</a:t>
            </a:fld>
            <a:endParaRPr lang="es-ES_tradnl"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228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3495ED3D-E7C3-4FCD-94FE-6DEA985195F9}" type="slidenum">
              <a:rPr lang="es-ES_tradnl" smtClean="0"/>
              <a:pPr>
                <a:defRPr/>
              </a:pPr>
              <a:t>6</a:t>
            </a:fld>
            <a:endParaRPr lang="es-ES_tradnl"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1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689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DEBF8F9C-C12C-43DD-AFA1-FE321CBF1352}" type="slidenum">
              <a:rPr lang="es-ES_tradnl" smtClean="0"/>
              <a:pPr>
                <a:defRPr/>
              </a:pPr>
              <a:t>54</a:t>
            </a:fld>
            <a:endParaRPr lang="es-ES_tradnl"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2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699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1E091AE1-2392-4DA7-BDDA-BD7692779568}" type="slidenum">
              <a:rPr lang="es-ES_tradnl" smtClean="0"/>
              <a:pPr>
                <a:defRPr/>
              </a:pPr>
              <a:t>55</a:t>
            </a:fld>
            <a:endParaRPr lang="es-ES_tradnl"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3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710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D7F62A7-6707-4463-A39C-92E6D303FA8D}" type="slidenum">
              <a:rPr lang="es-ES_tradnl" smtClean="0"/>
              <a:pPr>
                <a:defRPr/>
              </a:pPr>
              <a:t>56</a:t>
            </a:fld>
            <a:endParaRPr lang="es-ES_tradnl"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720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B42FC0B0-6CFC-4893-BD43-0A584AF3302C}" type="slidenum">
              <a:rPr lang="es-ES_tradnl" smtClean="0"/>
              <a:pPr>
                <a:defRPr/>
              </a:pPr>
              <a:t>57</a:t>
            </a:fld>
            <a:endParaRPr lang="es-ES_tradnl"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5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730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4EBE17C1-D29A-47E9-946B-024ED961D22C}" type="slidenum">
              <a:rPr lang="es-ES_tradnl" smtClean="0"/>
              <a:pPr>
                <a:defRPr/>
              </a:pPr>
              <a:t>58</a:t>
            </a:fld>
            <a:endParaRPr lang="es-ES_tradnl"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6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740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7710FC93-F098-480F-8166-3F8D453F7864}" type="slidenum">
              <a:rPr lang="es-ES_tradnl" smtClean="0"/>
              <a:pPr>
                <a:defRPr/>
              </a:pPr>
              <a:t>59</a:t>
            </a:fld>
            <a:endParaRPr lang="es-ES_tradnl"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7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751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1A7970DA-FCA2-43DD-944D-1B2043C5A424}" type="slidenum">
              <a:rPr lang="es-ES_tradnl" smtClean="0"/>
              <a:pPr>
                <a:defRPr/>
              </a:pPr>
              <a:t>60</a:t>
            </a:fld>
            <a:endParaRPr lang="es-ES_tradnl"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8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761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6A8C9AC-3953-42B6-B31A-E57DD957EF8D}" type="slidenum">
              <a:rPr lang="es-ES_tradnl" smtClean="0"/>
              <a:pPr>
                <a:defRPr/>
              </a:pPr>
              <a:t>61</a:t>
            </a:fld>
            <a:endParaRPr lang="es-ES_tradnl"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9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771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4E820F1-BD73-4445-AF3A-3AC30B505E69}" type="slidenum">
              <a:rPr lang="es-ES_tradnl" smtClean="0"/>
              <a:pPr>
                <a:defRPr/>
              </a:pPr>
              <a:t>62</a:t>
            </a:fld>
            <a:endParaRPr lang="es-ES_tradnl"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0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781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AAAFF2D2-7D7D-49A5-AB81-2E607B5B243E}" type="slidenum">
              <a:rPr lang="es-ES_tradnl" smtClean="0"/>
              <a:pPr>
                <a:defRPr/>
              </a:pPr>
              <a:t>63</a:t>
            </a:fld>
            <a:endParaRPr lang="es-ES_tradnl"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59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239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59ED87D0-D283-488D-AFFF-4BA3733669A8}" type="slidenum">
              <a:rPr lang="es-ES_tradnl" smtClean="0"/>
              <a:pPr>
                <a:defRPr/>
              </a:pPr>
              <a:t>7</a:t>
            </a:fld>
            <a:endParaRPr lang="es-ES_tradnl"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1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792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B643974F-3472-4B8E-8A3E-10F34A0D80D3}" type="slidenum">
              <a:rPr lang="es-ES_tradnl" smtClean="0"/>
              <a:pPr>
                <a:defRPr/>
              </a:pPr>
              <a:t>64</a:t>
            </a:fld>
            <a:endParaRPr lang="es-ES_tradnl"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2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802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ABAA153-359F-4BF4-BD3E-A93B71F7DF1C}" type="slidenum">
              <a:rPr lang="es-ES_tradnl" smtClean="0"/>
              <a:pPr>
                <a:defRPr/>
              </a:pPr>
              <a:t>65</a:t>
            </a:fld>
            <a:endParaRPr lang="es-ES_tradnl"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3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812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77DA2D09-5B91-4A23-8DD9-B9349A7344B6}" type="slidenum">
              <a:rPr lang="es-ES_tradnl" smtClean="0"/>
              <a:pPr>
                <a:defRPr/>
              </a:pPr>
              <a:t>66</a:t>
            </a:fld>
            <a:endParaRPr lang="es-ES_tradnl"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822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31BA140B-832F-4103-A57E-BACEFC4336DD}" type="slidenum">
              <a:rPr lang="es-ES_tradnl" smtClean="0"/>
              <a:pPr>
                <a:defRPr/>
              </a:pPr>
              <a:t>67</a:t>
            </a:fld>
            <a:endParaRPr lang="es-ES_tradnl"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5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833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D1A3038-2392-4D22-9DC4-776456B15A18}" type="slidenum">
              <a:rPr lang="es-ES_tradnl" smtClean="0"/>
              <a:pPr>
                <a:defRPr/>
              </a:pPr>
              <a:t>68</a:t>
            </a:fld>
            <a:endParaRPr lang="es-ES_tradnl"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6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843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447AEFFB-AA31-4B94-A3CD-5EB12FA64748}" type="slidenum">
              <a:rPr lang="es-ES_tradnl" smtClean="0"/>
              <a:pPr>
                <a:defRPr/>
              </a:pPr>
              <a:t>69</a:t>
            </a:fld>
            <a:endParaRPr lang="es-ES_tradnl"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7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853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51B1B759-7DA6-4C41-B2D2-7706480B3887}" type="slidenum">
              <a:rPr lang="es-ES_tradnl" smtClean="0"/>
              <a:pPr>
                <a:defRPr/>
              </a:pPr>
              <a:t>70</a:t>
            </a:fld>
            <a:endParaRPr lang="es-ES_tradnl"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8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863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79ED382F-9EC6-4D8B-AEAA-D34927317073}" type="slidenum">
              <a:rPr lang="es-ES_tradnl" smtClean="0"/>
              <a:pPr>
                <a:defRPr/>
              </a:pPr>
              <a:t>71</a:t>
            </a:fld>
            <a:endParaRPr lang="es-ES_tradnl"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9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873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3D426B37-23A4-4EDA-89C1-44D6A66B5AA6}" type="slidenum">
              <a:rPr lang="es-ES_tradnl" smtClean="0"/>
              <a:pPr>
                <a:defRPr/>
              </a:pPr>
              <a:t>72</a:t>
            </a:fld>
            <a:endParaRPr lang="es-ES_tradnl"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0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884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D202099-4687-405B-82F5-51AF752BCC39}" type="slidenum">
              <a:rPr lang="es-ES_tradnl" smtClean="0"/>
              <a:pPr>
                <a:defRPr/>
              </a:pPr>
              <a:t>73</a:t>
            </a:fld>
            <a:endParaRPr lang="es-ES_tradnl"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249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8B0DA7DB-0554-4B89-87B9-72CA9F9BFC2A}" type="slidenum">
              <a:rPr lang="es-ES_tradnl" smtClean="0"/>
              <a:pPr>
                <a:defRPr/>
              </a:pPr>
              <a:t>8</a:t>
            </a:fld>
            <a:endParaRPr lang="es-ES_tradnl"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1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894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87F7B1E8-E6D2-4B43-A38B-6EC26E787377}" type="slidenum">
              <a:rPr lang="es-ES_tradnl" smtClean="0"/>
              <a:pPr>
                <a:defRPr/>
              </a:pPr>
              <a:t>74</a:t>
            </a:fld>
            <a:endParaRPr lang="es-ES_tradnl"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2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904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F67294C-BD17-4591-B28D-2245F83C2B86}" type="slidenum">
              <a:rPr lang="es-ES_tradnl" smtClean="0"/>
              <a:pPr>
                <a:defRPr/>
              </a:pPr>
              <a:t>75</a:t>
            </a:fld>
            <a:endParaRPr lang="es-ES_tradnl"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3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914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FA77429-F2AD-4F82-AF7B-B42F2B029542}" type="slidenum">
              <a:rPr lang="es-ES_tradnl" smtClean="0"/>
              <a:pPr>
                <a:defRPr/>
              </a:pPr>
              <a:t>76</a:t>
            </a:fld>
            <a:endParaRPr lang="es-ES_tradnl"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925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17100BA2-FCA3-4405-AD36-A59C743A77BB}" type="slidenum">
              <a:rPr lang="es-ES_tradnl" smtClean="0"/>
              <a:pPr>
                <a:defRPr/>
              </a:pPr>
              <a:t>77</a:t>
            </a:fld>
            <a:endParaRPr lang="es-ES_tradnl"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5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935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1127E2F-1543-4C1C-A665-DE3C635D0358}" type="slidenum">
              <a:rPr lang="es-ES_tradnl" smtClean="0"/>
              <a:pPr>
                <a:defRPr/>
              </a:pPr>
              <a:t>78</a:t>
            </a:fld>
            <a:endParaRPr lang="es-ES_tradnl"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6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945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B9FFBC20-991F-49DE-967F-9BDC8AF129BF}" type="slidenum">
              <a:rPr lang="es-ES_tradnl" smtClean="0"/>
              <a:pPr>
                <a:defRPr/>
              </a:pPr>
              <a:t>79</a:t>
            </a:fld>
            <a:endParaRPr lang="es-ES_tradnl"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7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955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870BCBA-B096-4782-BCD0-BC3D4FF431EF}" type="slidenum">
              <a:rPr lang="es-ES_tradnl" smtClean="0"/>
              <a:pPr>
                <a:defRPr/>
              </a:pPr>
              <a:t>80</a:t>
            </a:fld>
            <a:endParaRPr lang="es-ES_tradnl"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8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966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35F2246B-D9C2-4FE7-A53F-B875AA35DA8E}" type="slidenum">
              <a:rPr lang="es-ES_tradnl" smtClean="0"/>
              <a:pPr>
                <a:defRPr/>
              </a:pPr>
              <a:t>81</a:t>
            </a:fld>
            <a:endParaRPr lang="es-ES_tradnl"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9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976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03ABB89-8B12-4C5B-B2F6-3D8004253A70}" type="slidenum">
              <a:rPr lang="es-ES_tradnl" smtClean="0"/>
              <a:pPr>
                <a:defRPr/>
              </a:pPr>
              <a:t>82</a:t>
            </a:fld>
            <a:endParaRPr lang="es-ES_tradnl"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1031"/>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8F9CA08F-6C1A-4C7E-BC66-B2D838735B2D}" type="slidenum">
              <a:rPr lang="es-ES_tradnl" smtClean="0"/>
              <a:pPr>
                <a:defRPr/>
              </a:pPr>
              <a:t>83</a:t>
            </a:fld>
            <a:endParaRPr lang="es-ES_tradnl" smtClean="0"/>
          </a:p>
        </p:txBody>
      </p:sp>
      <p:sp>
        <p:nvSpPr>
          <p:cNvPr id="200707" name="Rectangle 2"/>
          <p:cNvSpPr>
            <a:spLocks noChangeArrowheads="1" noTextEdit="1"/>
          </p:cNvSpPr>
          <p:nvPr>
            <p:ph type="sldImg"/>
          </p:nvPr>
        </p:nvSpPr>
        <p:spPr bwMode="auto">
          <a:xfrm>
            <a:off x="1141413" y="685800"/>
            <a:ext cx="4573587"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07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80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259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8A0FA171-CB4A-461A-BDE0-AD2368956E70}" type="slidenum">
              <a:rPr lang="es-ES_tradnl" smtClean="0"/>
              <a:pPr>
                <a:defRPr/>
              </a:pPr>
              <a:t>9</a:t>
            </a:fld>
            <a:endParaRPr lang="es-ES_tradnl"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1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996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95C2084C-16AE-4E45-AEC1-6C85B02D9DDF}" type="slidenum">
              <a:rPr lang="es-ES_tradnl" smtClean="0"/>
              <a:pPr>
                <a:defRPr/>
              </a:pPr>
              <a:t>84</a:t>
            </a:fld>
            <a:endParaRPr lang="es-ES_tradnl"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2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007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599101B-8124-4D9C-A070-E61F11E84255}" type="slidenum">
              <a:rPr lang="es-ES_tradnl" smtClean="0"/>
              <a:pPr>
                <a:defRPr/>
              </a:pPr>
              <a:t>85</a:t>
            </a:fld>
            <a:endParaRPr lang="es-ES_tradnl"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1031"/>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3D3F2453-1A81-4BC1-861C-9E3F14A78B05}" type="slidenum">
              <a:rPr lang="es-ES_tradnl" smtClean="0"/>
              <a:pPr>
                <a:defRPr/>
              </a:pPr>
              <a:t>86</a:t>
            </a:fld>
            <a:endParaRPr lang="es-ES_tradnl" smtClean="0"/>
          </a:p>
        </p:txBody>
      </p:sp>
      <p:sp>
        <p:nvSpPr>
          <p:cNvPr id="203779" name="Rectangle 2"/>
          <p:cNvSpPr>
            <a:spLocks noChangeArrowheads="1" noTextEdit="1"/>
          </p:cNvSpPr>
          <p:nvPr>
            <p:ph type="sldImg"/>
          </p:nvPr>
        </p:nvSpPr>
        <p:spPr bwMode="auto">
          <a:xfrm>
            <a:off x="1141413" y="685800"/>
            <a:ext cx="4573587"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378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027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4F076469-DCB5-4EBB-A2CF-696187B82186}" type="slidenum">
              <a:rPr lang="es-ES_tradnl" smtClean="0"/>
              <a:pPr>
                <a:defRPr/>
              </a:pPr>
              <a:t>87</a:t>
            </a:fld>
            <a:endParaRPr lang="es-ES_tradnl"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1031"/>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9FAD8D58-7FD5-47E5-AFC7-D5B53680B088}" type="slidenum">
              <a:rPr lang="es-ES_tradnl" smtClean="0"/>
              <a:pPr>
                <a:defRPr/>
              </a:pPr>
              <a:t>88</a:t>
            </a:fld>
            <a:endParaRPr lang="es-ES_tradnl" smtClean="0"/>
          </a:p>
        </p:txBody>
      </p:sp>
      <p:sp>
        <p:nvSpPr>
          <p:cNvPr id="205827" name="Rectangle 2"/>
          <p:cNvSpPr>
            <a:spLocks noChangeArrowheads="1" noTextEdit="1"/>
          </p:cNvSpPr>
          <p:nvPr>
            <p:ph type="sldImg"/>
          </p:nvPr>
        </p:nvSpPr>
        <p:spPr bwMode="auto">
          <a:xfrm>
            <a:off x="1141413" y="685800"/>
            <a:ext cx="4573587"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582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1031"/>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D52F9A6C-5682-4BDF-A47F-7305D2375043}" type="slidenum">
              <a:rPr lang="es-ES_tradnl" smtClean="0"/>
              <a:pPr>
                <a:defRPr/>
              </a:pPr>
              <a:t>89</a:t>
            </a:fld>
            <a:endParaRPr lang="es-ES_tradnl" smtClean="0"/>
          </a:p>
        </p:txBody>
      </p:sp>
      <p:sp>
        <p:nvSpPr>
          <p:cNvPr id="206851" name="Rectangle 2"/>
          <p:cNvSpPr>
            <a:spLocks noChangeArrowheads="1" noTextEdit="1"/>
          </p:cNvSpPr>
          <p:nvPr>
            <p:ph type="sldImg"/>
          </p:nvPr>
        </p:nvSpPr>
        <p:spPr bwMode="auto">
          <a:xfrm>
            <a:off x="1141413" y="685800"/>
            <a:ext cx="4573587"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685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1031"/>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7845F94-9AA2-41BA-84ED-1C6A4668D561}" type="slidenum">
              <a:rPr lang="es-ES_tradnl" smtClean="0"/>
              <a:pPr>
                <a:defRPr/>
              </a:pPr>
              <a:t>90</a:t>
            </a:fld>
            <a:endParaRPr lang="es-ES_tradnl" smtClean="0"/>
          </a:p>
        </p:txBody>
      </p:sp>
      <p:sp>
        <p:nvSpPr>
          <p:cNvPr id="207875" name="Rectangle 2"/>
          <p:cNvSpPr>
            <a:spLocks noChangeArrowheads="1" noTextEdit="1"/>
          </p:cNvSpPr>
          <p:nvPr>
            <p:ph type="sldImg"/>
          </p:nvPr>
        </p:nvSpPr>
        <p:spPr bwMode="auto">
          <a:xfrm>
            <a:off x="1141413" y="685800"/>
            <a:ext cx="4573587"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787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1031"/>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A5F3CABE-E29C-4117-8D4D-B9EFCCD5B579}" type="slidenum">
              <a:rPr lang="es-ES_tradnl" smtClean="0"/>
              <a:pPr>
                <a:defRPr/>
              </a:pPr>
              <a:t>91</a:t>
            </a:fld>
            <a:endParaRPr lang="es-ES_tradnl" smtClean="0"/>
          </a:p>
        </p:txBody>
      </p:sp>
      <p:sp>
        <p:nvSpPr>
          <p:cNvPr id="208899" name="Rectangle 2"/>
          <p:cNvSpPr>
            <a:spLocks noChangeArrowheads="1" noTextEdit="1"/>
          </p:cNvSpPr>
          <p:nvPr>
            <p:ph type="sldImg"/>
          </p:nvPr>
        </p:nvSpPr>
        <p:spPr bwMode="auto">
          <a:xfrm>
            <a:off x="1141413" y="685800"/>
            <a:ext cx="4573587"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890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9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078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5734228B-8852-435B-96CD-F457C5DA74D7}" type="slidenum">
              <a:rPr lang="es-ES_tradnl" smtClean="0"/>
              <a:pPr>
                <a:defRPr/>
              </a:pPr>
              <a:t>92</a:t>
            </a:fld>
            <a:endParaRPr lang="es-ES_tradnl" smtClean="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0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089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5D14F304-F3EF-441D-8B95-2A552F670D8F}" type="slidenum">
              <a:rPr lang="es-ES_tradnl" smtClean="0"/>
              <a:pPr>
                <a:defRPr/>
              </a:pPr>
              <a:t>93</a:t>
            </a:fld>
            <a:endParaRPr lang="es-ES_tradnl"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269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B48154D-25D3-437B-8426-6445A4C7EA3C}" type="slidenum">
              <a:rPr lang="es-ES_tradnl" smtClean="0"/>
              <a:pPr>
                <a:defRPr/>
              </a:pPr>
              <a:t>10</a:t>
            </a:fld>
            <a:endParaRPr lang="es-ES_tradnl" smtClean="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1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099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152A62FE-F474-4D37-B5C6-BE672E2C0978}" type="slidenum">
              <a:rPr lang="es-ES_tradnl" smtClean="0"/>
              <a:pPr>
                <a:defRPr/>
              </a:pPr>
              <a:t>94</a:t>
            </a:fld>
            <a:endParaRPr lang="es-ES_tradnl" smtClean="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2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109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A5B3BEB7-7412-4F92-A63D-12EF52806B07}" type="slidenum">
              <a:rPr lang="es-ES_tradnl" smtClean="0"/>
              <a:pPr>
                <a:defRPr/>
              </a:pPr>
              <a:t>95</a:t>
            </a:fld>
            <a:endParaRPr lang="es-ES_tradnl" smtClean="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4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119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A04291A-9088-4EA0-98C3-7983B4CEFFA0}" type="slidenum">
              <a:rPr lang="es-ES_tradnl" smtClean="0"/>
              <a:pPr>
                <a:defRPr/>
              </a:pPr>
              <a:t>96</a:t>
            </a:fld>
            <a:endParaRPr lang="es-ES_tradnl" smtClean="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129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7B47450-1F0B-428D-8B73-286D3E2DA448}" type="slidenum">
              <a:rPr lang="es-ES_tradnl" smtClean="0"/>
              <a:pPr>
                <a:defRPr/>
              </a:pPr>
              <a:t>97</a:t>
            </a:fld>
            <a:endParaRPr lang="es-ES_tradnl" smtClean="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6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140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5126AE8-1677-473C-866C-4C86C77A93F1}" type="slidenum">
              <a:rPr lang="es-ES_tradnl" smtClean="0"/>
              <a:pPr>
                <a:defRPr/>
              </a:pPr>
              <a:t>98</a:t>
            </a:fld>
            <a:endParaRPr lang="es-ES_tradnl" smtClean="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7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150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0AB6C6E-0722-4C8E-98E0-B038D7A1AD71}" type="slidenum">
              <a:rPr lang="es-ES_tradnl" smtClean="0"/>
              <a:pPr>
                <a:defRPr/>
              </a:pPr>
              <a:t>99</a:t>
            </a:fld>
            <a:endParaRPr lang="es-ES_tradnl" smtClean="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8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160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BEB0957-3813-4C31-9D60-1A1ABAC6FCD0}" type="slidenum">
              <a:rPr lang="es-ES_tradnl" smtClean="0"/>
              <a:pPr>
                <a:defRPr/>
              </a:pPr>
              <a:t>100</a:t>
            </a:fld>
            <a:endParaRPr lang="es-ES_tradnl" smtClean="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9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170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8EBDC70A-FD04-4277-B56D-61A824C27401}" type="slidenum">
              <a:rPr lang="es-ES_tradnl" smtClean="0"/>
              <a:pPr>
                <a:defRPr/>
              </a:pPr>
              <a:t>101</a:t>
            </a:fld>
            <a:endParaRPr lang="es-ES_tradnl" smtClean="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0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181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1A57CBEA-BFCC-4285-BA79-99F5990E41DD}" type="slidenum">
              <a:rPr lang="es-ES_tradnl" smtClean="0"/>
              <a:pPr>
                <a:defRPr/>
              </a:pPr>
              <a:t>102</a:t>
            </a:fld>
            <a:endParaRPr lang="es-ES_tradnl" smtClean="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1031"/>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18C8535C-CEB4-4F7D-A228-75067F822115}" type="slidenum">
              <a:rPr lang="es-ES_tradnl" smtClean="0"/>
              <a:pPr>
                <a:defRPr/>
              </a:pPr>
              <a:t>111</a:t>
            </a:fld>
            <a:endParaRPr lang="es-ES_tradnl" smtClean="0"/>
          </a:p>
        </p:txBody>
      </p:sp>
      <p:sp>
        <p:nvSpPr>
          <p:cNvPr id="221187" name="Rectangle 2"/>
          <p:cNvSpPr>
            <a:spLocks noChangeArrowheads="1" noTextEdit="1"/>
          </p:cNvSpPr>
          <p:nvPr>
            <p:ph type="sldImg"/>
          </p:nvPr>
        </p:nvSpPr>
        <p:spPr bwMode="auto">
          <a:xfrm>
            <a:off x="1141413" y="685800"/>
            <a:ext cx="4573587"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118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9315" name="Rectangle 3"/>
          <p:cNvSpPr>
            <a:spLocks noGrp="1" noChangeArrowheads="1"/>
          </p:cNvSpPr>
          <p:nvPr>
            <p:ph type="ctrTitle"/>
          </p:nvPr>
        </p:nvSpPr>
        <p:spPr>
          <a:xfrm>
            <a:off x="1476375" y="908050"/>
            <a:ext cx="5834063" cy="647700"/>
          </a:xfrm>
          <a:effectLst>
            <a:outerShdw dist="17961" dir="2700000" algn="ctr" rotWithShape="0">
              <a:schemeClr val="bg2"/>
            </a:outerShdw>
          </a:effectLst>
        </p:spPr>
        <p:txBody>
          <a:bodyPr/>
          <a:lstStyle>
            <a:lvl1pPr algn="ctr">
              <a:defRPr sz="3200"/>
            </a:lvl1pPr>
          </a:lstStyle>
          <a:p>
            <a:r>
              <a:rPr lang="en-US" smtClean="0"/>
              <a:t>Click to edit Master title style</a:t>
            </a:r>
            <a:endParaRPr lang="ru-RU"/>
          </a:p>
        </p:txBody>
      </p:sp>
      <p:sp>
        <p:nvSpPr>
          <p:cNvPr id="269316" name="Rectangle 4"/>
          <p:cNvSpPr>
            <a:spLocks noGrp="1" noChangeArrowheads="1"/>
          </p:cNvSpPr>
          <p:nvPr>
            <p:ph type="subTitle" idx="1"/>
          </p:nvPr>
        </p:nvSpPr>
        <p:spPr>
          <a:xfrm>
            <a:off x="1476375" y="1577975"/>
            <a:ext cx="5834063" cy="338138"/>
          </a:xfrm>
          <a:effectLst>
            <a:outerShdw dist="17961" dir="2700000" algn="ctr" rotWithShape="0">
              <a:schemeClr val="bg2"/>
            </a:outerShdw>
          </a:effectLst>
        </p:spPr>
        <p:txBody>
          <a:bodyPr/>
          <a:lstStyle>
            <a:lvl1pPr marL="0" indent="0" algn="ctr">
              <a:buFontTx/>
              <a:buNone/>
              <a:defRPr sz="2400" b="1"/>
            </a:lvl1pPr>
          </a:lstStyle>
          <a:p>
            <a:r>
              <a:rPr lang="en-US" smtClean="0"/>
              <a:t>Click to edit Master subtitle style</a:t>
            </a:r>
            <a:endParaRPr lang="ru-RU"/>
          </a:p>
        </p:txBody>
      </p:sp>
    </p:spTree>
    <p:extLst>
      <p:ext uri="{BB962C8B-B14F-4D97-AF65-F5344CB8AC3E}">
        <p14:creationId xmlns:p14="http://schemas.microsoft.com/office/powerpoint/2010/main" val="8542926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64453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5250" y="692150"/>
            <a:ext cx="1943100" cy="57626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11188" y="692150"/>
            <a:ext cx="5681662" cy="57626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55945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11188" y="692150"/>
            <a:ext cx="7777162" cy="5762625"/>
          </a:xfrm>
        </p:spPr>
        <p:txBody>
          <a:bodyPr/>
          <a:lstStyle>
            <a:lvl1pPr>
              <a:defRPr sz="1800"/>
            </a:lvl1pPr>
            <a:lvl2pPr>
              <a:defRPr sz="18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07138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1800"/>
            </a:lvl1pPr>
            <a:lvl2pPr>
              <a:defRPr sz="18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5889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57820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
        <p:nvSpPr>
          <p:cNvPr id="3" name="Content Placeholder 2"/>
          <p:cNvSpPr>
            <a:spLocks noGrp="1"/>
          </p:cNvSpPr>
          <p:nvPr>
            <p:ph sz="half" idx="1"/>
          </p:nvPr>
        </p:nvSpPr>
        <p:spPr>
          <a:xfrm>
            <a:off x="684213" y="1412875"/>
            <a:ext cx="3775075" cy="50419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1688" y="1412875"/>
            <a:ext cx="3776662" cy="50419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00751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078953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smtClean="0"/>
              <a:t>Click to edit Master title style</a:t>
            </a:r>
            <a:endParaRPr lang="en-US"/>
          </a:p>
        </p:txBody>
      </p:sp>
    </p:spTree>
    <p:extLst>
      <p:ext uri="{BB962C8B-B14F-4D97-AF65-F5344CB8AC3E}">
        <p14:creationId xmlns:p14="http://schemas.microsoft.com/office/powerpoint/2010/main" val="309187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3075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455994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561360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611188" y="692150"/>
            <a:ext cx="684053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u-RU" smtClean="0"/>
          </a:p>
        </p:txBody>
      </p:sp>
      <p:sp>
        <p:nvSpPr>
          <p:cNvPr id="4099" name="Rectangle 3"/>
          <p:cNvSpPr>
            <a:spLocks noGrp="1" noChangeArrowheads="1"/>
          </p:cNvSpPr>
          <p:nvPr>
            <p:ph type="body" idx="1"/>
          </p:nvPr>
        </p:nvSpPr>
        <p:spPr bwMode="auto">
          <a:xfrm>
            <a:off x="684213" y="1412875"/>
            <a:ext cx="7704137" cy="504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smtClean="0"/>
          </a:p>
        </p:txBody>
      </p:sp>
      <p:sp>
        <p:nvSpPr>
          <p:cNvPr id="4" name="TextBox 3"/>
          <p:cNvSpPr txBox="1"/>
          <p:nvPr userDrawn="1"/>
        </p:nvSpPr>
        <p:spPr>
          <a:xfrm>
            <a:off x="2819400" y="6096000"/>
            <a:ext cx="3581400" cy="369888"/>
          </a:xfrm>
          <a:prstGeom prst="rect">
            <a:avLst/>
          </a:prstGeom>
          <a:noFill/>
        </p:spPr>
        <p:txBody>
          <a:bodyPr>
            <a:spAutoFit/>
          </a:bodyPr>
          <a:lstStyle/>
          <a:p>
            <a:pPr algn="ctr">
              <a:defRPr/>
            </a:pPr>
            <a:r>
              <a:rPr lang="en-US" sz="900" dirty="0">
                <a:cs typeface="+mn-cs"/>
              </a:rPr>
              <a:t>Copyright © 2005- 2010 Beyond Lean Ltd. All Rights Reserved. </a:t>
            </a:r>
            <a:br>
              <a:rPr lang="en-US" sz="900" dirty="0">
                <a:cs typeface="+mn-cs"/>
              </a:rPr>
            </a:br>
            <a:r>
              <a:rPr lang="en-US" sz="900" dirty="0">
                <a:cs typeface="+mn-cs"/>
              </a:rPr>
              <a:t>www.beyondlean.com</a:t>
            </a:r>
          </a:p>
        </p:txBody>
      </p:sp>
      <p:sp>
        <p:nvSpPr>
          <p:cNvPr id="5" name="TextBox 4"/>
          <p:cNvSpPr txBox="1"/>
          <p:nvPr userDrawn="1"/>
        </p:nvSpPr>
        <p:spPr>
          <a:xfrm>
            <a:off x="685800" y="6246813"/>
            <a:ext cx="2133600" cy="214312"/>
          </a:xfrm>
          <a:prstGeom prst="rect">
            <a:avLst/>
          </a:prstGeom>
          <a:noFill/>
        </p:spPr>
        <p:txBody>
          <a:bodyPr>
            <a:spAutoFit/>
          </a:bodyPr>
          <a:lstStyle/>
          <a:p>
            <a:pPr>
              <a:defRPr/>
            </a:pPr>
            <a:r>
              <a:rPr lang="en-US" sz="800" dirty="0">
                <a:cs typeface="+mn-cs"/>
              </a:rPr>
              <a:t>V2.45 04/2010</a:t>
            </a:r>
          </a:p>
        </p:txBody>
      </p:sp>
    </p:spTree>
  </p:cSld>
  <p:clrMap bg1="lt1" tx1="dk1" bg2="lt2" tx2="dk2" accent1="accent1" accent2="accent2" accent3="accent3" accent4="accent4" accent5="accent5" accent6="accent6" hlink="hlink" folHlink="folHlink"/>
  <p:sldLayoutIdLst>
    <p:sldLayoutId id="2147483842"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 id="2147483841" r:id="rId12"/>
  </p:sldLayoutIdLst>
  <p:timing>
    <p:tnLst>
      <p:par>
        <p:cTn id="1" dur="indefinite" restart="never" nodeType="tmRoot"/>
      </p:par>
    </p:tnLst>
  </p:timing>
  <p:hf sldNum="0" hdr="0" ftr="0" dt="0"/>
  <p:txStyles>
    <p:titleStyle>
      <a:lvl1pPr algn="l" rtl="0" eaLnBrk="0" fontAlgn="base" hangingPunct="0">
        <a:spcBef>
          <a:spcPct val="0"/>
        </a:spcBef>
        <a:spcAft>
          <a:spcPct val="0"/>
        </a:spcAft>
        <a:defRPr sz="2800" b="1">
          <a:solidFill>
            <a:srgbClr val="080808"/>
          </a:solidFill>
          <a:latin typeface="+mj-lt"/>
          <a:ea typeface="+mj-ea"/>
          <a:cs typeface="+mj-cs"/>
        </a:defRPr>
      </a:lvl1pPr>
      <a:lvl2pPr algn="l" rtl="0" eaLnBrk="0" fontAlgn="base" hangingPunct="0">
        <a:spcBef>
          <a:spcPct val="0"/>
        </a:spcBef>
        <a:spcAft>
          <a:spcPct val="0"/>
        </a:spcAft>
        <a:defRPr sz="2800" b="1">
          <a:solidFill>
            <a:srgbClr val="080808"/>
          </a:solidFill>
          <a:latin typeface="Arial" charset="0"/>
        </a:defRPr>
      </a:lvl2pPr>
      <a:lvl3pPr algn="l" rtl="0" eaLnBrk="0" fontAlgn="base" hangingPunct="0">
        <a:spcBef>
          <a:spcPct val="0"/>
        </a:spcBef>
        <a:spcAft>
          <a:spcPct val="0"/>
        </a:spcAft>
        <a:defRPr sz="2800" b="1">
          <a:solidFill>
            <a:srgbClr val="080808"/>
          </a:solidFill>
          <a:latin typeface="Arial" charset="0"/>
        </a:defRPr>
      </a:lvl3pPr>
      <a:lvl4pPr algn="l" rtl="0" eaLnBrk="0" fontAlgn="base" hangingPunct="0">
        <a:spcBef>
          <a:spcPct val="0"/>
        </a:spcBef>
        <a:spcAft>
          <a:spcPct val="0"/>
        </a:spcAft>
        <a:defRPr sz="2800" b="1">
          <a:solidFill>
            <a:srgbClr val="080808"/>
          </a:solidFill>
          <a:latin typeface="Arial" charset="0"/>
        </a:defRPr>
      </a:lvl4pPr>
      <a:lvl5pPr algn="l" rtl="0" eaLnBrk="0" fontAlgn="base" hangingPunct="0">
        <a:spcBef>
          <a:spcPct val="0"/>
        </a:spcBef>
        <a:spcAft>
          <a:spcPct val="0"/>
        </a:spcAft>
        <a:defRPr sz="2800" b="1">
          <a:solidFill>
            <a:srgbClr val="080808"/>
          </a:solidFill>
          <a:latin typeface="Arial" charset="0"/>
        </a:defRPr>
      </a:lvl5pPr>
      <a:lvl6pPr marL="457200" algn="l" rtl="0" eaLnBrk="1" fontAlgn="base" hangingPunct="1">
        <a:spcBef>
          <a:spcPct val="0"/>
        </a:spcBef>
        <a:spcAft>
          <a:spcPct val="0"/>
        </a:spcAft>
        <a:defRPr sz="3600" b="1">
          <a:solidFill>
            <a:srgbClr val="080808"/>
          </a:solidFill>
          <a:latin typeface="Arial" charset="0"/>
        </a:defRPr>
      </a:lvl6pPr>
      <a:lvl7pPr marL="914400" algn="l" rtl="0" eaLnBrk="1" fontAlgn="base" hangingPunct="1">
        <a:spcBef>
          <a:spcPct val="0"/>
        </a:spcBef>
        <a:spcAft>
          <a:spcPct val="0"/>
        </a:spcAft>
        <a:defRPr sz="3600" b="1">
          <a:solidFill>
            <a:srgbClr val="080808"/>
          </a:solidFill>
          <a:latin typeface="Arial" charset="0"/>
        </a:defRPr>
      </a:lvl7pPr>
      <a:lvl8pPr marL="1371600" algn="l" rtl="0" eaLnBrk="1" fontAlgn="base" hangingPunct="1">
        <a:spcBef>
          <a:spcPct val="0"/>
        </a:spcBef>
        <a:spcAft>
          <a:spcPct val="0"/>
        </a:spcAft>
        <a:defRPr sz="3600" b="1">
          <a:solidFill>
            <a:srgbClr val="080808"/>
          </a:solidFill>
          <a:latin typeface="Arial" charset="0"/>
        </a:defRPr>
      </a:lvl8pPr>
      <a:lvl9pPr marL="1828800" algn="l" rtl="0" eaLnBrk="1" fontAlgn="base" hangingPunct="1">
        <a:spcBef>
          <a:spcPct val="0"/>
        </a:spcBef>
        <a:spcAft>
          <a:spcPct val="0"/>
        </a:spcAft>
        <a:defRPr sz="3600" b="1">
          <a:solidFill>
            <a:srgbClr val="080808"/>
          </a:solidFill>
          <a:latin typeface="Arial" charset="0"/>
        </a:defRPr>
      </a:lvl9pPr>
    </p:titleStyle>
    <p:bodyStyle>
      <a:lvl1pPr marL="342900" indent="-342900" algn="l" rtl="0" eaLnBrk="0" fontAlgn="base" hangingPunct="0">
        <a:spcBef>
          <a:spcPct val="20000"/>
        </a:spcBef>
        <a:spcAft>
          <a:spcPct val="0"/>
        </a:spcAft>
        <a:buChar char="•"/>
        <a:defRPr>
          <a:solidFill>
            <a:srgbClr val="080808"/>
          </a:solidFill>
          <a:latin typeface="+mn-lt"/>
          <a:ea typeface="+mn-ea"/>
          <a:cs typeface="+mn-cs"/>
        </a:defRPr>
      </a:lvl1pPr>
      <a:lvl2pPr marL="742950" indent="-285750" algn="l" rtl="0" eaLnBrk="0" fontAlgn="base" hangingPunct="0">
        <a:spcBef>
          <a:spcPct val="20000"/>
        </a:spcBef>
        <a:spcAft>
          <a:spcPct val="0"/>
        </a:spcAft>
        <a:buChar char="–"/>
        <a:defRPr b="1">
          <a:solidFill>
            <a:srgbClr val="080808"/>
          </a:solidFill>
          <a:latin typeface="+mn-lt"/>
        </a:defRPr>
      </a:lvl2pPr>
      <a:lvl3pPr marL="1143000" indent="-228600" algn="l" rtl="0" eaLnBrk="0" fontAlgn="base" hangingPunct="0">
        <a:spcBef>
          <a:spcPct val="20000"/>
        </a:spcBef>
        <a:spcAft>
          <a:spcPct val="0"/>
        </a:spcAft>
        <a:buChar char="•"/>
        <a:defRPr>
          <a:solidFill>
            <a:srgbClr val="080808"/>
          </a:solidFill>
          <a:latin typeface="+mn-lt"/>
        </a:defRPr>
      </a:lvl3pPr>
      <a:lvl4pPr marL="1600200" indent="-228600" algn="l" rtl="0" eaLnBrk="0" fontAlgn="base" hangingPunct="0">
        <a:spcBef>
          <a:spcPct val="20000"/>
        </a:spcBef>
        <a:spcAft>
          <a:spcPct val="0"/>
        </a:spcAft>
        <a:buChar char="–"/>
        <a:defRPr>
          <a:solidFill>
            <a:srgbClr val="080808"/>
          </a:solidFill>
          <a:latin typeface="+mn-lt"/>
        </a:defRPr>
      </a:lvl4pPr>
      <a:lvl5pPr marL="2057400" indent="-228600" algn="l" rtl="0" eaLnBrk="0" fontAlgn="base" hangingPunct="0">
        <a:spcBef>
          <a:spcPct val="20000"/>
        </a:spcBef>
        <a:spcAft>
          <a:spcPct val="0"/>
        </a:spcAft>
        <a:buChar char="»"/>
        <a:defRPr>
          <a:solidFill>
            <a:srgbClr val="080808"/>
          </a:solidFill>
          <a:latin typeface="+mn-lt"/>
        </a:defRPr>
      </a:lvl5pPr>
      <a:lvl6pPr marL="2514600" indent="-228600" algn="l" rtl="0" eaLnBrk="1" fontAlgn="base" hangingPunct="1">
        <a:spcBef>
          <a:spcPct val="20000"/>
        </a:spcBef>
        <a:spcAft>
          <a:spcPct val="0"/>
        </a:spcAft>
        <a:buChar char="»"/>
        <a:defRPr sz="2000">
          <a:solidFill>
            <a:srgbClr val="080808"/>
          </a:solidFill>
          <a:latin typeface="+mn-lt"/>
        </a:defRPr>
      </a:lvl6pPr>
      <a:lvl7pPr marL="2971800" indent="-228600" algn="l" rtl="0" eaLnBrk="1" fontAlgn="base" hangingPunct="1">
        <a:spcBef>
          <a:spcPct val="20000"/>
        </a:spcBef>
        <a:spcAft>
          <a:spcPct val="0"/>
        </a:spcAft>
        <a:buChar char="»"/>
        <a:defRPr sz="2000">
          <a:solidFill>
            <a:srgbClr val="080808"/>
          </a:solidFill>
          <a:latin typeface="+mn-lt"/>
        </a:defRPr>
      </a:lvl7pPr>
      <a:lvl8pPr marL="3429000" indent="-228600" algn="l" rtl="0" eaLnBrk="1" fontAlgn="base" hangingPunct="1">
        <a:spcBef>
          <a:spcPct val="20000"/>
        </a:spcBef>
        <a:spcAft>
          <a:spcPct val="0"/>
        </a:spcAft>
        <a:buChar char="»"/>
        <a:defRPr sz="2000">
          <a:solidFill>
            <a:srgbClr val="080808"/>
          </a:solidFill>
          <a:latin typeface="+mn-lt"/>
        </a:defRPr>
      </a:lvl8pPr>
      <a:lvl9pPr marL="3886200" indent="-228600" algn="l" rtl="0" eaLnBrk="1" fontAlgn="base" hangingPunct="1">
        <a:spcBef>
          <a:spcPct val="20000"/>
        </a:spcBef>
        <a:spcAft>
          <a:spcPct val="0"/>
        </a:spcAft>
        <a:buChar char="»"/>
        <a:defRPr sz="2000">
          <a:solidFill>
            <a:srgbClr val="080808"/>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7.w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notesSlide" Target="../notesSlides/notesSlide23.xml"/><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8.png"/><Relationship Id="rId5" Type="http://schemas.openxmlformats.org/officeDocument/2006/relationships/oleObject" Target="../embeddings/oleObject1.bin"/><Relationship Id="rId4" Type="http://schemas.openxmlformats.org/officeDocument/2006/relationships/image" Target="../media/image10.png"/><Relationship Id="rId9" Type="http://schemas.openxmlformats.org/officeDocument/2006/relationships/oleObject" Target="../embeddings/oleObject3.bin"/></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9.png"/><Relationship Id="rId5" Type="http://schemas.openxmlformats.org/officeDocument/2006/relationships/oleObject" Target="../embeddings/oleObject4.bin"/><Relationship Id="rId4" Type="http://schemas.openxmlformats.org/officeDocument/2006/relationships/image" Target="../media/image11.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9.png"/><Relationship Id="rId5" Type="http://schemas.openxmlformats.org/officeDocument/2006/relationships/oleObject" Target="../embeddings/oleObject5.bin"/><Relationship Id="rId4" Type="http://schemas.openxmlformats.org/officeDocument/2006/relationships/image" Target="../media/image1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4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57.xml"/><Relationship Id="rId1" Type="http://schemas.openxmlformats.org/officeDocument/2006/relationships/slideLayout" Target="../slideLayouts/slideLayout2.xml"/><Relationship Id="rId5" Type="http://schemas.openxmlformats.org/officeDocument/2006/relationships/image" Target="../media/image21.wmf"/><Relationship Id="rId4" Type="http://schemas.openxmlformats.org/officeDocument/2006/relationships/image" Target="../media/image20.wmf"/></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676400" y="76200"/>
            <a:ext cx="7239000" cy="647700"/>
          </a:xfrm>
        </p:spPr>
        <p:txBody>
          <a:bodyPr/>
          <a:lstStyle/>
          <a:p>
            <a:pPr eaLnBrk="1" hangingPunct="1">
              <a:defRPr/>
            </a:pPr>
            <a:r>
              <a:rPr lang="en-US" sz="2800" dirty="0" smtClean="0"/>
              <a:t>Lean Six Sigma Certification &amp; Training</a:t>
            </a:r>
            <a:endParaRPr lang="en-US" sz="2800" dirty="0"/>
          </a:p>
        </p:txBody>
      </p:sp>
      <p:sp>
        <p:nvSpPr>
          <p:cNvPr id="6147" name="TextBox 9"/>
          <p:cNvSpPr txBox="1">
            <a:spLocks noChangeArrowheads="1"/>
          </p:cNvSpPr>
          <p:nvPr/>
        </p:nvSpPr>
        <p:spPr bwMode="auto">
          <a:xfrm>
            <a:off x="4419600" y="1524000"/>
            <a:ext cx="4114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t>Module  001 Section 004</a:t>
            </a:r>
          </a:p>
        </p:txBody>
      </p:sp>
      <p:sp>
        <p:nvSpPr>
          <p:cNvPr id="6148" name="TextBox 10"/>
          <p:cNvSpPr txBox="1">
            <a:spLocks noChangeArrowheads="1"/>
          </p:cNvSpPr>
          <p:nvPr/>
        </p:nvSpPr>
        <p:spPr bwMode="auto">
          <a:xfrm>
            <a:off x="4114800" y="609600"/>
            <a:ext cx="4419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GB" sz="2400"/>
              <a:t>Improve</a:t>
            </a:r>
            <a:endParaRPr lang="en-US" sz="2400" b="1"/>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0"/>
            <a:ext cx="8229600" cy="1143000"/>
          </a:xfrm>
        </p:spPr>
        <p:txBody>
          <a:bodyPr/>
          <a:lstStyle/>
          <a:p>
            <a:pPr eaLnBrk="1" hangingPunct="1"/>
            <a:r>
              <a:rPr lang="en-GB" smtClean="0"/>
              <a:t>Step 10: Negative Brain Storming</a:t>
            </a:r>
          </a:p>
        </p:txBody>
      </p:sp>
      <p:sp>
        <p:nvSpPr>
          <p:cNvPr id="506885" name="Rectangle 5"/>
          <p:cNvSpPr>
            <a:spLocks noChangeArrowheads="1"/>
          </p:cNvSpPr>
          <p:nvPr/>
        </p:nvSpPr>
        <p:spPr bwMode="auto">
          <a:xfrm>
            <a:off x="349250" y="998538"/>
            <a:ext cx="8439150" cy="4913312"/>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s-ES_tradnl" b="1">
                <a:solidFill>
                  <a:schemeClr val="tx1">
                    <a:lumMod val="75000"/>
                    <a:lumOff val="25000"/>
                  </a:schemeClr>
                </a:solidFill>
              </a:rPr>
              <a:t>When a problem materializes, people’s typical response is to toss a whole mess of reasons at you, rationalizing why abc, xyz, etc will NOT work as a solution. </a:t>
            </a:r>
          </a:p>
          <a:p>
            <a:pPr>
              <a:spcBef>
                <a:spcPct val="20000"/>
              </a:spcBef>
              <a:buClr>
                <a:schemeClr val="bg1"/>
              </a:buClr>
              <a:buSzPct val="25000"/>
              <a:buFont typeface="Times" pitchFamily="18" charset="0"/>
              <a:buChar char="•"/>
              <a:defRPr/>
            </a:pPr>
            <a:r>
              <a:rPr lang="es-ES_tradnl" b="1">
                <a:solidFill>
                  <a:schemeClr val="tx1">
                    <a:lumMod val="75000"/>
                    <a:lumOff val="25000"/>
                  </a:schemeClr>
                </a:solidFill>
              </a:rPr>
              <a:t>Rather than fight it, sometimes it is better to “enjoy” the negatives, as opposed to avoiding them. </a:t>
            </a:r>
          </a:p>
          <a:p>
            <a:pPr>
              <a:spcBef>
                <a:spcPct val="20000"/>
              </a:spcBef>
              <a:buClr>
                <a:schemeClr val="bg1"/>
              </a:buClr>
              <a:buSzPct val="25000"/>
              <a:buFont typeface="Times" pitchFamily="18" charset="0"/>
              <a:buChar char="•"/>
              <a:defRPr/>
            </a:pPr>
            <a:r>
              <a:rPr lang="en-GB" b="1">
                <a:solidFill>
                  <a:schemeClr val="tx1">
                    <a:lumMod val="75000"/>
                    <a:lumOff val="25000"/>
                  </a:schemeClr>
                </a:solidFill>
              </a:rPr>
              <a:t>In negative brainstorming the team is encouraged to think of ideas that will help make things worse, arrive at a bad solution! Apart from that, negative brainstorming has the same rules as positive brainstorming session</a:t>
            </a:r>
          </a:p>
          <a:p>
            <a:pPr>
              <a:spcBef>
                <a:spcPct val="20000"/>
              </a:spcBef>
              <a:buClr>
                <a:schemeClr val="bg1"/>
              </a:buClr>
              <a:buSzPct val="25000"/>
              <a:buFont typeface="Times" pitchFamily="18" charset="0"/>
              <a:buChar char="•"/>
              <a:defRPr/>
            </a:pPr>
            <a:r>
              <a:rPr lang="en-GB" b="1">
                <a:solidFill>
                  <a:schemeClr val="tx1">
                    <a:lumMod val="75000"/>
                    <a:lumOff val="25000"/>
                  </a:schemeClr>
                </a:solidFill>
              </a:rPr>
              <a:t>Once the negative brainstorming session is complete, the resulting list of ideas for making the problem worse is examined. The team take each of the 'negative ideas' and ask themselves whether it suggests a corresponding 'positive idea' for solving the problem. This process generates a new list of constructive ideas.</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457200" y="0"/>
            <a:ext cx="8229600" cy="1143000"/>
          </a:xfrm>
        </p:spPr>
        <p:txBody>
          <a:bodyPr/>
          <a:lstStyle/>
          <a:p>
            <a:pPr eaLnBrk="1" hangingPunct="1"/>
            <a:r>
              <a:rPr lang="en-GB" smtClean="0"/>
              <a:t>Step 12: A Business Example</a:t>
            </a:r>
          </a:p>
        </p:txBody>
      </p:sp>
      <p:sp>
        <p:nvSpPr>
          <p:cNvPr id="625667" name="Rectangle 3"/>
          <p:cNvSpPr>
            <a:spLocks noChangeArrowheads="1"/>
          </p:cNvSpPr>
          <p:nvPr/>
        </p:nvSpPr>
        <p:spPr bwMode="auto">
          <a:xfrm>
            <a:off x="349250" y="1373188"/>
            <a:ext cx="8439150" cy="4913312"/>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None/>
              <a:defRPr/>
            </a:pPr>
            <a:r>
              <a:rPr lang="en-GB" sz="2400" b="1">
                <a:solidFill>
                  <a:schemeClr val="tx1">
                    <a:lumMod val="75000"/>
                    <a:lumOff val="25000"/>
                  </a:schemeClr>
                </a:solidFill>
              </a:rPr>
              <a:t>Incorrect customer order forms are being received  - the current data shows 15% cannot be processed as a result</a:t>
            </a:r>
          </a:p>
          <a:p>
            <a:pPr>
              <a:spcBef>
                <a:spcPct val="20000"/>
              </a:spcBef>
              <a:buClr>
                <a:schemeClr val="bg1"/>
              </a:buClr>
              <a:buSzPct val="25000"/>
              <a:buFont typeface="Times" pitchFamily="18" charset="0"/>
              <a:buNone/>
              <a:defRPr/>
            </a:pPr>
            <a:r>
              <a:rPr lang="en-GB" sz="2400" b="1">
                <a:solidFill>
                  <a:schemeClr val="tx1">
                    <a:lumMod val="75000"/>
                    <a:lumOff val="25000"/>
                  </a:schemeClr>
                </a:solidFill>
              </a:rPr>
              <a:t>The improvement team brainstorm some ideas to remedy the problem, including:</a:t>
            </a:r>
          </a:p>
          <a:p>
            <a:pPr marL="768350" lvl="1" indent="-285750">
              <a:spcBef>
                <a:spcPct val="20000"/>
              </a:spcBef>
              <a:buSzPct val="65000"/>
              <a:buFont typeface="Wingdings" pitchFamily="2" charset="2"/>
              <a:buChar char="n"/>
              <a:defRPr/>
            </a:pPr>
            <a:r>
              <a:rPr lang="en-GB" sz="2200">
                <a:solidFill>
                  <a:schemeClr val="tx1">
                    <a:lumMod val="75000"/>
                    <a:lumOff val="25000"/>
                  </a:schemeClr>
                </a:solidFill>
              </a:rPr>
              <a:t>Providing a reference to a summary of the key requirements on their web-site</a:t>
            </a:r>
          </a:p>
          <a:p>
            <a:pPr marL="768350" lvl="1" indent="-285750">
              <a:spcBef>
                <a:spcPct val="20000"/>
              </a:spcBef>
              <a:buSzPct val="65000"/>
              <a:buFont typeface="Wingdings" pitchFamily="2" charset="2"/>
              <a:buChar char="n"/>
              <a:defRPr/>
            </a:pPr>
            <a:r>
              <a:rPr lang="en-GB" sz="2200">
                <a:solidFill>
                  <a:schemeClr val="tx1">
                    <a:lumMod val="75000"/>
                    <a:lumOff val="25000"/>
                  </a:schemeClr>
                </a:solidFill>
              </a:rPr>
              <a:t>Highlighting the key fields on the order form</a:t>
            </a:r>
          </a:p>
          <a:p>
            <a:pPr marL="768350" lvl="1" indent="-285750">
              <a:spcBef>
                <a:spcPct val="20000"/>
              </a:spcBef>
              <a:buSzPct val="65000"/>
              <a:buFont typeface="Wingdings" pitchFamily="2" charset="2"/>
              <a:buChar char="n"/>
              <a:defRPr/>
            </a:pPr>
            <a:r>
              <a:rPr lang="en-GB" sz="2200">
                <a:solidFill>
                  <a:schemeClr val="tx1">
                    <a:lumMod val="75000"/>
                    <a:lumOff val="25000"/>
                  </a:schemeClr>
                </a:solidFill>
              </a:rPr>
              <a:t>Providing an information leaflet that includes examples of a correctly completed form</a:t>
            </a:r>
          </a:p>
          <a:p>
            <a:pPr>
              <a:spcBef>
                <a:spcPct val="20000"/>
              </a:spcBef>
              <a:buClr>
                <a:schemeClr val="bg1"/>
              </a:buClr>
              <a:buSzPct val="25000"/>
              <a:buFont typeface="Times" pitchFamily="18" charset="0"/>
              <a:buChar char="•"/>
              <a:defRPr/>
            </a:pPr>
            <a:endParaRPr lang="en-GB" sz="2400" b="1">
              <a:solidFill>
                <a:schemeClr val="tx1">
                  <a:lumMod val="75000"/>
                  <a:lumOff val="25000"/>
                </a:schemeClr>
              </a:solidFill>
            </a:endParaRPr>
          </a:p>
          <a:p>
            <a:pPr marL="768350" lvl="1" indent="-285750">
              <a:spcBef>
                <a:spcPct val="20000"/>
              </a:spcBef>
              <a:buSzPct val="65000"/>
              <a:buFont typeface="Wingdings" pitchFamily="2" charset="2"/>
              <a:buChar char="n"/>
              <a:defRPr/>
            </a:pPr>
            <a:endParaRPr lang="en-GB" sz="2200">
              <a:solidFill>
                <a:schemeClr val="tx1">
                  <a:lumMod val="75000"/>
                  <a:lumOff val="25000"/>
                </a:schemeClr>
              </a:solidFill>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0794" name="AutoShape 10"/>
          <p:cNvSpPr>
            <a:spLocks noChangeArrowheads="1"/>
          </p:cNvSpPr>
          <p:nvPr/>
        </p:nvSpPr>
        <p:spPr bwMode="auto">
          <a:xfrm>
            <a:off x="1465263" y="3205163"/>
            <a:ext cx="5616575" cy="150336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endParaRPr lang="en-GB"/>
          </a:p>
        </p:txBody>
      </p:sp>
      <p:sp>
        <p:nvSpPr>
          <p:cNvPr id="106499" name="Rectangle 2"/>
          <p:cNvSpPr>
            <a:spLocks noGrp="1" noChangeArrowheads="1"/>
          </p:cNvSpPr>
          <p:nvPr>
            <p:ph type="title"/>
          </p:nvPr>
        </p:nvSpPr>
        <p:spPr>
          <a:xfrm>
            <a:off x="457200" y="0"/>
            <a:ext cx="8229600" cy="1143000"/>
          </a:xfrm>
        </p:spPr>
        <p:txBody>
          <a:bodyPr/>
          <a:lstStyle/>
          <a:p>
            <a:pPr eaLnBrk="1" hangingPunct="1"/>
            <a:r>
              <a:rPr lang="en-GB" smtClean="0"/>
              <a:t>Step 12: A Business Example</a:t>
            </a:r>
          </a:p>
        </p:txBody>
      </p:sp>
      <p:sp>
        <p:nvSpPr>
          <p:cNvPr id="630787" name="Rectangle 3"/>
          <p:cNvSpPr>
            <a:spLocks noChangeArrowheads="1"/>
          </p:cNvSpPr>
          <p:nvPr/>
        </p:nvSpPr>
        <p:spPr bwMode="auto">
          <a:xfrm>
            <a:off x="349250" y="1516063"/>
            <a:ext cx="8439150" cy="4913312"/>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None/>
              <a:defRPr/>
            </a:pPr>
            <a:r>
              <a:rPr lang="en-GB" sz="2400" b="1" dirty="0">
                <a:solidFill>
                  <a:schemeClr val="tx1">
                    <a:lumMod val="75000"/>
                    <a:lumOff val="25000"/>
                  </a:schemeClr>
                </a:solidFill>
              </a:rPr>
              <a:t>They reduce the incomplete applications to 11% by including the reference to the web-site summary…</a:t>
            </a:r>
          </a:p>
          <a:p>
            <a:pPr>
              <a:spcBef>
                <a:spcPct val="20000"/>
              </a:spcBef>
              <a:buClr>
                <a:schemeClr val="bg1"/>
              </a:buClr>
              <a:buSzPct val="25000"/>
              <a:buFont typeface="Times" pitchFamily="18" charset="0"/>
              <a:buChar char="•"/>
              <a:defRPr/>
            </a:pPr>
            <a:endParaRPr lang="en-GB" sz="2400" b="1" dirty="0">
              <a:solidFill>
                <a:schemeClr val="tx1">
                  <a:lumMod val="75000"/>
                  <a:lumOff val="25000"/>
                </a:schemeClr>
              </a:solidFill>
            </a:endParaRPr>
          </a:p>
          <a:p>
            <a:pPr marL="768350" lvl="1" indent="-285750">
              <a:spcBef>
                <a:spcPct val="20000"/>
              </a:spcBef>
              <a:buSzPct val="65000"/>
              <a:buFont typeface="Wingdings" pitchFamily="2" charset="2"/>
              <a:buChar char="n"/>
              <a:defRPr/>
            </a:pPr>
            <a:endParaRPr lang="en-GB" sz="2200" dirty="0">
              <a:solidFill>
                <a:schemeClr val="tx1">
                  <a:lumMod val="75000"/>
                  <a:lumOff val="25000"/>
                </a:schemeClr>
              </a:solidFill>
            </a:endParaRPr>
          </a:p>
        </p:txBody>
      </p:sp>
      <p:cxnSp>
        <p:nvCxnSpPr>
          <p:cNvPr id="106501" name="AutoShape 4"/>
          <p:cNvCxnSpPr>
            <a:cxnSpLocks noChangeShapeType="1"/>
          </p:cNvCxnSpPr>
          <p:nvPr/>
        </p:nvCxnSpPr>
        <p:spPr bwMode="auto">
          <a:xfrm>
            <a:off x="3276600" y="4495800"/>
            <a:ext cx="0" cy="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06502" name="Text Box 5"/>
          <p:cNvSpPr txBox="1">
            <a:spLocks noChangeArrowheads="1"/>
          </p:cNvSpPr>
          <p:nvPr/>
        </p:nvSpPr>
        <p:spPr bwMode="auto">
          <a:xfrm>
            <a:off x="2362200" y="35433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spcBef>
                <a:spcPct val="50000"/>
              </a:spcBef>
            </a:pPr>
            <a:r>
              <a:rPr lang="en-GB" sz="2400"/>
              <a:t>15</a:t>
            </a:r>
          </a:p>
        </p:txBody>
      </p:sp>
      <p:sp>
        <p:nvSpPr>
          <p:cNvPr id="106503" name="Text Box 6"/>
          <p:cNvSpPr txBox="1">
            <a:spLocks noChangeArrowheads="1"/>
          </p:cNvSpPr>
          <p:nvPr/>
        </p:nvSpPr>
        <p:spPr bwMode="auto">
          <a:xfrm>
            <a:off x="5257800" y="35433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spcBef>
                <a:spcPct val="50000"/>
              </a:spcBef>
            </a:pPr>
            <a:r>
              <a:rPr lang="en-GB" sz="2400"/>
              <a:t>11</a:t>
            </a:r>
          </a:p>
        </p:txBody>
      </p:sp>
      <p:sp>
        <p:nvSpPr>
          <p:cNvPr id="106504" name="Text Box 7"/>
          <p:cNvSpPr txBox="1">
            <a:spLocks noChangeArrowheads="1"/>
          </p:cNvSpPr>
          <p:nvPr/>
        </p:nvSpPr>
        <p:spPr bwMode="auto">
          <a:xfrm>
            <a:off x="1752600" y="4000500"/>
            <a:ext cx="6324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spcBef>
                <a:spcPct val="50000"/>
              </a:spcBef>
            </a:pPr>
            <a:r>
              <a:rPr lang="en-GB" sz="2400"/>
              <a:t>Without summary         With summary</a:t>
            </a:r>
          </a:p>
        </p:txBody>
      </p:sp>
      <p:sp>
        <p:nvSpPr>
          <p:cNvPr id="106505" name="Line 8"/>
          <p:cNvSpPr>
            <a:spLocks noChangeShapeType="1"/>
          </p:cNvSpPr>
          <p:nvPr/>
        </p:nvSpPr>
        <p:spPr bwMode="auto">
          <a:xfrm>
            <a:off x="2514600" y="3543300"/>
            <a:ext cx="30480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GB"/>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1821" name="AutoShape 13"/>
          <p:cNvSpPr>
            <a:spLocks noChangeArrowheads="1"/>
          </p:cNvSpPr>
          <p:nvPr/>
        </p:nvSpPr>
        <p:spPr bwMode="auto">
          <a:xfrm>
            <a:off x="474663" y="2392363"/>
            <a:ext cx="7597775" cy="279876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endParaRPr lang="en-GB"/>
          </a:p>
        </p:txBody>
      </p:sp>
      <p:sp>
        <p:nvSpPr>
          <p:cNvPr id="107523" name="Rectangle 2"/>
          <p:cNvSpPr>
            <a:spLocks noGrp="1" noChangeArrowheads="1"/>
          </p:cNvSpPr>
          <p:nvPr>
            <p:ph type="title"/>
          </p:nvPr>
        </p:nvSpPr>
        <p:spPr>
          <a:xfrm>
            <a:off x="457200" y="0"/>
            <a:ext cx="8229600" cy="1143000"/>
          </a:xfrm>
        </p:spPr>
        <p:txBody>
          <a:bodyPr/>
          <a:lstStyle/>
          <a:p>
            <a:pPr eaLnBrk="1" hangingPunct="1"/>
            <a:r>
              <a:rPr lang="en-GB" smtClean="0"/>
              <a:t>Step 12: A Business Example</a:t>
            </a:r>
          </a:p>
        </p:txBody>
      </p:sp>
      <p:sp>
        <p:nvSpPr>
          <p:cNvPr id="631811" name="Rectangle 3"/>
          <p:cNvSpPr>
            <a:spLocks noChangeArrowheads="1"/>
          </p:cNvSpPr>
          <p:nvPr/>
        </p:nvSpPr>
        <p:spPr bwMode="auto">
          <a:xfrm>
            <a:off x="349250" y="1373188"/>
            <a:ext cx="8439150" cy="4913312"/>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n-GB" sz="2400" b="1" dirty="0">
                <a:solidFill>
                  <a:schemeClr val="tx1">
                    <a:lumMod val="75000"/>
                    <a:lumOff val="25000"/>
                  </a:schemeClr>
                </a:solidFill>
              </a:rPr>
              <a:t>Introducing  the highlighted fields and the summary reduces the problem to 5%</a:t>
            </a:r>
          </a:p>
          <a:p>
            <a:pPr>
              <a:spcBef>
                <a:spcPct val="20000"/>
              </a:spcBef>
              <a:buClr>
                <a:schemeClr val="bg1"/>
              </a:buClr>
              <a:buSzPct val="25000"/>
              <a:buFont typeface="Times" pitchFamily="18" charset="0"/>
              <a:buChar char="•"/>
              <a:defRPr/>
            </a:pPr>
            <a:endParaRPr lang="en-GB" sz="2400" b="1" dirty="0">
              <a:solidFill>
                <a:schemeClr val="tx1">
                  <a:lumMod val="75000"/>
                  <a:lumOff val="25000"/>
                </a:schemeClr>
              </a:solidFill>
            </a:endParaRPr>
          </a:p>
          <a:p>
            <a:pPr>
              <a:spcBef>
                <a:spcPct val="20000"/>
              </a:spcBef>
              <a:buClr>
                <a:schemeClr val="bg1"/>
              </a:buClr>
              <a:buSzPct val="25000"/>
              <a:buFont typeface="Times" pitchFamily="18" charset="0"/>
              <a:buChar char="•"/>
              <a:defRPr/>
            </a:pPr>
            <a:endParaRPr lang="en-GB" sz="2400" b="1" dirty="0">
              <a:solidFill>
                <a:schemeClr val="tx1">
                  <a:lumMod val="75000"/>
                  <a:lumOff val="25000"/>
                </a:schemeClr>
              </a:solidFill>
            </a:endParaRPr>
          </a:p>
          <a:p>
            <a:pPr marL="768350" lvl="1" indent="-285750">
              <a:spcBef>
                <a:spcPct val="20000"/>
              </a:spcBef>
              <a:buSzPct val="65000"/>
              <a:buFont typeface="Wingdings" pitchFamily="2" charset="2"/>
              <a:buChar char="n"/>
              <a:defRPr/>
            </a:pPr>
            <a:endParaRPr lang="en-GB" sz="2200" dirty="0">
              <a:solidFill>
                <a:schemeClr val="tx1">
                  <a:lumMod val="75000"/>
                  <a:lumOff val="25000"/>
                </a:schemeClr>
              </a:solidFill>
            </a:endParaRPr>
          </a:p>
        </p:txBody>
      </p:sp>
      <p:sp>
        <p:nvSpPr>
          <p:cNvPr id="107525" name="Rectangle 4"/>
          <p:cNvSpPr>
            <a:spLocks noChangeArrowheads="1"/>
          </p:cNvSpPr>
          <p:nvPr/>
        </p:nvSpPr>
        <p:spPr bwMode="auto">
          <a:xfrm>
            <a:off x="3873500" y="2641600"/>
            <a:ext cx="2057400" cy="16002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107526" name="Text Box 6"/>
          <p:cNvSpPr txBox="1">
            <a:spLocks noChangeArrowheads="1"/>
          </p:cNvSpPr>
          <p:nvPr/>
        </p:nvSpPr>
        <p:spPr bwMode="auto">
          <a:xfrm>
            <a:off x="3390900" y="2425700"/>
            <a:ext cx="304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spcBef>
                <a:spcPct val="50000"/>
              </a:spcBef>
            </a:pPr>
            <a:r>
              <a:rPr lang="en-GB" sz="2400"/>
              <a:t>6</a:t>
            </a:r>
          </a:p>
        </p:txBody>
      </p:sp>
      <p:sp>
        <p:nvSpPr>
          <p:cNvPr id="107527" name="Text Box 7"/>
          <p:cNvSpPr txBox="1">
            <a:spLocks noChangeArrowheads="1"/>
          </p:cNvSpPr>
          <p:nvPr/>
        </p:nvSpPr>
        <p:spPr bwMode="auto">
          <a:xfrm>
            <a:off x="6083300" y="2413000"/>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spcBef>
                <a:spcPct val="50000"/>
              </a:spcBef>
            </a:pPr>
            <a:r>
              <a:rPr lang="en-GB" sz="2400"/>
              <a:t> 5</a:t>
            </a:r>
          </a:p>
        </p:txBody>
      </p:sp>
      <p:sp>
        <p:nvSpPr>
          <p:cNvPr id="107528" name="Text Box 8"/>
          <p:cNvSpPr txBox="1">
            <a:spLocks noChangeArrowheads="1"/>
          </p:cNvSpPr>
          <p:nvPr/>
        </p:nvSpPr>
        <p:spPr bwMode="auto">
          <a:xfrm>
            <a:off x="3263900" y="39370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spcBef>
                <a:spcPct val="50000"/>
              </a:spcBef>
            </a:pPr>
            <a:r>
              <a:rPr lang="en-GB" sz="2400"/>
              <a:t>15</a:t>
            </a:r>
          </a:p>
        </p:txBody>
      </p:sp>
      <p:sp>
        <p:nvSpPr>
          <p:cNvPr id="107529" name="Text Box 9"/>
          <p:cNvSpPr txBox="1">
            <a:spLocks noChangeArrowheads="1"/>
          </p:cNvSpPr>
          <p:nvPr/>
        </p:nvSpPr>
        <p:spPr bwMode="auto">
          <a:xfrm>
            <a:off x="6159500" y="39370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spcBef>
                <a:spcPct val="50000"/>
              </a:spcBef>
            </a:pPr>
            <a:r>
              <a:rPr lang="en-GB" sz="2400"/>
              <a:t>11</a:t>
            </a:r>
          </a:p>
        </p:txBody>
      </p:sp>
      <p:sp>
        <p:nvSpPr>
          <p:cNvPr id="107530" name="Text Box 10"/>
          <p:cNvSpPr txBox="1">
            <a:spLocks noChangeArrowheads="1"/>
          </p:cNvSpPr>
          <p:nvPr/>
        </p:nvSpPr>
        <p:spPr bwMode="auto">
          <a:xfrm>
            <a:off x="2501900" y="4546600"/>
            <a:ext cx="6324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spcBef>
                <a:spcPct val="50000"/>
              </a:spcBef>
            </a:pPr>
            <a:r>
              <a:rPr lang="en-GB" sz="2400"/>
              <a:t>Without summary         With summary</a:t>
            </a:r>
          </a:p>
        </p:txBody>
      </p:sp>
      <p:sp>
        <p:nvSpPr>
          <p:cNvPr id="107531" name="Text Box 11"/>
          <p:cNvSpPr txBox="1">
            <a:spLocks noChangeArrowheads="1"/>
          </p:cNvSpPr>
          <p:nvPr/>
        </p:nvSpPr>
        <p:spPr bwMode="auto">
          <a:xfrm>
            <a:off x="596900" y="3937000"/>
            <a:ext cx="3429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spcBef>
                <a:spcPct val="50000"/>
              </a:spcBef>
            </a:pPr>
            <a:r>
              <a:rPr lang="en-GB" sz="2400"/>
              <a:t>Without highlight </a:t>
            </a:r>
          </a:p>
        </p:txBody>
      </p:sp>
      <p:sp>
        <p:nvSpPr>
          <p:cNvPr id="107532" name="Text Box 12"/>
          <p:cNvSpPr txBox="1">
            <a:spLocks noChangeArrowheads="1"/>
          </p:cNvSpPr>
          <p:nvPr/>
        </p:nvSpPr>
        <p:spPr bwMode="auto">
          <a:xfrm>
            <a:off x="987425" y="2489200"/>
            <a:ext cx="210026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spcBef>
                <a:spcPct val="50000"/>
              </a:spcBef>
            </a:pPr>
            <a:r>
              <a:rPr lang="en-GB" sz="2400"/>
              <a:t>With highlight </a:t>
            </a:r>
          </a:p>
          <a:p>
            <a:pPr algn="ctr"/>
            <a:endParaRPr lang="en-GB" sz="240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863" name="AutoShape 31"/>
          <p:cNvSpPr>
            <a:spLocks noChangeArrowheads="1"/>
          </p:cNvSpPr>
          <p:nvPr/>
        </p:nvSpPr>
        <p:spPr bwMode="auto">
          <a:xfrm>
            <a:off x="474663" y="2493963"/>
            <a:ext cx="7597775" cy="338296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endParaRPr lang="en-GB"/>
          </a:p>
        </p:txBody>
      </p:sp>
      <p:sp>
        <p:nvSpPr>
          <p:cNvPr id="108547" name="Rectangle 2"/>
          <p:cNvSpPr>
            <a:spLocks noGrp="1" noChangeArrowheads="1"/>
          </p:cNvSpPr>
          <p:nvPr>
            <p:ph type="title"/>
          </p:nvPr>
        </p:nvSpPr>
        <p:spPr>
          <a:xfrm>
            <a:off x="457200" y="0"/>
            <a:ext cx="8229600" cy="1143000"/>
          </a:xfrm>
        </p:spPr>
        <p:txBody>
          <a:bodyPr/>
          <a:lstStyle/>
          <a:p>
            <a:pPr eaLnBrk="1" hangingPunct="1"/>
            <a:r>
              <a:rPr lang="en-GB" smtClean="0"/>
              <a:t>Step 12: A Business Example</a:t>
            </a:r>
          </a:p>
        </p:txBody>
      </p:sp>
      <p:sp>
        <p:nvSpPr>
          <p:cNvPr id="632835" name="Rectangle 3"/>
          <p:cNvSpPr>
            <a:spLocks noChangeArrowheads="1"/>
          </p:cNvSpPr>
          <p:nvPr/>
        </p:nvSpPr>
        <p:spPr bwMode="auto">
          <a:xfrm>
            <a:off x="349250" y="1077913"/>
            <a:ext cx="8439150" cy="1636712"/>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None/>
              <a:defRPr/>
            </a:pPr>
            <a:r>
              <a:rPr lang="en-GB" sz="2000" b="1" dirty="0">
                <a:solidFill>
                  <a:schemeClr val="tx1">
                    <a:lumMod val="75000"/>
                    <a:lumOff val="25000"/>
                  </a:schemeClr>
                </a:solidFill>
              </a:rPr>
              <a:t>By incorporating the leaflet with the ‘good examples’, we now have 2 levels and three factors, so 8 experiments</a:t>
            </a:r>
          </a:p>
          <a:p>
            <a:pPr>
              <a:spcBef>
                <a:spcPct val="20000"/>
              </a:spcBef>
              <a:buClr>
                <a:schemeClr val="bg1"/>
              </a:buClr>
              <a:buSzPct val="25000"/>
              <a:buFont typeface="Times" pitchFamily="18" charset="0"/>
              <a:buNone/>
              <a:defRPr/>
            </a:pPr>
            <a:r>
              <a:rPr lang="en-GB" sz="2000" b="1" dirty="0">
                <a:solidFill>
                  <a:schemeClr val="tx1">
                    <a:lumMod val="75000"/>
                    <a:lumOff val="25000"/>
                  </a:schemeClr>
                </a:solidFill>
              </a:rPr>
              <a:t>Software packages like Minitab present the data in the format of a cube </a:t>
            </a:r>
          </a:p>
          <a:p>
            <a:pPr>
              <a:spcBef>
                <a:spcPct val="20000"/>
              </a:spcBef>
              <a:buClr>
                <a:schemeClr val="bg1"/>
              </a:buClr>
              <a:buSzPct val="25000"/>
              <a:buFont typeface="Times" pitchFamily="18" charset="0"/>
              <a:buChar char="•"/>
              <a:defRPr/>
            </a:pPr>
            <a:endParaRPr lang="en-GB" sz="2000" b="1" dirty="0">
              <a:solidFill>
                <a:schemeClr val="tx1">
                  <a:lumMod val="75000"/>
                  <a:lumOff val="25000"/>
                </a:schemeClr>
              </a:solidFill>
            </a:endParaRPr>
          </a:p>
          <a:p>
            <a:pPr marL="768350" lvl="1" indent="-285750">
              <a:spcBef>
                <a:spcPct val="20000"/>
              </a:spcBef>
              <a:buSzPct val="65000"/>
              <a:buFont typeface="Wingdings" pitchFamily="2" charset="2"/>
              <a:buChar char="n"/>
              <a:defRPr/>
            </a:pPr>
            <a:endParaRPr lang="en-GB" sz="2000" dirty="0">
              <a:solidFill>
                <a:schemeClr val="tx1">
                  <a:lumMod val="75000"/>
                  <a:lumOff val="25000"/>
                </a:schemeClr>
              </a:solidFill>
            </a:endParaRPr>
          </a:p>
        </p:txBody>
      </p:sp>
      <p:sp>
        <p:nvSpPr>
          <p:cNvPr id="108549" name="Rectangle 5"/>
          <p:cNvSpPr>
            <a:spLocks noChangeArrowheads="1"/>
          </p:cNvSpPr>
          <p:nvPr/>
        </p:nvSpPr>
        <p:spPr bwMode="auto">
          <a:xfrm>
            <a:off x="1816100" y="4051300"/>
            <a:ext cx="2057400" cy="1600200"/>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cxnSp>
        <p:nvCxnSpPr>
          <p:cNvPr id="108550" name="AutoShape 6"/>
          <p:cNvCxnSpPr>
            <a:cxnSpLocks noChangeShapeType="1"/>
          </p:cNvCxnSpPr>
          <p:nvPr/>
        </p:nvCxnSpPr>
        <p:spPr bwMode="auto">
          <a:xfrm>
            <a:off x="1358900" y="4318000"/>
            <a:ext cx="0" cy="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08551" name="Text Box 7"/>
          <p:cNvSpPr txBox="1">
            <a:spLocks noChangeArrowheads="1"/>
          </p:cNvSpPr>
          <p:nvPr/>
        </p:nvSpPr>
        <p:spPr bwMode="auto">
          <a:xfrm>
            <a:off x="1511300" y="3822700"/>
            <a:ext cx="304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spcBef>
                <a:spcPct val="50000"/>
              </a:spcBef>
            </a:pPr>
            <a:r>
              <a:rPr lang="en-GB" sz="2400"/>
              <a:t>6</a:t>
            </a:r>
          </a:p>
        </p:txBody>
      </p:sp>
      <p:sp>
        <p:nvSpPr>
          <p:cNvPr id="108552" name="Text Box 8"/>
          <p:cNvSpPr txBox="1">
            <a:spLocks noChangeArrowheads="1"/>
          </p:cNvSpPr>
          <p:nvPr/>
        </p:nvSpPr>
        <p:spPr bwMode="auto">
          <a:xfrm>
            <a:off x="3797300" y="3822700"/>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spcBef>
                <a:spcPct val="50000"/>
              </a:spcBef>
            </a:pPr>
            <a:r>
              <a:rPr lang="en-GB" sz="2400"/>
              <a:t> 5</a:t>
            </a:r>
          </a:p>
        </p:txBody>
      </p:sp>
      <p:sp>
        <p:nvSpPr>
          <p:cNvPr id="108553" name="Text Box 9"/>
          <p:cNvSpPr txBox="1">
            <a:spLocks noChangeArrowheads="1"/>
          </p:cNvSpPr>
          <p:nvPr/>
        </p:nvSpPr>
        <p:spPr bwMode="auto">
          <a:xfrm>
            <a:off x="1282700" y="53467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spcBef>
                <a:spcPct val="50000"/>
              </a:spcBef>
            </a:pPr>
            <a:r>
              <a:rPr lang="en-GB" sz="2400"/>
              <a:t>15</a:t>
            </a:r>
          </a:p>
        </p:txBody>
      </p:sp>
      <p:sp>
        <p:nvSpPr>
          <p:cNvPr id="108554" name="Text Box 10"/>
          <p:cNvSpPr txBox="1">
            <a:spLocks noChangeArrowheads="1"/>
          </p:cNvSpPr>
          <p:nvPr/>
        </p:nvSpPr>
        <p:spPr bwMode="auto">
          <a:xfrm>
            <a:off x="4025900" y="53467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spcBef>
                <a:spcPct val="50000"/>
              </a:spcBef>
            </a:pPr>
            <a:r>
              <a:rPr lang="en-GB" sz="2400"/>
              <a:t>11</a:t>
            </a:r>
          </a:p>
        </p:txBody>
      </p:sp>
      <p:sp>
        <p:nvSpPr>
          <p:cNvPr id="108555" name="Rectangle 11"/>
          <p:cNvSpPr>
            <a:spLocks noChangeArrowheads="1"/>
          </p:cNvSpPr>
          <p:nvPr/>
        </p:nvSpPr>
        <p:spPr bwMode="auto">
          <a:xfrm>
            <a:off x="2882900" y="3213100"/>
            <a:ext cx="2057400" cy="1600200"/>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108556" name="Line 12"/>
          <p:cNvSpPr>
            <a:spLocks noChangeShapeType="1"/>
          </p:cNvSpPr>
          <p:nvPr/>
        </p:nvSpPr>
        <p:spPr bwMode="auto">
          <a:xfrm flipH="1">
            <a:off x="1816100" y="4813300"/>
            <a:ext cx="1066800" cy="838200"/>
          </a:xfrm>
          <a:prstGeom prst="line">
            <a:avLst/>
          </a:prstGeom>
          <a:noFill/>
          <a:ln w="12700">
            <a:solidFill>
              <a:schemeClr val="tx2"/>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GB"/>
          </a:p>
        </p:txBody>
      </p:sp>
      <p:sp>
        <p:nvSpPr>
          <p:cNvPr id="108557" name="Line 13"/>
          <p:cNvSpPr>
            <a:spLocks noChangeShapeType="1"/>
          </p:cNvSpPr>
          <p:nvPr/>
        </p:nvSpPr>
        <p:spPr bwMode="auto">
          <a:xfrm flipH="1">
            <a:off x="1816100" y="3213100"/>
            <a:ext cx="1066800" cy="838200"/>
          </a:xfrm>
          <a:prstGeom prst="line">
            <a:avLst/>
          </a:prstGeom>
          <a:noFill/>
          <a:ln w="12700">
            <a:solidFill>
              <a:schemeClr val="tx2"/>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GB"/>
          </a:p>
        </p:txBody>
      </p:sp>
      <p:sp>
        <p:nvSpPr>
          <p:cNvPr id="108558" name="Line 14"/>
          <p:cNvSpPr>
            <a:spLocks noChangeShapeType="1"/>
          </p:cNvSpPr>
          <p:nvPr/>
        </p:nvSpPr>
        <p:spPr bwMode="auto">
          <a:xfrm flipH="1">
            <a:off x="3873500" y="3213100"/>
            <a:ext cx="1066800" cy="838200"/>
          </a:xfrm>
          <a:prstGeom prst="line">
            <a:avLst/>
          </a:prstGeom>
          <a:noFill/>
          <a:ln w="12700">
            <a:solidFill>
              <a:schemeClr val="tx2"/>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GB"/>
          </a:p>
        </p:txBody>
      </p:sp>
      <p:sp>
        <p:nvSpPr>
          <p:cNvPr id="108559" name="Line 15"/>
          <p:cNvSpPr>
            <a:spLocks noChangeShapeType="1"/>
          </p:cNvSpPr>
          <p:nvPr/>
        </p:nvSpPr>
        <p:spPr bwMode="auto">
          <a:xfrm flipH="1">
            <a:off x="3873500" y="4813300"/>
            <a:ext cx="1066800" cy="838200"/>
          </a:xfrm>
          <a:prstGeom prst="line">
            <a:avLst/>
          </a:prstGeom>
          <a:noFill/>
          <a:ln w="12700">
            <a:solidFill>
              <a:schemeClr val="tx2"/>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GB"/>
          </a:p>
        </p:txBody>
      </p:sp>
      <p:sp>
        <p:nvSpPr>
          <p:cNvPr id="108560" name="Text Box 16"/>
          <p:cNvSpPr txBox="1">
            <a:spLocks noChangeArrowheads="1"/>
          </p:cNvSpPr>
          <p:nvPr/>
        </p:nvSpPr>
        <p:spPr bwMode="auto">
          <a:xfrm>
            <a:off x="4864100" y="3060700"/>
            <a:ext cx="914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spcBef>
                <a:spcPct val="50000"/>
              </a:spcBef>
            </a:pPr>
            <a:r>
              <a:rPr lang="en-GB" sz="2400"/>
              <a:t> 12</a:t>
            </a:r>
          </a:p>
        </p:txBody>
      </p:sp>
      <p:sp>
        <p:nvSpPr>
          <p:cNvPr id="108561" name="Line 17"/>
          <p:cNvSpPr>
            <a:spLocks noChangeShapeType="1"/>
          </p:cNvSpPr>
          <p:nvPr/>
        </p:nvSpPr>
        <p:spPr bwMode="auto">
          <a:xfrm>
            <a:off x="901700" y="3060700"/>
            <a:ext cx="609600" cy="2286000"/>
          </a:xfrm>
          <a:prstGeom prst="line">
            <a:avLst/>
          </a:prstGeom>
          <a:noFill/>
          <a:ln w="127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08562" name="Line 18"/>
          <p:cNvSpPr>
            <a:spLocks noChangeShapeType="1"/>
          </p:cNvSpPr>
          <p:nvPr/>
        </p:nvSpPr>
        <p:spPr bwMode="auto">
          <a:xfrm>
            <a:off x="901700" y="3060700"/>
            <a:ext cx="2514600" cy="2514600"/>
          </a:xfrm>
          <a:prstGeom prst="line">
            <a:avLst/>
          </a:prstGeom>
          <a:noFill/>
          <a:ln w="127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08563" name="Line 19"/>
          <p:cNvSpPr>
            <a:spLocks noChangeShapeType="1"/>
          </p:cNvSpPr>
          <p:nvPr/>
        </p:nvSpPr>
        <p:spPr bwMode="auto">
          <a:xfrm>
            <a:off x="1587500" y="2984500"/>
            <a:ext cx="2133600" cy="990600"/>
          </a:xfrm>
          <a:prstGeom prst="line">
            <a:avLst/>
          </a:prstGeom>
          <a:noFill/>
          <a:ln w="127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08564" name="Line 20"/>
          <p:cNvSpPr>
            <a:spLocks noChangeShapeType="1"/>
          </p:cNvSpPr>
          <p:nvPr/>
        </p:nvSpPr>
        <p:spPr bwMode="auto">
          <a:xfrm>
            <a:off x="1587500" y="2984500"/>
            <a:ext cx="152400" cy="914400"/>
          </a:xfrm>
          <a:prstGeom prst="line">
            <a:avLst/>
          </a:prstGeom>
          <a:noFill/>
          <a:ln w="127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08565" name="Text Box 21"/>
          <p:cNvSpPr txBox="1">
            <a:spLocks noChangeArrowheads="1"/>
          </p:cNvSpPr>
          <p:nvPr/>
        </p:nvSpPr>
        <p:spPr bwMode="auto">
          <a:xfrm>
            <a:off x="508000" y="2641600"/>
            <a:ext cx="2133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spcBef>
                <a:spcPct val="50000"/>
              </a:spcBef>
            </a:pPr>
            <a:r>
              <a:rPr lang="en-GB" sz="1400" b="1"/>
              <a:t>Without Example</a:t>
            </a:r>
          </a:p>
        </p:txBody>
      </p:sp>
      <p:sp>
        <p:nvSpPr>
          <p:cNvPr id="108566" name="Text Box 22"/>
          <p:cNvSpPr txBox="1">
            <a:spLocks noChangeArrowheads="1"/>
          </p:cNvSpPr>
          <p:nvPr/>
        </p:nvSpPr>
        <p:spPr bwMode="auto">
          <a:xfrm>
            <a:off x="6591300" y="2705100"/>
            <a:ext cx="1397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spcBef>
                <a:spcPct val="50000"/>
              </a:spcBef>
            </a:pPr>
            <a:r>
              <a:rPr lang="en-GB" sz="1400" b="1"/>
              <a:t>With Example</a:t>
            </a:r>
          </a:p>
        </p:txBody>
      </p:sp>
      <p:sp>
        <p:nvSpPr>
          <p:cNvPr id="108567" name="Line 23"/>
          <p:cNvSpPr>
            <a:spLocks noChangeShapeType="1"/>
          </p:cNvSpPr>
          <p:nvPr/>
        </p:nvSpPr>
        <p:spPr bwMode="auto">
          <a:xfrm flipH="1">
            <a:off x="2959100" y="3213100"/>
            <a:ext cx="3886200" cy="1447800"/>
          </a:xfrm>
          <a:prstGeom prst="line">
            <a:avLst/>
          </a:prstGeom>
          <a:noFill/>
          <a:ln w="127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08568" name="Line 24"/>
          <p:cNvSpPr>
            <a:spLocks noChangeShapeType="1"/>
          </p:cNvSpPr>
          <p:nvPr/>
        </p:nvSpPr>
        <p:spPr bwMode="auto">
          <a:xfrm flipH="1">
            <a:off x="5321300" y="3213100"/>
            <a:ext cx="1676400" cy="1295400"/>
          </a:xfrm>
          <a:prstGeom prst="line">
            <a:avLst/>
          </a:prstGeom>
          <a:noFill/>
          <a:ln w="127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08569" name="Line 25"/>
          <p:cNvSpPr>
            <a:spLocks noChangeShapeType="1"/>
          </p:cNvSpPr>
          <p:nvPr/>
        </p:nvSpPr>
        <p:spPr bwMode="auto">
          <a:xfrm flipH="1">
            <a:off x="5397500" y="3060700"/>
            <a:ext cx="1371600" cy="2286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GB"/>
          </a:p>
        </p:txBody>
      </p:sp>
      <p:sp>
        <p:nvSpPr>
          <p:cNvPr id="108570" name="Line 26"/>
          <p:cNvSpPr>
            <a:spLocks noChangeShapeType="1"/>
          </p:cNvSpPr>
          <p:nvPr/>
        </p:nvSpPr>
        <p:spPr bwMode="auto">
          <a:xfrm flipH="1">
            <a:off x="3111500" y="2984500"/>
            <a:ext cx="3733800" cy="381000"/>
          </a:xfrm>
          <a:prstGeom prst="line">
            <a:avLst/>
          </a:prstGeom>
          <a:noFill/>
          <a:ln w="127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08571" name="Rectangle 27"/>
          <p:cNvSpPr>
            <a:spLocks noChangeArrowheads="1"/>
          </p:cNvSpPr>
          <p:nvPr/>
        </p:nvSpPr>
        <p:spPr bwMode="auto">
          <a:xfrm>
            <a:off x="2425700" y="2982913"/>
            <a:ext cx="3540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p>
            <a:pPr eaLnBrk="0" hangingPunct="0"/>
            <a:r>
              <a:rPr lang="en-GB" sz="2400"/>
              <a:t>3</a:t>
            </a:r>
          </a:p>
        </p:txBody>
      </p:sp>
      <p:sp>
        <p:nvSpPr>
          <p:cNvPr id="108572" name="Rectangle 28"/>
          <p:cNvSpPr>
            <a:spLocks noChangeArrowheads="1"/>
          </p:cNvSpPr>
          <p:nvPr/>
        </p:nvSpPr>
        <p:spPr bwMode="auto">
          <a:xfrm>
            <a:off x="2470150" y="4430713"/>
            <a:ext cx="5238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p>
            <a:pPr eaLnBrk="0" hangingPunct="0"/>
            <a:r>
              <a:rPr lang="en-GB" sz="2400"/>
              <a:t>13</a:t>
            </a:r>
          </a:p>
        </p:txBody>
      </p:sp>
      <p:sp>
        <p:nvSpPr>
          <p:cNvPr id="108573" name="Rectangle 29"/>
          <p:cNvSpPr>
            <a:spLocks noChangeArrowheads="1"/>
          </p:cNvSpPr>
          <p:nvPr/>
        </p:nvSpPr>
        <p:spPr bwMode="auto">
          <a:xfrm>
            <a:off x="4908550" y="4430713"/>
            <a:ext cx="3540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p>
            <a:pPr eaLnBrk="0" hangingPunct="0"/>
            <a:r>
              <a:rPr lang="en-GB" sz="2400"/>
              <a:t>9</a:t>
            </a:r>
          </a:p>
        </p:txBody>
      </p:sp>
      <p:sp>
        <p:nvSpPr>
          <p:cNvPr id="108574" name="Rectangle 30"/>
          <p:cNvSpPr>
            <a:spLocks noChangeArrowheads="1"/>
          </p:cNvSpPr>
          <p:nvPr/>
        </p:nvSpPr>
        <p:spPr bwMode="gray">
          <a:xfrm>
            <a:off x="5283200" y="5505450"/>
            <a:ext cx="26368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What is the best combination?</a:t>
            </a: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457200" y="0"/>
            <a:ext cx="8229600" cy="1143000"/>
          </a:xfrm>
        </p:spPr>
        <p:txBody>
          <a:bodyPr/>
          <a:lstStyle/>
          <a:p>
            <a:pPr eaLnBrk="1" hangingPunct="1"/>
            <a:r>
              <a:rPr lang="en-GB" smtClean="0"/>
              <a:t>Step 12: A Business Example</a:t>
            </a:r>
          </a:p>
        </p:txBody>
      </p:sp>
      <p:sp>
        <p:nvSpPr>
          <p:cNvPr id="633859" name="Rectangle 3"/>
          <p:cNvSpPr>
            <a:spLocks noChangeArrowheads="1"/>
          </p:cNvSpPr>
          <p:nvPr/>
        </p:nvSpPr>
        <p:spPr bwMode="auto">
          <a:xfrm>
            <a:off x="349250" y="854075"/>
            <a:ext cx="8439150" cy="4913313"/>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None/>
              <a:defRPr/>
            </a:pPr>
            <a:r>
              <a:rPr lang="en-GB" sz="2400" b="1" dirty="0">
                <a:solidFill>
                  <a:schemeClr val="tx1">
                    <a:lumMod val="75000"/>
                    <a:lumOff val="25000"/>
                  </a:schemeClr>
                </a:solidFill>
              </a:rPr>
              <a:t>Expressed in table format:</a:t>
            </a:r>
          </a:p>
          <a:p>
            <a:pPr>
              <a:spcBef>
                <a:spcPct val="20000"/>
              </a:spcBef>
              <a:buClr>
                <a:schemeClr val="bg1"/>
              </a:buClr>
              <a:buSzPct val="25000"/>
              <a:buFont typeface="Times" pitchFamily="18" charset="0"/>
              <a:buChar char="•"/>
              <a:defRPr/>
            </a:pPr>
            <a:endParaRPr lang="en-GB" sz="2400" b="1" dirty="0">
              <a:solidFill>
                <a:schemeClr val="tx1">
                  <a:lumMod val="75000"/>
                  <a:lumOff val="25000"/>
                </a:schemeClr>
              </a:solidFill>
            </a:endParaRPr>
          </a:p>
          <a:p>
            <a:pPr marL="768350" lvl="1" indent="-285750">
              <a:spcBef>
                <a:spcPct val="20000"/>
              </a:spcBef>
              <a:buSzPct val="65000"/>
              <a:buFont typeface="Wingdings" pitchFamily="2" charset="2"/>
              <a:buChar char="n"/>
              <a:defRPr/>
            </a:pPr>
            <a:endParaRPr lang="en-GB" sz="2200" dirty="0">
              <a:solidFill>
                <a:schemeClr val="tx1">
                  <a:lumMod val="75000"/>
                  <a:lumOff val="25000"/>
                </a:schemeClr>
              </a:solidFill>
            </a:endParaRPr>
          </a:p>
        </p:txBody>
      </p:sp>
      <p:graphicFrame>
        <p:nvGraphicFramePr>
          <p:cNvPr id="633921" name="Group 65"/>
          <p:cNvGraphicFramePr>
            <a:graphicFrameLocks noGrp="1"/>
          </p:cNvGraphicFramePr>
          <p:nvPr/>
        </p:nvGraphicFramePr>
        <p:xfrm>
          <a:off x="469900" y="1511300"/>
          <a:ext cx="5686425" cy="2530475"/>
        </p:xfrm>
        <a:graphic>
          <a:graphicData uri="http://schemas.openxmlformats.org/drawingml/2006/table">
            <a:tbl>
              <a:tblPr/>
              <a:tblGrid>
                <a:gridCol w="1427163"/>
                <a:gridCol w="1377950"/>
                <a:gridCol w="1166812"/>
                <a:gridCol w="1714500"/>
              </a:tblGrid>
              <a:tr h="579265">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lumMod val="75000"/>
                              <a:lumOff val="25000"/>
                            </a:schemeClr>
                          </a:solidFill>
                          <a:effectLst/>
                          <a:latin typeface="Arial" charset="0"/>
                        </a:rPr>
                        <a:t>Summary (x</a:t>
                      </a:r>
                      <a:r>
                        <a:rPr kumimoji="0" lang="en-GB" sz="1600" b="0" i="0" u="none" strike="noStrike" cap="none" normalizeH="0" baseline="-25000" dirty="0" smtClean="0">
                          <a:ln>
                            <a:noFill/>
                          </a:ln>
                          <a:solidFill>
                            <a:schemeClr val="tx1">
                              <a:lumMod val="75000"/>
                              <a:lumOff val="25000"/>
                            </a:schemeClr>
                          </a:solidFill>
                          <a:effectLst/>
                          <a:latin typeface="Arial" charset="0"/>
                        </a:rPr>
                        <a:t>1</a:t>
                      </a:r>
                      <a:r>
                        <a:rPr kumimoji="0" lang="en-GB" sz="1600" b="0" i="0" u="none" strike="noStrike" cap="none" normalizeH="0" baseline="0" dirty="0" smtClean="0">
                          <a:ln>
                            <a:noFill/>
                          </a:ln>
                          <a:solidFill>
                            <a:schemeClr val="tx1">
                              <a:lumMod val="75000"/>
                              <a:lumOff val="25000"/>
                            </a:schemeClr>
                          </a:solidFill>
                          <a:effectLst/>
                          <a:latin typeface="Arial" charset="0"/>
                        </a:rPr>
                        <a:t>)</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lumMod val="75000"/>
                              <a:lumOff val="25000"/>
                            </a:schemeClr>
                          </a:solidFill>
                          <a:effectLst/>
                          <a:latin typeface="Arial" charset="0"/>
                        </a:rPr>
                        <a:t>Highlight (x</a:t>
                      </a:r>
                      <a:r>
                        <a:rPr kumimoji="0" lang="en-GB" sz="1600" b="0" i="0" u="none" strike="noStrike" cap="none" normalizeH="0" baseline="-25000" dirty="0" smtClean="0">
                          <a:ln>
                            <a:noFill/>
                          </a:ln>
                          <a:solidFill>
                            <a:schemeClr val="tx1">
                              <a:lumMod val="75000"/>
                              <a:lumOff val="25000"/>
                            </a:schemeClr>
                          </a:solidFill>
                          <a:effectLst/>
                          <a:latin typeface="Arial" charset="0"/>
                        </a:rPr>
                        <a:t>2</a:t>
                      </a:r>
                      <a:r>
                        <a:rPr kumimoji="0" lang="en-GB" sz="1600" b="0" i="0" u="none" strike="noStrike" cap="none" normalizeH="0" baseline="0" dirty="0" smtClean="0">
                          <a:ln>
                            <a:noFill/>
                          </a:ln>
                          <a:solidFill>
                            <a:schemeClr val="tx1">
                              <a:lumMod val="75000"/>
                              <a:lumOff val="25000"/>
                            </a:schemeClr>
                          </a:solidFill>
                          <a:effectLst/>
                          <a:latin typeface="Arial" charset="0"/>
                        </a:rPr>
                        <a:t>)</a:t>
                      </a:r>
                    </a:p>
                  </a:txBody>
                  <a:tcPr marT="45731" marB="4573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lumMod val="75000"/>
                              <a:lumOff val="25000"/>
                            </a:schemeClr>
                          </a:solidFill>
                          <a:effectLst/>
                          <a:latin typeface="Arial" charset="0"/>
                        </a:rPr>
                        <a:t>Leaflet (x</a:t>
                      </a:r>
                      <a:r>
                        <a:rPr kumimoji="0" lang="en-GB" sz="1600" b="0" i="0" u="none" strike="noStrike" cap="none" normalizeH="0" baseline="-25000" dirty="0" smtClean="0">
                          <a:ln>
                            <a:noFill/>
                          </a:ln>
                          <a:solidFill>
                            <a:schemeClr val="tx1">
                              <a:lumMod val="75000"/>
                              <a:lumOff val="25000"/>
                            </a:schemeClr>
                          </a:solidFill>
                          <a:effectLst/>
                          <a:latin typeface="Arial" charset="0"/>
                        </a:rPr>
                        <a:t>3</a:t>
                      </a:r>
                      <a:r>
                        <a:rPr kumimoji="0" lang="en-GB" sz="1600" b="0" i="0" u="none" strike="noStrike" cap="none" normalizeH="0" baseline="0" dirty="0" smtClean="0">
                          <a:ln>
                            <a:noFill/>
                          </a:ln>
                          <a:solidFill>
                            <a:schemeClr val="tx1">
                              <a:lumMod val="75000"/>
                              <a:lumOff val="25000"/>
                            </a:schemeClr>
                          </a:solidFill>
                          <a:effectLst/>
                          <a:latin typeface="Arial" charset="0"/>
                        </a:rPr>
                        <a:t>)</a:t>
                      </a:r>
                    </a:p>
                  </a:txBody>
                  <a:tcPr marT="45731" marB="4573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lumMod val="75000"/>
                              <a:lumOff val="25000"/>
                            </a:schemeClr>
                          </a:solidFill>
                          <a:effectLst/>
                          <a:latin typeface="Arial" charset="0"/>
                        </a:rPr>
                        <a:t>Incomplete Applications (Y)</a:t>
                      </a:r>
                    </a:p>
                  </a:txBody>
                  <a:tcPr marT="45731" marB="45731" horzOverflow="overflow">
                    <a:lnL w="12700" cap="flat" cmpd="sng" algn="ctr">
                      <a:solidFill>
                        <a:schemeClr val="bg1"/>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r h="243901">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No summary</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No highlight</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No leaflet</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15</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243901">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Key summary</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No highlight</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No leaflet</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11</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243901">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No summary</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Highlighted</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No leaflet</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6</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243901">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Key summary</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Highlighted</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No leaflet</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5</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243901">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No summary</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No highlight</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Leaflet</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13</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243901">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Key summary</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No highlight</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Leaflet</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9</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243901">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No summary</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Highlight</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Leaflet</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3</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243901">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Key summary</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Highlight</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Leaflet</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12</a:t>
                      </a:r>
                    </a:p>
                  </a:txBody>
                  <a:tcPr marT="45731" marB="45731"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457200" y="0"/>
            <a:ext cx="8229600" cy="1143000"/>
          </a:xfrm>
        </p:spPr>
        <p:txBody>
          <a:bodyPr/>
          <a:lstStyle/>
          <a:p>
            <a:pPr eaLnBrk="1" hangingPunct="1"/>
            <a:r>
              <a:rPr lang="en-GB" smtClean="0"/>
              <a:t>Step 12: A Business Example: Levels and Factors</a:t>
            </a:r>
          </a:p>
        </p:txBody>
      </p:sp>
      <p:sp>
        <p:nvSpPr>
          <p:cNvPr id="634883" name="Rectangle 3"/>
          <p:cNvSpPr>
            <a:spLocks noChangeArrowheads="1"/>
          </p:cNvSpPr>
          <p:nvPr/>
        </p:nvSpPr>
        <p:spPr bwMode="auto">
          <a:xfrm>
            <a:off x="349250" y="1587500"/>
            <a:ext cx="8439150" cy="4913313"/>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None/>
              <a:defRPr/>
            </a:pPr>
            <a:r>
              <a:rPr lang="en-GB" sz="2400" b="1" dirty="0">
                <a:solidFill>
                  <a:schemeClr val="tx1">
                    <a:lumMod val="75000"/>
                    <a:lumOff val="25000"/>
                  </a:schemeClr>
                </a:solidFill>
              </a:rPr>
              <a:t>The example had 8 experiments</a:t>
            </a:r>
          </a:p>
          <a:p>
            <a:pPr>
              <a:spcBef>
                <a:spcPct val="20000"/>
              </a:spcBef>
              <a:buClr>
                <a:schemeClr val="bg1"/>
              </a:buClr>
              <a:buSzPct val="25000"/>
              <a:buFont typeface="Times" pitchFamily="18" charset="0"/>
              <a:buNone/>
              <a:defRPr/>
            </a:pPr>
            <a:r>
              <a:rPr lang="en-GB" sz="2400" b="1" dirty="0">
                <a:solidFill>
                  <a:schemeClr val="tx1">
                    <a:lumMod val="75000"/>
                    <a:lumOff val="25000"/>
                  </a:schemeClr>
                </a:solidFill>
              </a:rPr>
              <a:t>How easy is it to run the experiments?</a:t>
            </a:r>
          </a:p>
          <a:p>
            <a:pPr>
              <a:spcBef>
                <a:spcPct val="20000"/>
              </a:spcBef>
              <a:buClr>
                <a:schemeClr val="bg1"/>
              </a:buClr>
              <a:buSzPct val="25000"/>
              <a:buFont typeface="Times" pitchFamily="18" charset="0"/>
              <a:buNone/>
              <a:defRPr/>
            </a:pPr>
            <a:r>
              <a:rPr lang="en-GB" sz="2400" b="1" dirty="0">
                <a:solidFill>
                  <a:schemeClr val="tx1">
                    <a:lumMod val="75000"/>
                    <a:lumOff val="25000"/>
                  </a:schemeClr>
                </a:solidFill>
              </a:rPr>
              <a:t>What if we had lots of variables?</a:t>
            </a:r>
          </a:p>
          <a:p>
            <a:pPr>
              <a:spcBef>
                <a:spcPct val="20000"/>
              </a:spcBef>
              <a:buClr>
                <a:schemeClr val="bg1"/>
              </a:buClr>
              <a:buSzPct val="25000"/>
              <a:buFont typeface="Times" pitchFamily="18" charset="0"/>
              <a:buNone/>
              <a:defRPr/>
            </a:pPr>
            <a:r>
              <a:rPr lang="en-GB" sz="2400" b="1" dirty="0">
                <a:solidFill>
                  <a:schemeClr val="tx1">
                    <a:lumMod val="75000"/>
                    <a:lumOff val="25000"/>
                  </a:schemeClr>
                </a:solidFill>
              </a:rPr>
              <a:t>How many replicates would we need?</a:t>
            </a:r>
          </a:p>
          <a:p>
            <a:pPr>
              <a:spcBef>
                <a:spcPct val="20000"/>
              </a:spcBef>
              <a:buClr>
                <a:schemeClr val="bg1"/>
              </a:buClr>
              <a:buSzPct val="25000"/>
              <a:buFont typeface="Times" pitchFamily="18" charset="0"/>
              <a:buNone/>
              <a:defRPr/>
            </a:pPr>
            <a:r>
              <a:rPr lang="en-GB" sz="2400" b="1" dirty="0">
                <a:solidFill>
                  <a:schemeClr val="tx1">
                    <a:lumMod val="75000"/>
                    <a:lumOff val="25000"/>
                  </a:schemeClr>
                </a:solidFill>
              </a:rPr>
              <a:t>We might need 100’s, perhaps 1000’s of experiments, particularly if we want to replicate them to be more confident of the results</a:t>
            </a:r>
          </a:p>
          <a:p>
            <a:pPr>
              <a:spcBef>
                <a:spcPct val="20000"/>
              </a:spcBef>
              <a:buClr>
                <a:schemeClr val="bg1"/>
              </a:buClr>
              <a:buSzPct val="25000"/>
              <a:buFont typeface="Times" pitchFamily="18" charset="0"/>
              <a:buNone/>
              <a:defRPr/>
            </a:pPr>
            <a:r>
              <a:rPr lang="en-GB" sz="2400" b="1" dirty="0">
                <a:solidFill>
                  <a:schemeClr val="tx1">
                    <a:lumMod val="75000"/>
                    <a:lumOff val="25000"/>
                  </a:schemeClr>
                </a:solidFill>
              </a:rPr>
              <a:t>What then ..?</a:t>
            </a:r>
          </a:p>
          <a:p>
            <a:pPr>
              <a:spcBef>
                <a:spcPct val="20000"/>
              </a:spcBef>
              <a:buClr>
                <a:schemeClr val="bg1"/>
              </a:buClr>
              <a:buSzPct val="25000"/>
              <a:buFont typeface="Times" pitchFamily="18" charset="0"/>
              <a:buChar char="•"/>
              <a:defRPr/>
            </a:pPr>
            <a:endParaRPr lang="en-GB" sz="2400" b="1" dirty="0">
              <a:solidFill>
                <a:schemeClr val="tx1">
                  <a:lumMod val="75000"/>
                  <a:lumOff val="25000"/>
                </a:schemeClr>
              </a:solidFill>
            </a:endParaRPr>
          </a:p>
          <a:p>
            <a:pPr marL="768350" lvl="1" indent="-285750">
              <a:spcBef>
                <a:spcPct val="20000"/>
              </a:spcBef>
              <a:buSzPct val="65000"/>
              <a:buFont typeface="Wingdings" pitchFamily="2" charset="2"/>
              <a:buChar char="n"/>
              <a:defRPr/>
            </a:pPr>
            <a:endParaRPr lang="en-GB" sz="2200" dirty="0">
              <a:solidFill>
                <a:schemeClr val="tx1">
                  <a:lumMod val="75000"/>
                  <a:lumOff val="25000"/>
                </a:schemeClr>
              </a:solidFill>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457200" y="0"/>
            <a:ext cx="8229600" cy="1143000"/>
          </a:xfrm>
        </p:spPr>
        <p:txBody>
          <a:bodyPr/>
          <a:lstStyle/>
          <a:p>
            <a:pPr eaLnBrk="1" hangingPunct="1"/>
            <a:r>
              <a:rPr lang="en-GB" smtClean="0"/>
              <a:t>Step 12: Experimental Designs</a:t>
            </a:r>
          </a:p>
        </p:txBody>
      </p:sp>
      <p:sp>
        <p:nvSpPr>
          <p:cNvPr id="111619" name="Rectangle 3"/>
          <p:cNvSpPr>
            <a:spLocks noChangeArrowheads="1"/>
          </p:cNvSpPr>
          <p:nvPr/>
        </p:nvSpPr>
        <p:spPr bwMode="auto">
          <a:xfrm>
            <a:off x="349250" y="854075"/>
            <a:ext cx="8439150" cy="491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None/>
            </a:pPr>
            <a:r>
              <a:rPr lang="en-GB" sz="2400" b="1">
                <a:solidFill>
                  <a:srgbClr val="FF0000"/>
                </a:solidFill>
              </a:rPr>
              <a:t>Full factorial</a:t>
            </a:r>
          </a:p>
          <a:p>
            <a:pPr marL="768350" lvl="1" indent="-285750">
              <a:spcBef>
                <a:spcPct val="20000"/>
              </a:spcBef>
              <a:buSzPct val="65000"/>
              <a:buFont typeface="Wingdings" pitchFamily="2" charset="2"/>
              <a:buChar char="n"/>
            </a:pPr>
            <a:r>
              <a:rPr lang="en-GB" sz="2200">
                <a:solidFill>
                  <a:srgbClr val="7A6C7A"/>
                </a:solidFill>
              </a:rPr>
              <a:t>Easy to layout &amp; analyse, shows interactions, quantifies relationships</a:t>
            </a:r>
          </a:p>
          <a:p>
            <a:pPr marL="768350" lvl="1" indent="-285750">
              <a:spcBef>
                <a:spcPct val="20000"/>
              </a:spcBef>
              <a:buSzPct val="65000"/>
              <a:buFont typeface="Wingdings" pitchFamily="2" charset="2"/>
              <a:buChar char="n"/>
            </a:pPr>
            <a:r>
              <a:rPr lang="en-GB" sz="2200">
                <a:solidFill>
                  <a:srgbClr val="7A6C7A"/>
                </a:solidFill>
              </a:rPr>
              <a:t>Large number of runs even for small number of factors and levels</a:t>
            </a:r>
          </a:p>
          <a:p>
            <a:pPr>
              <a:spcBef>
                <a:spcPct val="20000"/>
              </a:spcBef>
              <a:buClr>
                <a:schemeClr val="bg1"/>
              </a:buClr>
              <a:buSzPct val="25000"/>
              <a:buFont typeface="Times" pitchFamily="18" charset="0"/>
              <a:buNone/>
            </a:pPr>
            <a:r>
              <a:rPr lang="en-GB" sz="2400" b="1">
                <a:solidFill>
                  <a:srgbClr val="FF0000"/>
                </a:solidFill>
              </a:rPr>
              <a:t>Half / Partial factorial</a:t>
            </a:r>
          </a:p>
          <a:p>
            <a:pPr marL="768350" lvl="1" indent="-285750">
              <a:spcBef>
                <a:spcPct val="20000"/>
              </a:spcBef>
              <a:buSzPct val="65000"/>
              <a:buFont typeface="Wingdings" pitchFamily="2" charset="2"/>
              <a:buChar char="n"/>
            </a:pPr>
            <a:r>
              <a:rPr lang="en-GB" sz="2200">
                <a:solidFill>
                  <a:srgbClr val="7A6C7A"/>
                </a:solidFill>
              </a:rPr>
              <a:t>Reduces number of runs, each factor equally studied, main effects shown</a:t>
            </a:r>
          </a:p>
          <a:p>
            <a:pPr marL="768350" lvl="1" indent="-285750">
              <a:spcBef>
                <a:spcPct val="20000"/>
              </a:spcBef>
              <a:buSzPct val="65000"/>
              <a:buFont typeface="Wingdings" pitchFamily="2" charset="2"/>
              <a:buChar char="n"/>
            </a:pPr>
            <a:r>
              <a:rPr lang="en-GB" sz="2200">
                <a:solidFill>
                  <a:srgbClr val="7A6C7A"/>
                </a:solidFill>
              </a:rPr>
              <a:t>Confounding of higher order interactions </a:t>
            </a:r>
          </a:p>
          <a:p>
            <a:pPr>
              <a:spcBef>
                <a:spcPct val="20000"/>
              </a:spcBef>
              <a:buClr>
                <a:schemeClr val="bg1"/>
              </a:buClr>
              <a:buSzPct val="25000"/>
              <a:buFont typeface="Times" pitchFamily="18" charset="0"/>
              <a:buChar char="•"/>
            </a:pPr>
            <a:endParaRPr lang="en-GB" sz="2400" b="1">
              <a:solidFill>
                <a:srgbClr val="FF0000"/>
              </a:solidFill>
            </a:endParaRPr>
          </a:p>
          <a:p>
            <a:pPr marL="768350" lvl="1" indent="-285750">
              <a:spcBef>
                <a:spcPct val="20000"/>
              </a:spcBef>
              <a:buSzPct val="65000"/>
              <a:buFont typeface="Wingdings" pitchFamily="2" charset="2"/>
              <a:buChar char="n"/>
            </a:pPr>
            <a:endParaRPr lang="en-GB" sz="2200">
              <a:solidFill>
                <a:srgbClr val="7A6C7A"/>
              </a:solidFill>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a:xfrm>
            <a:off x="457200" y="0"/>
            <a:ext cx="8229600" cy="1143000"/>
          </a:xfrm>
        </p:spPr>
        <p:txBody>
          <a:bodyPr/>
          <a:lstStyle/>
          <a:p>
            <a:pPr eaLnBrk="1" hangingPunct="1"/>
            <a:r>
              <a:rPr lang="en-GB" smtClean="0"/>
              <a:t>Step 12: Design of Experiments – Sometimes Easier Said Than Done…</a:t>
            </a:r>
          </a:p>
        </p:txBody>
      </p:sp>
      <p:sp>
        <p:nvSpPr>
          <p:cNvPr id="636931" name="Rectangle 3"/>
          <p:cNvSpPr>
            <a:spLocks noChangeArrowheads="1"/>
          </p:cNvSpPr>
          <p:nvPr/>
        </p:nvSpPr>
        <p:spPr bwMode="auto">
          <a:xfrm>
            <a:off x="349250" y="1820863"/>
            <a:ext cx="8439150" cy="3465512"/>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None/>
              <a:defRPr/>
            </a:pPr>
            <a:r>
              <a:rPr lang="en-GB" sz="2400" b="1">
                <a:solidFill>
                  <a:schemeClr val="tx1">
                    <a:lumMod val="75000"/>
                    <a:lumOff val="25000"/>
                  </a:schemeClr>
                </a:solidFill>
              </a:rPr>
              <a:t>Selection of designs is often a specialist task</a:t>
            </a:r>
          </a:p>
          <a:p>
            <a:pPr>
              <a:spcBef>
                <a:spcPct val="20000"/>
              </a:spcBef>
              <a:buClr>
                <a:schemeClr val="bg1"/>
              </a:buClr>
              <a:buSzPct val="25000"/>
              <a:buFont typeface="Times" pitchFamily="18" charset="0"/>
              <a:buNone/>
              <a:defRPr/>
            </a:pPr>
            <a:r>
              <a:rPr lang="en-GB" sz="2400" b="1">
                <a:solidFill>
                  <a:schemeClr val="tx1">
                    <a:lumMod val="75000"/>
                    <a:lumOff val="25000"/>
                  </a:schemeClr>
                </a:solidFill>
              </a:rPr>
              <a:t>So is the analysis using Minitab</a:t>
            </a:r>
          </a:p>
          <a:p>
            <a:pPr>
              <a:spcBef>
                <a:spcPct val="20000"/>
              </a:spcBef>
              <a:buClr>
                <a:schemeClr val="bg1"/>
              </a:buClr>
              <a:buSzPct val="25000"/>
              <a:buFont typeface="Times" pitchFamily="18" charset="0"/>
              <a:buNone/>
              <a:defRPr/>
            </a:pPr>
            <a:r>
              <a:rPr lang="en-GB" sz="2400" b="1">
                <a:solidFill>
                  <a:schemeClr val="tx1">
                    <a:lumMod val="75000"/>
                    <a:lumOff val="25000"/>
                  </a:schemeClr>
                </a:solidFill>
              </a:rPr>
              <a:t>But, hopefully you are at least aware of the possibilities that DOE can offer to your project (or NOT)!</a:t>
            </a:r>
          </a:p>
          <a:p>
            <a:pPr>
              <a:spcBef>
                <a:spcPct val="20000"/>
              </a:spcBef>
              <a:buClr>
                <a:schemeClr val="bg1"/>
              </a:buClr>
              <a:buSzPct val="25000"/>
              <a:buFont typeface="Times" pitchFamily="18" charset="0"/>
              <a:buNone/>
              <a:defRPr/>
            </a:pPr>
            <a:r>
              <a:rPr lang="en-GB" sz="2400" b="1">
                <a:solidFill>
                  <a:schemeClr val="tx1">
                    <a:lumMod val="75000"/>
                    <a:lumOff val="25000"/>
                  </a:schemeClr>
                </a:solidFill>
              </a:rPr>
              <a:t>If nothing else, it may provide you with some prompts for developing and selecting your eventual solutions </a:t>
            </a:r>
          </a:p>
          <a:p>
            <a:pPr>
              <a:spcBef>
                <a:spcPct val="20000"/>
              </a:spcBef>
              <a:buClr>
                <a:schemeClr val="bg1"/>
              </a:buClr>
              <a:buSzPct val="25000"/>
              <a:buFont typeface="Times" pitchFamily="18" charset="0"/>
              <a:buNone/>
              <a:defRPr/>
            </a:pPr>
            <a:r>
              <a:rPr lang="en-GB" sz="2400" b="1">
                <a:solidFill>
                  <a:schemeClr val="tx1">
                    <a:lumMod val="75000"/>
                    <a:lumOff val="25000"/>
                  </a:schemeClr>
                </a:solidFill>
              </a:rPr>
              <a:t>If you’d like help with this, talk to the Champion or the Process Owner</a:t>
            </a:r>
          </a:p>
          <a:p>
            <a:pPr>
              <a:spcBef>
                <a:spcPct val="20000"/>
              </a:spcBef>
              <a:buClr>
                <a:schemeClr val="bg1"/>
              </a:buClr>
              <a:buSzPct val="25000"/>
              <a:buFont typeface="Times" pitchFamily="18" charset="0"/>
              <a:buChar char="•"/>
              <a:defRPr/>
            </a:pPr>
            <a:endParaRPr lang="en-GB" sz="2400" b="1">
              <a:solidFill>
                <a:schemeClr val="tx1">
                  <a:lumMod val="75000"/>
                  <a:lumOff val="25000"/>
                </a:schemeClr>
              </a:solidFill>
            </a:endParaRPr>
          </a:p>
          <a:p>
            <a:pPr marL="768350" lvl="1" indent="-285750">
              <a:spcBef>
                <a:spcPct val="20000"/>
              </a:spcBef>
              <a:buSzPct val="65000"/>
              <a:buFont typeface="Wingdings" pitchFamily="2" charset="2"/>
              <a:buChar char="n"/>
              <a:defRPr/>
            </a:pPr>
            <a:endParaRPr lang="en-GB" sz="2200">
              <a:solidFill>
                <a:schemeClr val="tx1">
                  <a:lumMod val="75000"/>
                  <a:lumOff val="25000"/>
                </a:schemeClr>
              </a:solidFill>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xfrm>
            <a:off x="457200" y="0"/>
            <a:ext cx="8229600" cy="1143000"/>
          </a:xfrm>
        </p:spPr>
        <p:txBody>
          <a:bodyPr/>
          <a:lstStyle/>
          <a:p>
            <a:pPr eaLnBrk="1" hangingPunct="1"/>
            <a:r>
              <a:rPr lang="en-GB" smtClean="0"/>
              <a:t>Step 12: Determining the Vital Few</a:t>
            </a:r>
          </a:p>
        </p:txBody>
      </p:sp>
      <p:sp>
        <p:nvSpPr>
          <p:cNvPr id="637955" name="Rectangle 3"/>
          <p:cNvSpPr>
            <a:spLocks noChangeArrowheads="1"/>
          </p:cNvSpPr>
          <p:nvPr/>
        </p:nvSpPr>
        <p:spPr bwMode="auto">
          <a:xfrm>
            <a:off x="349250" y="1801813"/>
            <a:ext cx="8439150" cy="4913312"/>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n-GB" sz="2400" b="1">
                <a:solidFill>
                  <a:schemeClr val="tx1">
                    <a:lumMod val="75000"/>
                    <a:lumOff val="25000"/>
                  </a:schemeClr>
                </a:solidFill>
              </a:rPr>
              <a:t>100% certainty is impossible</a:t>
            </a:r>
          </a:p>
          <a:p>
            <a:pPr>
              <a:spcBef>
                <a:spcPct val="20000"/>
              </a:spcBef>
              <a:buClr>
                <a:schemeClr val="bg1"/>
              </a:buClr>
              <a:buSzPct val="25000"/>
              <a:buFont typeface="Times" pitchFamily="18" charset="0"/>
              <a:buChar char="•"/>
              <a:defRPr/>
            </a:pPr>
            <a:r>
              <a:rPr lang="en-GB" sz="2400" b="1">
                <a:solidFill>
                  <a:schemeClr val="tx1">
                    <a:lumMod val="75000"/>
                    <a:lumOff val="25000"/>
                  </a:schemeClr>
                </a:solidFill>
              </a:rPr>
              <a:t>Correlation may not mean causation</a:t>
            </a:r>
          </a:p>
          <a:p>
            <a:pPr>
              <a:spcBef>
                <a:spcPct val="20000"/>
              </a:spcBef>
              <a:buClr>
                <a:schemeClr val="bg1"/>
              </a:buClr>
              <a:buSzPct val="25000"/>
              <a:buFont typeface="Times" pitchFamily="18" charset="0"/>
              <a:buChar char="•"/>
              <a:defRPr/>
            </a:pPr>
            <a:r>
              <a:rPr lang="en-GB" sz="2400" b="1">
                <a:solidFill>
                  <a:schemeClr val="tx1">
                    <a:lumMod val="75000"/>
                    <a:lumOff val="25000"/>
                  </a:schemeClr>
                </a:solidFill>
              </a:rPr>
              <a:t>More analysis is almost always possible</a:t>
            </a:r>
          </a:p>
          <a:p>
            <a:pPr>
              <a:spcBef>
                <a:spcPct val="20000"/>
              </a:spcBef>
              <a:buClr>
                <a:schemeClr val="bg1"/>
              </a:buClr>
              <a:buSzPct val="25000"/>
              <a:buFont typeface="Times" pitchFamily="18" charset="0"/>
              <a:buChar char="•"/>
              <a:defRPr/>
            </a:pPr>
            <a:r>
              <a:rPr lang="en-GB" sz="2400" b="1">
                <a:solidFill>
                  <a:schemeClr val="tx1">
                    <a:lumMod val="75000"/>
                    <a:lumOff val="25000"/>
                  </a:schemeClr>
                </a:solidFill>
              </a:rPr>
              <a:t>Fear of being wrong!</a:t>
            </a:r>
          </a:p>
          <a:p>
            <a:pPr>
              <a:spcBef>
                <a:spcPct val="20000"/>
              </a:spcBef>
              <a:buClr>
                <a:schemeClr val="bg1"/>
              </a:buClr>
              <a:buSzPct val="25000"/>
              <a:buFont typeface="Times" pitchFamily="18" charset="0"/>
              <a:buChar char="•"/>
              <a:defRPr/>
            </a:pPr>
            <a:r>
              <a:rPr lang="en-GB" sz="2400" b="1">
                <a:solidFill>
                  <a:schemeClr val="tx1">
                    <a:lumMod val="75000"/>
                    <a:lumOff val="25000"/>
                  </a:schemeClr>
                </a:solidFill>
              </a:rPr>
              <a:t>Analysis paralysis</a:t>
            </a:r>
          </a:p>
          <a:p>
            <a:pPr>
              <a:spcBef>
                <a:spcPct val="20000"/>
              </a:spcBef>
              <a:buClr>
                <a:schemeClr val="bg1"/>
              </a:buClr>
              <a:buSzPct val="25000"/>
              <a:buFont typeface="Times" pitchFamily="18" charset="0"/>
              <a:buChar char="•"/>
              <a:defRPr/>
            </a:pPr>
            <a:endParaRPr lang="en-GB" sz="2400" b="1">
              <a:solidFill>
                <a:schemeClr val="tx1">
                  <a:lumMod val="75000"/>
                  <a:lumOff val="25000"/>
                </a:schemeClr>
              </a:solidFill>
            </a:endParaRPr>
          </a:p>
          <a:p>
            <a:pPr marL="768350" lvl="1" indent="-285750">
              <a:spcBef>
                <a:spcPct val="20000"/>
              </a:spcBef>
              <a:buSzPct val="65000"/>
              <a:buFont typeface="Wingdings" pitchFamily="2" charset="2"/>
              <a:buChar char="n"/>
              <a:defRPr/>
            </a:pPr>
            <a:endParaRPr lang="en-GB" sz="2200">
              <a:solidFill>
                <a:schemeClr val="tx1">
                  <a:lumMod val="75000"/>
                  <a:lumOff val="25000"/>
                </a:schemeClr>
              </a:solidFill>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457200" y="0"/>
            <a:ext cx="8229600" cy="1143000"/>
          </a:xfrm>
        </p:spPr>
        <p:txBody>
          <a:bodyPr/>
          <a:lstStyle/>
          <a:p>
            <a:pPr eaLnBrk="1" hangingPunct="1"/>
            <a:r>
              <a:rPr lang="en-GB" smtClean="0"/>
              <a:t>Step 12: Vital Few Confidence Test</a:t>
            </a:r>
          </a:p>
        </p:txBody>
      </p:sp>
      <p:sp>
        <p:nvSpPr>
          <p:cNvPr id="638979" name="Rectangle 3"/>
          <p:cNvSpPr>
            <a:spLocks noChangeArrowheads="1"/>
          </p:cNvSpPr>
          <p:nvPr/>
        </p:nvSpPr>
        <p:spPr bwMode="auto">
          <a:xfrm>
            <a:off x="349250" y="854075"/>
            <a:ext cx="8439150" cy="4913313"/>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None/>
              <a:defRPr/>
            </a:pPr>
            <a:r>
              <a:rPr lang="en-GB" sz="2400" b="1" dirty="0">
                <a:solidFill>
                  <a:schemeClr val="tx1">
                    <a:lumMod val="75000"/>
                    <a:lumOff val="25000"/>
                  </a:schemeClr>
                </a:solidFill>
              </a:rPr>
              <a:t>Subjective judgment, supported by data</a:t>
            </a:r>
          </a:p>
          <a:p>
            <a:pPr>
              <a:spcBef>
                <a:spcPct val="20000"/>
              </a:spcBef>
              <a:buClr>
                <a:schemeClr val="bg1"/>
              </a:buClr>
              <a:buSzPct val="25000"/>
              <a:buFont typeface="Times" pitchFamily="18" charset="0"/>
              <a:buNone/>
              <a:defRPr/>
            </a:pPr>
            <a:r>
              <a:rPr lang="en-GB" sz="2400" b="1" dirty="0" err="1">
                <a:solidFill>
                  <a:schemeClr val="tx1">
                    <a:lumMod val="75000"/>
                    <a:lumOff val="25000"/>
                  </a:schemeClr>
                </a:solidFill>
              </a:rPr>
              <a:t>E.g</a:t>
            </a:r>
            <a:r>
              <a:rPr lang="en-GB" sz="2400" b="1" dirty="0">
                <a:solidFill>
                  <a:schemeClr val="tx1">
                    <a:lumMod val="75000"/>
                    <a:lumOff val="25000"/>
                  </a:schemeClr>
                </a:solidFill>
              </a:rPr>
              <a:t> Criminal and civil law</a:t>
            </a:r>
          </a:p>
          <a:p>
            <a:pPr>
              <a:spcBef>
                <a:spcPct val="20000"/>
              </a:spcBef>
              <a:buClr>
                <a:schemeClr val="bg1"/>
              </a:buClr>
              <a:buSzPct val="25000"/>
              <a:buFont typeface="Times" pitchFamily="18" charset="0"/>
              <a:buNone/>
              <a:defRPr/>
            </a:pPr>
            <a:r>
              <a:rPr lang="en-GB" sz="2400" b="1" dirty="0">
                <a:solidFill>
                  <a:schemeClr val="tx1">
                    <a:lumMod val="75000"/>
                    <a:lumOff val="25000"/>
                  </a:schemeClr>
                </a:solidFill>
              </a:rPr>
              <a:t>To move to implementing a solution, answer ‘yes’ to the first question and ‘no’ to the second</a:t>
            </a:r>
          </a:p>
          <a:p>
            <a:pPr marL="768350" lvl="1" indent="-285750">
              <a:spcBef>
                <a:spcPct val="20000"/>
              </a:spcBef>
              <a:buSzPct val="65000"/>
              <a:buFont typeface="Wingdings" pitchFamily="2" charset="2"/>
              <a:buChar char="n"/>
              <a:defRPr/>
            </a:pPr>
            <a:r>
              <a:rPr lang="en-GB" sz="2200" dirty="0">
                <a:solidFill>
                  <a:srgbClr val="7A6C7A"/>
                </a:solidFill>
              </a:rPr>
              <a:t>“Are we comfortable we understand enough about the process, problem and cause(s) to develop effective solutions?”</a:t>
            </a:r>
          </a:p>
          <a:p>
            <a:pPr marL="768350" lvl="1" indent="-285750">
              <a:spcBef>
                <a:spcPct val="20000"/>
              </a:spcBef>
              <a:buSzPct val="65000"/>
              <a:buFont typeface="Wingdings" pitchFamily="2" charset="2"/>
              <a:buChar char="n"/>
              <a:defRPr/>
            </a:pPr>
            <a:r>
              <a:rPr lang="en-GB" sz="2200" dirty="0">
                <a:solidFill>
                  <a:srgbClr val="7A6C7A"/>
                </a:solidFill>
              </a:rPr>
              <a:t>“Do we feel the value of additional data is worth the extra cost in time, resources and momentum?”</a:t>
            </a:r>
          </a:p>
          <a:p>
            <a:pPr marL="768350" lvl="1" indent="-285750">
              <a:spcBef>
                <a:spcPct val="20000"/>
              </a:spcBef>
              <a:buSzPct val="65000"/>
              <a:buFont typeface="Wingdings" pitchFamily="2" charset="2"/>
              <a:buChar char="n"/>
              <a:defRPr/>
            </a:pPr>
            <a:endParaRPr lang="en-GB" sz="2200" dirty="0">
              <a:solidFill>
                <a:srgbClr val="7A6C7A"/>
              </a:solidFill>
            </a:endParaRPr>
          </a:p>
        </p:txBody>
      </p:sp>
      <p:sp>
        <p:nvSpPr>
          <p:cNvPr id="114692" name="Rectangle 4"/>
          <p:cNvSpPr>
            <a:spLocks noChangeArrowheads="1"/>
          </p:cNvSpPr>
          <p:nvPr/>
        </p:nvSpPr>
        <p:spPr bwMode="gray">
          <a:xfrm>
            <a:off x="876300" y="5378450"/>
            <a:ext cx="6927850" cy="604838"/>
          </a:xfrm>
          <a:prstGeom prst="rect">
            <a:avLst/>
          </a:prstGeom>
          <a:solidFill>
            <a:srgbClr val="FFFF99"/>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eaLnBrk="0" hangingPunct="0"/>
            <a:r>
              <a:rPr lang="en-US" sz="1400" b="1"/>
              <a:t>If you were not planning on doing a pilot, or run DOE on possible solutions, you should ask these questions at the end of the Analyse phase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0"/>
            <a:ext cx="8229600" cy="1143000"/>
          </a:xfrm>
        </p:spPr>
        <p:txBody>
          <a:bodyPr/>
          <a:lstStyle/>
          <a:p>
            <a:pPr eaLnBrk="1" hangingPunct="1"/>
            <a:r>
              <a:rPr lang="en-GB" smtClean="0"/>
              <a:t>Step 10: Negative Brain Storming Exercise</a:t>
            </a:r>
          </a:p>
        </p:txBody>
      </p:sp>
      <p:sp>
        <p:nvSpPr>
          <p:cNvPr id="584707" name="Rectangle 3"/>
          <p:cNvSpPr>
            <a:spLocks noChangeArrowheads="1"/>
          </p:cNvSpPr>
          <p:nvPr/>
        </p:nvSpPr>
        <p:spPr bwMode="auto">
          <a:xfrm>
            <a:off x="349250" y="930275"/>
            <a:ext cx="8439150" cy="4913313"/>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n-GB" sz="2400" b="1" dirty="0">
                <a:solidFill>
                  <a:schemeClr val="tx1">
                    <a:lumMod val="75000"/>
                    <a:lumOff val="25000"/>
                  </a:schemeClr>
                </a:solidFill>
              </a:rPr>
              <a:t>Desired Outcome: Identify solutions for a specific problem (use a real problem)</a:t>
            </a:r>
          </a:p>
        </p:txBody>
      </p:sp>
      <p:graphicFrame>
        <p:nvGraphicFramePr>
          <p:cNvPr id="584745" name="Group 41"/>
          <p:cNvGraphicFramePr>
            <a:graphicFrameLocks noGrp="1"/>
          </p:cNvGraphicFramePr>
          <p:nvPr/>
        </p:nvGraphicFramePr>
        <p:xfrm>
          <a:off x="469900" y="1849438"/>
          <a:ext cx="8039100" cy="2425700"/>
        </p:xfrm>
        <a:graphic>
          <a:graphicData uri="http://schemas.openxmlformats.org/drawingml/2006/table">
            <a:tbl>
              <a:tblPr/>
              <a:tblGrid>
                <a:gridCol w="1339850"/>
                <a:gridCol w="4756150"/>
                <a:gridCol w="952500"/>
                <a:gridCol w="990600"/>
              </a:tblGrid>
              <a:tr h="381000">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bg1"/>
                          </a:solidFill>
                          <a:effectLst/>
                          <a:latin typeface="Arial" charset="0"/>
                        </a:rPr>
                        <a:t>What</a:t>
                      </a:r>
                    </a:p>
                  </a:txBody>
                  <a:tcPr horzOverflow="overflow">
                    <a:lnL w="12700" cap="flat" cmpd="sng" algn="ctr">
                      <a:solidFill>
                        <a:srgbClr val="FF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bg1"/>
                          </a:solidFill>
                          <a:effectLst/>
                          <a:latin typeface="Arial" charset="0"/>
                        </a:rPr>
                        <a:t>How</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bg1"/>
                          </a:solidFill>
                          <a:effectLst/>
                          <a:latin typeface="Arial" charset="0"/>
                        </a:rPr>
                        <a:t>Who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bg1"/>
                          </a:solidFill>
                          <a:effectLst/>
                          <a:latin typeface="Arial" charset="0"/>
                        </a:rPr>
                        <a:t>Timing</a:t>
                      </a:r>
                    </a:p>
                  </a:txBody>
                  <a:tcPr horzOverflow="overflow">
                    <a:lnL w="12700" cap="flat" cmpd="sng" algn="ctr">
                      <a:solidFill>
                        <a:schemeClr val="bg1"/>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0000"/>
                    </a:solidFill>
                  </a:tcPr>
                </a:tc>
              </a:tr>
              <a:tr h="192088">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US" sz="1100" b="0" i="0" u="none" strike="noStrike" cap="none" normalizeH="0" baseline="0" smtClean="0">
                          <a:ln>
                            <a:noFill/>
                          </a:ln>
                          <a:solidFill>
                            <a:schemeClr val="tx1"/>
                          </a:solidFill>
                          <a:effectLst/>
                          <a:latin typeface="Arial" charset="0"/>
                        </a:rPr>
                        <a:t>Identify possible solutions</a:t>
                      </a:r>
                      <a:endParaRPr kumimoji="0" lang="en-GB" sz="1100" b="0" i="0" u="none" strike="noStrike" cap="none" normalizeH="0" baseline="0" smtClean="0">
                        <a:ln>
                          <a:noFill/>
                        </a:ln>
                        <a:solidFill>
                          <a:schemeClr val="tx1"/>
                        </a:solidFill>
                        <a:effectLst/>
                        <a:latin typeface="Arial" charset="0"/>
                      </a:endParaRP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FF3300"/>
                        </a:buClr>
                        <a:buSzTx/>
                        <a:buFont typeface="Wingdings 2" pitchFamily="18" charset="2"/>
                        <a:buNone/>
                        <a:tabLst/>
                      </a:pPr>
                      <a:r>
                        <a:rPr kumimoji="0" lang="en-US" sz="1100" b="0" i="0" u="none" strike="noStrike" cap="none" normalizeH="0" baseline="0" smtClean="0">
                          <a:ln>
                            <a:noFill/>
                          </a:ln>
                          <a:solidFill>
                            <a:schemeClr val="tx1"/>
                          </a:solidFill>
                          <a:effectLst/>
                          <a:latin typeface="Arial" charset="0"/>
                        </a:rPr>
                        <a:t>Collectively pick a problem you wish to solve</a:t>
                      </a:r>
                    </a:p>
                    <a:p>
                      <a:pPr marL="0" marR="0" lvl="0" indent="0" algn="l" defTabSz="914400" rtl="0" eaLnBrk="0" fontAlgn="base" latinLnBrk="0" hangingPunct="0">
                        <a:lnSpc>
                          <a:spcPct val="100000"/>
                        </a:lnSpc>
                        <a:spcBef>
                          <a:spcPct val="50000"/>
                        </a:spcBef>
                        <a:spcAft>
                          <a:spcPct val="0"/>
                        </a:spcAft>
                        <a:buClr>
                          <a:srgbClr val="FF3300"/>
                        </a:buClr>
                        <a:buSzTx/>
                        <a:buFont typeface="Wingdings 2" pitchFamily="18" charset="2"/>
                        <a:buNone/>
                        <a:tabLst/>
                      </a:pPr>
                      <a:r>
                        <a:rPr kumimoji="0" lang="en-US" sz="1100" b="0" i="0" u="none" strike="noStrike" cap="none" normalizeH="0" baseline="0" smtClean="0">
                          <a:ln>
                            <a:noFill/>
                          </a:ln>
                          <a:solidFill>
                            <a:schemeClr val="tx1"/>
                          </a:solidFill>
                          <a:effectLst/>
                          <a:latin typeface="Arial" charset="0"/>
                        </a:rPr>
                        <a:t>Make  an introductory statement of any requirements, objectives or problems that are thought to be relevant. </a:t>
                      </a:r>
                    </a:p>
                    <a:p>
                      <a:pPr marL="0" marR="0" lvl="0" indent="0" algn="l" defTabSz="914400" rtl="0" eaLnBrk="0" fontAlgn="base" latinLnBrk="0" hangingPunct="0">
                        <a:lnSpc>
                          <a:spcPct val="100000"/>
                        </a:lnSpc>
                        <a:spcBef>
                          <a:spcPct val="50000"/>
                        </a:spcBef>
                        <a:spcAft>
                          <a:spcPct val="0"/>
                        </a:spcAft>
                        <a:buClr>
                          <a:srgbClr val="FF3300"/>
                        </a:buClr>
                        <a:buSzTx/>
                        <a:buFont typeface="Wingdings 2" pitchFamily="18" charset="2"/>
                        <a:buNone/>
                        <a:tabLst/>
                      </a:pPr>
                      <a:r>
                        <a:rPr kumimoji="0" lang="en-US" sz="1100" b="0" i="0" u="none" strike="noStrike" cap="none" normalizeH="0" baseline="0" smtClean="0">
                          <a:ln>
                            <a:noFill/>
                          </a:ln>
                          <a:solidFill>
                            <a:schemeClr val="tx1"/>
                          </a:solidFill>
                          <a:effectLst/>
                          <a:latin typeface="Arial" charset="0"/>
                        </a:rPr>
                        <a:t>Start brainstorming negative ideas to solve the problem using other ideas as catalysts for new ones</a:t>
                      </a:r>
                    </a:p>
                    <a:p>
                      <a:pPr marL="0" marR="0" lvl="0" indent="0" algn="l" defTabSz="914400" rtl="0" eaLnBrk="0" fontAlgn="base" latinLnBrk="0" hangingPunct="0">
                        <a:lnSpc>
                          <a:spcPct val="100000"/>
                        </a:lnSpc>
                        <a:spcBef>
                          <a:spcPct val="50000"/>
                        </a:spcBef>
                        <a:spcAft>
                          <a:spcPct val="0"/>
                        </a:spcAft>
                        <a:buClr>
                          <a:srgbClr val="FF3300"/>
                        </a:buClr>
                        <a:buSzTx/>
                        <a:buFont typeface="Wingdings 2" pitchFamily="18" charset="2"/>
                        <a:buNone/>
                        <a:tabLst/>
                      </a:pPr>
                      <a:r>
                        <a:rPr kumimoji="0" lang="en-US" sz="1100" b="0" i="0" u="none" strike="noStrike" cap="none" normalizeH="0" baseline="0" smtClean="0">
                          <a:ln>
                            <a:noFill/>
                          </a:ln>
                          <a:solidFill>
                            <a:schemeClr val="tx1"/>
                          </a:solidFill>
                          <a:effectLst/>
                          <a:latin typeface="Arial" charset="0"/>
                        </a:rPr>
                        <a:t>For each negative idea, thing of a positive suggestion</a:t>
                      </a:r>
                    </a:p>
                    <a:p>
                      <a:pPr marL="0" marR="0" lvl="0" indent="0" algn="l" defTabSz="914400" rtl="0" eaLnBrk="0" fontAlgn="base" latinLnBrk="0" hangingPunct="0">
                        <a:lnSpc>
                          <a:spcPct val="100000"/>
                        </a:lnSpc>
                        <a:spcBef>
                          <a:spcPct val="50000"/>
                        </a:spcBef>
                        <a:spcAft>
                          <a:spcPct val="0"/>
                        </a:spcAft>
                        <a:buClr>
                          <a:srgbClr val="FF3300"/>
                        </a:buClr>
                        <a:buSzTx/>
                        <a:buFont typeface="Wingdings 2" pitchFamily="18" charset="2"/>
                        <a:buNone/>
                        <a:tabLst/>
                      </a:pPr>
                      <a:r>
                        <a:rPr kumimoji="0" lang="en-US" sz="1100" b="0" i="0" u="none" strike="noStrike" cap="none" normalizeH="0" baseline="0" smtClean="0">
                          <a:ln>
                            <a:noFill/>
                          </a:ln>
                          <a:solidFill>
                            <a:schemeClr val="tx1"/>
                          </a:solidFill>
                          <a:effectLst/>
                          <a:latin typeface="Arial" charset="0"/>
                        </a:rPr>
                        <a:t>Affinity cluster, sort and rank ideas</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All</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20 mins</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444500">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US" sz="1100" b="0" i="0" u="none" strike="noStrike" cap="none" normalizeH="0" baseline="0" smtClean="0">
                          <a:ln>
                            <a:noFill/>
                          </a:ln>
                          <a:solidFill>
                            <a:schemeClr val="tx1"/>
                          </a:solidFill>
                          <a:effectLst/>
                          <a:latin typeface="Arial" charset="0"/>
                        </a:rPr>
                        <a:t>Close</a:t>
                      </a:r>
                      <a:br>
                        <a:rPr kumimoji="0" lang="en-US" sz="1100" b="0" i="0" u="none" strike="noStrike" cap="none" normalizeH="0" baseline="0" smtClean="0">
                          <a:ln>
                            <a:noFill/>
                          </a:ln>
                          <a:solidFill>
                            <a:schemeClr val="tx1"/>
                          </a:solidFill>
                          <a:effectLst/>
                          <a:latin typeface="Arial" charset="0"/>
                        </a:rPr>
                      </a:br>
                      <a:r>
                        <a:rPr kumimoji="0" lang="en-US" sz="1100" b="0" i="0" u="none" strike="noStrike" cap="none" normalizeH="0" baseline="0" smtClean="0">
                          <a:ln>
                            <a:noFill/>
                          </a:ln>
                          <a:solidFill>
                            <a:schemeClr val="tx1"/>
                          </a:solidFill>
                          <a:effectLst/>
                          <a:latin typeface="Arial" charset="0"/>
                        </a:rPr>
                        <a:t>Exercise</a:t>
                      </a:r>
                      <a:endParaRPr kumimoji="0" lang="en-GB" sz="1100" b="0" i="0" u="none" strike="noStrike" cap="none" normalizeH="0" baseline="0" smtClean="0">
                        <a:ln>
                          <a:noFill/>
                        </a:ln>
                        <a:solidFill>
                          <a:schemeClr val="tx1"/>
                        </a:solidFill>
                        <a:effectLst/>
                        <a:latin typeface="Arial" charset="0"/>
                      </a:endParaRP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US" sz="1100" b="0" i="0" u="none" strike="noStrike" cap="none" normalizeH="0" baseline="0" smtClean="0">
                          <a:ln>
                            <a:noFill/>
                          </a:ln>
                          <a:solidFill>
                            <a:schemeClr val="tx1"/>
                          </a:solidFill>
                          <a:effectLst/>
                          <a:latin typeface="Arial" charset="0"/>
                        </a:rPr>
                        <a:t>Report your results</a:t>
                      </a:r>
                      <a:endParaRPr kumimoji="0" lang="en-GB" sz="1100" b="0" i="0" u="none" strike="noStrike" cap="none" normalizeH="0" baseline="0" smtClean="0">
                        <a:ln>
                          <a:noFill/>
                        </a:ln>
                        <a:solidFill>
                          <a:schemeClr val="tx1"/>
                        </a:solidFill>
                        <a:effectLst/>
                        <a:latin typeface="Arial" charset="0"/>
                      </a:endParaRP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All</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1 mins</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0"/>
            <a:ext cx="8229600" cy="1143000"/>
          </a:xfrm>
        </p:spPr>
        <p:txBody>
          <a:bodyPr/>
          <a:lstStyle/>
          <a:p>
            <a:pPr eaLnBrk="1" hangingPunct="1"/>
            <a:r>
              <a:rPr lang="en-GB" smtClean="0"/>
              <a:t>Step 12: Logical Cause Testing ...</a:t>
            </a:r>
          </a:p>
        </p:txBody>
      </p:sp>
      <p:sp>
        <p:nvSpPr>
          <p:cNvPr id="640003" name="Rectangle 3"/>
          <p:cNvSpPr>
            <a:spLocks noChangeArrowheads="1"/>
          </p:cNvSpPr>
          <p:nvPr/>
        </p:nvSpPr>
        <p:spPr bwMode="auto">
          <a:xfrm>
            <a:off x="349250" y="1497013"/>
            <a:ext cx="8439150" cy="3503612"/>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None/>
              <a:defRPr/>
            </a:pPr>
            <a:r>
              <a:rPr lang="en-GB" sz="2400" b="1">
                <a:solidFill>
                  <a:schemeClr val="tx1">
                    <a:lumMod val="75000"/>
                    <a:lumOff val="25000"/>
                  </a:schemeClr>
                </a:solidFill>
              </a:rPr>
              <a:t>All the evidence is assembled and tested against the (suspected) final causes</a:t>
            </a:r>
          </a:p>
          <a:p>
            <a:pPr>
              <a:spcBef>
                <a:spcPct val="20000"/>
              </a:spcBef>
              <a:buClr>
                <a:schemeClr val="bg1"/>
              </a:buClr>
              <a:buSzPct val="25000"/>
              <a:buFont typeface="Times" pitchFamily="18" charset="0"/>
              <a:buNone/>
              <a:defRPr/>
            </a:pPr>
            <a:r>
              <a:rPr lang="en-GB" sz="2400" b="1">
                <a:solidFill>
                  <a:schemeClr val="tx1">
                    <a:lumMod val="75000"/>
                    <a:lumOff val="25000"/>
                  </a:schemeClr>
                </a:solidFill>
              </a:rPr>
              <a:t>Similar to the way a trial proves or disproves the guilt of the accused </a:t>
            </a:r>
          </a:p>
          <a:p>
            <a:pPr>
              <a:spcBef>
                <a:spcPct val="20000"/>
              </a:spcBef>
              <a:buClr>
                <a:schemeClr val="bg1"/>
              </a:buClr>
              <a:buSzPct val="25000"/>
              <a:buFont typeface="Times" pitchFamily="18" charset="0"/>
              <a:buNone/>
              <a:defRPr/>
            </a:pPr>
            <a:r>
              <a:rPr lang="en-GB" sz="2400" b="1">
                <a:solidFill>
                  <a:schemeClr val="tx1">
                    <a:lumMod val="75000"/>
                    <a:lumOff val="25000"/>
                  </a:schemeClr>
                </a:solidFill>
              </a:rPr>
              <a:t>A matrix can be used to help summarise which causes are consistent with which data and facts</a:t>
            </a:r>
          </a:p>
          <a:p>
            <a:pPr>
              <a:spcBef>
                <a:spcPct val="20000"/>
              </a:spcBef>
              <a:buClr>
                <a:schemeClr val="bg1"/>
              </a:buClr>
              <a:buSzPct val="25000"/>
              <a:buFont typeface="Times" pitchFamily="18" charset="0"/>
              <a:buNone/>
              <a:defRPr/>
            </a:pPr>
            <a:r>
              <a:rPr lang="en-GB" sz="2400" b="1">
                <a:solidFill>
                  <a:schemeClr val="tx1">
                    <a:lumMod val="75000"/>
                    <a:lumOff val="25000"/>
                  </a:schemeClr>
                </a:solidFill>
              </a:rPr>
              <a:t>Causes inconsistent with the facts are discounted - after the facts have been re-checked</a:t>
            </a:r>
          </a:p>
          <a:p>
            <a:pPr marL="768350" lvl="1" indent="-285750">
              <a:spcBef>
                <a:spcPct val="20000"/>
              </a:spcBef>
              <a:buSzPct val="65000"/>
              <a:buFont typeface="Wingdings" pitchFamily="2" charset="2"/>
              <a:buChar char="n"/>
              <a:defRPr/>
            </a:pPr>
            <a:endParaRPr lang="en-GB" sz="2200">
              <a:solidFill>
                <a:schemeClr val="tx1">
                  <a:lumMod val="75000"/>
                  <a:lumOff val="25000"/>
                </a:schemeClr>
              </a:solidFill>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457200" y="0"/>
            <a:ext cx="8229600" cy="1143000"/>
          </a:xfrm>
        </p:spPr>
        <p:txBody>
          <a:bodyPr/>
          <a:lstStyle/>
          <a:p>
            <a:pPr eaLnBrk="1" hangingPunct="1"/>
            <a:r>
              <a:rPr lang="en-GB" smtClean="0"/>
              <a:t>Step 12: </a:t>
            </a:r>
            <a:r>
              <a:rPr lang="en-US" smtClean="0"/>
              <a:t>Validation (Inferential Statistics)</a:t>
            </a:r>
          </a:p>
        </p:txBody>
      </p:sp>
      <p:sp>
        <p:nvSpPr>
          <p:cNvPr id="116739" name="Rectangle 3"/>
          <p:cNvSpPr>
            <a:spLocks noGrp="1" noChangeArrowheads="1"/>
          </p:cNvSpPr>
          <p:nvPr>
            <p:ph type="body" idx="1"/>
          </p:nvPr>
        </p:nvSpPr>
        <p:spPr/>
        <p:txBody>
          <a:bodyPr/>
          <a:lstStyle/>
          <a:p>
            <a:pPr eaLnBrk="1" hangingPunct="1"/>
            <a:r>
              <a:rPr lang="en-US" smtClean="0"/>
              <a:t>Use pilot results to validate improvements</a:t>
            </a:r>
          </a:p>
          <a:p>
            <a:pPr eaLnBrk="1" hangingPunct="1"/>
            <a:r>
              <a:rPr lang="en-US" smtClean="0"/>
              <a:t>Conduct a second capability analysis (1st was done in Measure phase)</a:t>
            </a:r>
          </a:p>
          <a:p>
            <a:pPr eaLnBrk="1" hangingPunct="1"/>
            <a:r>
              <a:rPr lang="en-US" smtClean="0"/>
              <a:t>Perform additional hypothesis testing to compare “before” and “after” (use the tools from the analysis phase)</a:t>
            </a:r>
          </a:p>
          <a:p>
            <a:pPr eaLnBrk="1" hangingPunct="1"/>
            <a:r>
              <a:rPr lang="en-US" smtClean="0"/>
              <a:t>Recalculate capability indices and sigma values</a:t>
            </a:r>
          </a:p>
          <a:p>
            <a:pPr eaLnBrk="1" hangingPunct="1"/>
            <a:r>
              <a:rPr lang="en-US" smtClean="0"/>
              <a:t>Do “after” values justify cost/benefit?</a:t>
            </a:r>
          </a:p>
        </p:txBody>
      </p:sp>
      <p:sp>
        <p:nvSpPr>
          <p:cNvPr id="116740" name="Rectangle 5"/>
          <p:cNvSpPr>
            <a:spLocks noChangeArrowheads="1"/>
          </p:cNvSpPr>
          <p:nvPr/>
        </p:nvSpPr>
        <p:spPr bwMode="gray">
          <a:xfrm>
            <a:off x="546100" y="4419600"/>
            <a:ext cx="5340350" cy="388938"/>
          </a:xfrm>
          <a:prstGeom prst="rect">
            <a:avLst/>
          </a:prstGeom>
          <a:solidFill>
            <a:srgbClr val="FFFF99"/>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eaLnBrk="0" hangingPunct="0"/>
            <a:r>
              <a:rPr lang="en-US" sz="1400" b="1"/>
              <a:t>Proceed to final “Control” activities once validation complete</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050"/>
          <p:cNvSpPr>
            <a:spLocks noGrp="1" noChangeArrowheads="1"/>
          </p:cNvSpPr>
          <p:nvPr>
            <p:ph type="title"/>
          </p:nvPr>
        </p:nvSpPr>
        <p:spPr>
          <a:xfrm>
            <a:off x="457200" y="0"/>
            <a:ext cx="8229600" cy="1143000"/>
          </a:xfrm>
        </p:spPr>
        <p:txBody>
          <a:bodyPr/>
          <a:lstStyle/>
          <a:p>
            <a:pPr eaLnBrk="1" hangingPunct="1"/>
            <a:r>
              <a:rPr lang="en-GB" smtClean="0"/>
              <a:t>Improve Summary</a:t>
            </a:r>
          </a:p>
        </p:txBody>
      </p:sp>
      <p:sp>
        <p:nvSpPr>
          <p:cNvPr id="496643" name="AutoShape 2051"/>
          <p:cNvSpPr>
            <a:spLocks noChangeArrowheads="1"/>
          </p:cNvSpPr>
          <p:nvPr/>
        </p:nvSpPr>
        <p:spPr bwMode="auto">
          <a:xfrm>
            <a:off x="3846513" y="1296988"/>
            <a:ext cx="1473200" cy="97631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lstStyle/>
          <a:p>
            <a:pPr>
              <a:defRPr/>
            </a:pPr>
            <a:r>
              <a:rPr lang="en-GB" sz="1200" b="1"/>
              <a:t>Step 7:</a:t>
            </a:r>
          </a:p>
          <a:p>
            <a:pPr>
              <a:defRPr/>
            </a:pPr>
            <a:r>
              <a:rPr lang="en-GB" sz="1200"/>
              <a:t>Baseline Process Performance (Y)</a:t>
            </a:r>
          </a:p>
        </p:txBody>
      </p:sp>
      <p:sp>
        <p:nvSpPr>
          <p:cNvPr id="496644" name="AutoShape 2052"/>
          <p:cNvSpPr>
            <a:spLocks noChangeArrowheads="1"/>
          </p:cNvSpPr>
          <p:nvPr/>
        </p:nvSpPr>
        <p:spPr bwMode="auto">
          <a:xfrm>
            <a:off x="3846513" y="2554288"/>
            <a:ext cx="1473200" cy="97631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lstStyle/>
          <a:p>
            <a:pPr>
              <a:defRPr/>
            </a:pPr>
            <a:r>
              <a:rPr lang="en-GB" sz="1200" b="1"/>
              <a:t>Step 8:</a:t>
            </a:r>
          </a:p>
          <a:p>
            <a:pPr>
              <a:defRPr/>
            </a:pPr>
            <a:r>
              <a:rPr lang="en-GB" sz="1200"/>
              <a:t>Identify Significant Variables (xs)</a:t>
            </a:r>
          </a:p>
        </p:txBody>
      </p:sp>
      <p:sp>
        <p:nvSpPr>
          <p:cNvPr id="496645" name="AutoShape 2053"/>
          <p:cNvSpPr>
            <a:spLocks noChangeArrowheads="1"/>
          </p:cNvSpPr>
          <p:nvPr/>
        </p:nvSpPr>
        <p:spPr bwMode="auto">
          <a:xfrm>
            <a:off x="3846513" y="3811588"/>
            <a:ext cx="1473200" cy="97631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lstStyle/>
          <a:p>
            <a:pPr>
              <a:defRPr/>
            </a:pPr>
            <a:r>
              <a:rPr lang="en-GB" sz="1200" b="1"/>
              <a:t>Step 9:</a:t>
            </a:r>
          </a:p>
          <a:p>
            <a:pPr>
              <a:defRPr/>
            </a:pPr>
            <a:r>
              <a:rPr lang="en-GB" sz="1200"/>
              <a:t>Explore Root Causes of Significant Variables (xs)</a:t>
            </a:r>
          </a:p>
        </p:txBody>
      </p:sp>
      <p:cxnSp>
        <p:nvCxnSpPr>
          <p:cNvPr id="117766" name="AutoShape 2054"/>
          <p:cNvCxnSpPr>
            <a:cxnSpLocks noChangeShapeType="1"/>
            <a:stCxn id="496644" idx="2"/>
            <a:endCxn id="496645" idx="0"/>
          </p:cNvCxnSpPr>
          <p:nvPr/>
        </p:nvCxnSpPr>
        <p:spPr bwMode="auto">
          <a:xfrm rot="5400000">
            <a:off x="4442619" y="3671094"/>
            <a:ext cx="280988" cy="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17767" name="AutoShape 2055"/>
          <p:cNvCxnSpPr>
            <a:cxnSpLocks noChangeShapeType="1"/>
            <a:stCxn id="496643" idx="2"/>
            <a:endCxn id="496644" idx="0"/>
          </p:cNvCxnSpPr>
          <p:nvPr/>
        </p:nvCxnSpPr>
        <p:spPr bwMode="auto">
          <a:xfrm rot="5400000">
            <a:off x="4442619" y="2413794"/>
            <a:ext cx="280988" cy="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17768" name="AutoShape 2056"/>
          <p:cNvSpPr>
            <a:spLocks noChangeArrowheads="1"/>
          </p:cNvSpPr>
          <p:nvPr/>
        </p:nvSpPr>
        <p:spPr bwMode="auto">
          <a:xfrm>
            <a:off x="3846513" y="5056188"/>
            <a:ext cx="1473200" cy="300037"/>
          </a:xfrm>
          <a:prstGeom prst="roundRect">
            <a:avLst>
              <a:gd name="adj" fmla="val 9255"/>
            </a:avLst>
          </a:prstGeom>
          <a:solidFill>
            <a:schemeClr val="tx1"/>
          </a:solidFill>
          <a:ln w="12700">
            <a:solidFill>
              <a:schemeClr val="tx1"/>
            </a:solidFill>
            <a:round/>
            <a:headEnd/>
            <a:tailEnd/>
          </a:ln>
        </p:spPr>
        <p:txBody>
          <a:bodyPr/>
          <a:lstStyle/>
          <a:p>
            <a:r>
              <a:rPr lang="en-GB" sz="1200" b="1">
                <a:solidFill>
                  <a:schemeClr val="bg1"/>
                </a:solidFill>
              </a:rPr>
              <a:t>Toll Gate Review</a:t>
            </a:r>
            <a:endParaRPr lang="en-GB" sz="1200">
              <a:solidFill>
                <a:schemeClr val="bg1"/>
              </a:solidFill>
            </a:endParaRPr>
          </a:p>
        </p:txBody>
      </p:sp>
      <p:cxnSp>
        <p:nvCxnSpPr>
          <p:cNvPr id="117769" name="AutoShape 2057"/>
          <p:cNvCxnSpPr>
            <a:cxnSpLocks noChangeShapeType="1"/>
            <a:stCxn id="496645" idx="2"/>
            <a:endCxn id="117768" idx="0"/>
          </p:cNvCxnSpPr>
          <p:nvPr/>
        </p:nvCxnSpPr>
        <p:spPr bwMode="auto">
          <a:xfrm rot="5400000">
            <a:off x="4448969" y="4922044"/>
            <a:ext cx="268288" cy="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ChangeArrowheads="1"/>
          </p:cNvSpPr>
          <p:nvPr/>
        </p:nvSpPr>
        <p:spPr bwMode="gray">
          <a:xfrm>
            <a:off x="4284663" y="1844675"/>
            <a:ext cx="39481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lnSpc>
                <a:spcPct val="90000"/>
              </a:lnSpc>
              <a:spcBef>
                <a:spcPct val="20000"/>
              </a:spcBef>
            </a:pPr>
            <a:r>
              <a:rPr lang="en-US" altLang="ko-KR" sz="2000">
                <a:solidFill>
                  <a:schemeClr val="tx2"/>
                </a:solidFill>
                <a:ea typeface="Gulim" pitchFamily="34" charset="-127"/>
              </a:rPr>
              <a:t>www.BeyondLean.com</a:t>
            </a:r>
          </a:p>
        </p:txBody>
      </p:sp>
      <p:sp>
        <p:nvSpPr>
          <p:cNvPr id="375811" name="WordArt 3"/>
          <p:cNvSpPr>
            <a:spLocks noChangeArrowheads="1" noChangeShapeType="1" noTextEdit="1"/>
          </p:cNvSpPr>
          <p:nvPr/>
        </p:nvSpPr>
        <p:spPr bwMode="gray">
          <a:xfrm>
            <a:off x="4356100" y="1196975"/>
            <a:ext cx="3744913" cy="508000"/>
          </a:xfrm>
          <a:prstGeom prst="rect">
            <a:avLst/>
          </a:prstGeom>
        </p:spPr>
        <p:txBody>
          <a:bodyPr wrap="none" fromWordArt="1">
            <a:prstTxWarp prst="textDeflate">
              <a:avLst>
                <a:gd name="adj" fmla="val 0"/>
              </a:avLst>
            </a:prstTxWarp>
          </a:bodyPr>
          <a:lstStyle/>
          <a:p>
            <a:pPr algn="ctr"/>
            <a:r>
              <a:rPr lang="en-GB" sz="3600" b="1" kern="10">
                <a:ln w="38100">
                  <a:solidFill>
                    <a:srgbClr val="FFFFFF"/>
                  </a:solidFill>
                  <a:round/>
                  <a:headEnd/>
                  <a:tailEnd/>
                </a:ln>
                <a:gradFill rotWithShape="1">
                  <a:gsLst>
                    <a:gs pos="0">
                      <a:schemeClr val="tx2"/>
                    </a:gs>
                    <a:gs pos="100000">
                      <a:schemeClr val="hlink"/>
                    </a:gs>
                  </a:gsLst>
                  <a:lin ang="0" scaled="1"/>
                </a:gradFill>
                <a:effectLst>
                  <a:outerShdw dist="107763" dir="2700000" algn="ctr" rotWithShape="0">
                    <a:srgbClr val="868686">
                      <a:alpha val="50000"/>
                    </a:srgbClr>
                  </a:outerShdw>
                </a:effectLst>
                <a:latin typeface="Arial"/>
                <a:cs typeface="Arial"/>
              </a:rPr>
              <a:t>Thank You!</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75811"/>
                                        </p:tgtEl>
                                        <p:attrNameLst>
                                          <p:attrName>style.visibility</p:attrName>
                                        </p:attrNameLst>
                                      </p:cBhvr>
                                      <p:to>
                                        <p:strVal val="visible"/>
                                      </p:to>
                                    </p:set>
                                    <p:anim calcmode="lin" valueType="num">
                                      <p:cBhvr>
                                        <p:cTn id="7" dur="500" fill="hold"/>
                                        <p:tgtEl>
                                          <p:spTgt spid="375811"/>
                                        </p:tgtEl>
                                        <p:attrNameLst>
                                          <p:attrName>ppt_w</p:attrName>
                                        </p:attrNameLst>
                                      </p:cBhvr>
                                      <p:tavLst>
                                        <p:tav tm="0">
                                          <p:val>
                                            <p:fltVal val="0"/>
                                          </p:val>
                                        </p:tav>
                                        <p:tav tm="100000">
                                          <p:val>
                                            <p:strVal val="#ppt_w"/>
                                          </p:val>
                                        </p:tav>
                                      </p:tavLst>
                                    </p:anim>
                                    <p:anim calcmode="lin" valueType="num">
                                      <p:cBhvr>
                                        <p:cTn id="8" dur="500" fill="hold"/>
                                        <p:tgtEl>
                                          <p:spTgt spid="375811"/>
                                        </p:tgtEl>
                                        <p:attrNameLst>
                                          <p:attrName>ppt_h</p:attrName>
                                        </p:attrNameLst>
                                      </p:cBhvr>
                                      <p:tavLst>
                                        <p:tav tm="0">
                                          <p:val>
                                            <p:fltVal val="0"/>
                                          </p:val>
                                        </p:tav>
                                        <p:tav tm="100000">
                                          <p:val>
                                            <p:strVal val="#ppt_h"/>
                                          </p:val>
                                        </p:tav>
                                      </p:tavLst>
                                    </p:anim>
                                    <p:animEffect transition="in" filter="fade">
                                      <p:cBhvr>
                                        <p:cTn id="9" dur="500"/>
                                        <p:tgtEl>
                                          <p:spTgt spid="3758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58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0"/>
            <a:ext cx="8229600" cy="1143000"/>
          </a:xfrm>
        </p:spPr>
        <p:txBody>
          <a:bodyPr/>
          <a:lstStyle/>
          <a:p>
            <a:pPr eaLnBrk="1" hangingPunct="1"/>
            <a:r>
              <a:rPr lang="en-GB" smtClean="0"/>
              <a:t>Step 10: IT Levers</a:t>
            </a:r>
          </a:p>
        </p:txBody>
      </p:sp>
      <p:sp>
        <p:nvSpPr>
          <p:cNvPr id="508931" name="Rectangle 3"/>
          <p:cNvSpPr>
            <a:spLocks noChangeArrowheads="1"/>
          </p:cNvSpPr>
          <p:nvPr/>
        </p:nvSpPr>
        <p:spPr bwMode="auto">
          <a:xfrm>
            <a:off x="349250" y="998538"/>
            <a:ext cx="8439150" cy="1027112"/>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s-ES_tradnl" sz="2400" b="1" dirty="0" err="1">
                <a:solidFill>
                  <a:schemeClr val="tx1">
                    <a:lumMod val="75000"/>
                    <a:lumOff val="25000"/>
                  </a:schemeClr>
                </a:solidFill>
              </a:rPr>
              <a:t>There</a:t>
            </a:r>
            <a:r>
              <a:rPr lang="es-ES_tradnl" sz="2400" b="1" dirty="0">
                <a:solidFill>
                  <a:schemeClr val="tx1">
                    <a:lumMod val="75000"/>
                    <a:lumOff val="25000"/>
                  </a:schemeClr>
                </a:solidFill>
              </a:rPr>
              <a:t> are </a:t>
            </a:r>
            <a:r>
              <a:rPr lang="es-ES_tradnl" sz="2400" b="1" dirty="0" err="1">
                <a:solidFill>
                  <a:schemeClr val="tx1">
                    <a:lumMod val="75000"/>
                    <a:lumOff val="25000"/>
                  </a:schemeClr>
                </a:solidFill>
              </a:rPr>
              <a:t>many</a:t>
            </a:r>
            <a:r>
              <a:rPr lang="es-ES_tradnl" sz="2400" b="1" dirty="0">
                <a:solidFill>
                  <a:schemeClr val="tx1">
                    <a:lumMod val="75000"/>
                    <a:lumOff val="25000"/>
                  </a:schemeClr>
                </a:solidFill>
              </a:rPr>
              <a:t> </a:t>
            </a:r>
            <a:r>
              <a:rPr lang="es-ES_tradnl" sz="2400" b="1" dirty="0" err="1">
                <a:solidFill>
                  <a:schemeClr val="tx1">
                    <a:lumMod val="75000"/>
                    <a:lumOff val="25000"/>
                  </a:schemeClr>
                </a:solidFill>
              </a:rPr>
              <a:t>standard</a:t>
            </a:r>
            <a:r>
              <a:rPr lang="es-ES_tradnl" sz="2400" b="1" dirty="0">
                <a:solidFill>
                  <a:schemeClr val="tx1">
                    <a:lumMod val="75000"/>
                    <a:lumOff val="25000"/>
                  </a:schemeClr>
                </a:solidFill>
              </a:rPr>
              <a:t> IT </a:t>
            </a:r>
            <a:r>
              <a:rPr lang="es-ES_tradnl" sz="2400" b="1" dirty="0" err="1">
                <a:solidFill>
                  <a:schemeClr val="tx1">
                    <a:lumMod val="75000"/>
                    <a:lumOff val="25000"/>
                  </a:schemeClr>
                </a:solidFill>
              </a:rPr>
              <a:t>solutions</a:t>
            </a:r>
            <a:r>
              <a:rPr lang="es-ES_tradnl" sz="2400" b="1" dirty="0">
                <a:solidFill>
                  <a:schemeClr val="tx1">
                    <a:lumMod val="75000"/>
                    <a:lumOff val="25000"/>
                  </a:schemeClr>
                </a:solidFill>
              </a:rPr>
              <a:t> </a:t>
            </a:r>
            <a:r>
              <a:rPr lang="es-ES_tradnl" sz="2400" b="1" dirty="0" err="1">
                <a:solidFill>
                  <a:schemeClr val="tx1">
                    <a:lumMod val="75000"/>
                    <a:lumOff val="25000"/>
                  </a:schemeClr>
                </a:solidFill>
              </a:rPr>
              <a:t>to</a:t>
            </a:r>
            <a:r>
              <a:rPr lang="es-ES_tradnl" sz="2400" b="1" dirty="0">
                <a:solidFill>
                  <a:schemeClr val="tx1">
                    <a:lumMod val="75000"/>
                    <a:lumOff val="25000"/>
                  </a:schemeClr>
                </a:solidFill>
              </a:rPr>
              <a:t> </a:t>
            </a:r>
            <a:r>
              <a:rPr lang="es-ES_tradnl" sz="2400" b="1" dirty="0" err="1">
                <a:solidFill>
                  <a:schemeClr val="tx1">
                    <a:lumMod val="75000"/>
                    <a:lumOff val="25000"/>
                  </a:schemeClr>
                </a:solidFill>
              </a:rPr>
              <a:t>common</a:t>
            </a:r>
            <a:r>
              <a:rPr lang="es-ES_tradnl" sz="2400" b="1" dirty="0">
                <a:solidFill>
                  <a:schemeClr val="tx1">
                    <a:lumMod val="75000"/>
                    <a:lumOff val="25000"/>
                  </a:schemeClr>
                </a:solidFill>
              </a:rPr>
              <a:t> </a:t>
            </a:r>
            <a:r>
              <a:rPr lang="es-ES_tradnl" sz="2400" b="1" dirty="0" err="1">
                <a:solidFill>
                  <a:schemeClr val="tx1">
                    <a:lumMod val="75000"/>
                    <a:lumOff val="25000"/>
                  </a:schemeClr>
                </a:solidFill>
              </a:rPr>
              <a:t>process</a:t>
            </a:r>
            <a:r>
              <a:rPr lang="es-ES_tradnl" sz="2400" b="1" dirty="0">
                <a:solidFill>
                  <a:schemeClr val="tx1">
                    <a:lumMod val="75000"/>
                    <a:lumOff val="25000"/>
                  </a:schemeClr>
                </a:solidFill>
              </a:rPr>
              <a:t> </a:t>
            </a:r>
            <a:r>
              <a:rPr lang="es-ES_tradnl" sz="2400" b="1" dirty="0" err="1">
                <a:solidFill>
                  <a:schemeClr val="tx1">
                    <a:lumMod val="75000"/>
                    <a:lumOff val="25000"/>
                  </a:schemeClr>
                </a:solidFill>
              </a:rPr>
              <a:t>problems</a:t>
            </a:r>
            <a:r>
              <a:rPr lang="es-ES_tradnl" sz="2400" b="1" dirty="0">
                <a:solidFill>
                  <a:schemeClr val="tx1">
                    <a:lumMod val="75000"/>
                    <a:lumOff val="25000"/>
                  </a:schemeClr>
                </a:solidFill>
              </a:rPr>
              <a:t>:</a:t>
            </a:r>
            <a:endParaRPr lang="en-GB" sz="2400" b="1" dirty="0">
              <a:solidFill>
                <a:schemeClr val="tx1">
                  <a:lumMod val="75000"/>
                  <a:lumOff val="25000"/>
                </a:schemeClr>
              </a:solidFill>
            </a:endParaRPr>
          </a:p>
        </p:txBody>
      </p:sp>
      <p:pic>
        <p:nvPicPr>
          <p:cNvPr id="1843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475" y="2133600"/>
            <a:ext cx="840105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26"/>
          <p:cNvSpPr>
            <a:spLocks noGrp="1" noChangeArrowheads="1"/>
          </p:cNvSpPr>
          <p:nvPr>
            <p:ph type="title"/>
          </p:nvPr>
        </p:nvSpPr>
        <p:spPr>
          <a:xfrm>
            <a:off x="457200" y="0"/>
            <a:ext cx="8229600" cy="1143000"/>
          </a:xfrm>
        </p:spPr>
        <p:txBody>
          <a:bodyPr/>
          <a:lstStyle/>
          <a:p>
            <a:pPr eaLnBrk="1" hangingPunct="1"/>
            <a:r>
              <a:rPr lang="en-GB" smtClean="0"/>
              <a:t>Step 10: Some Common Process Enabling Technologies</a:t>
            </a:r>
          </a:p>
        </p:txBody>
      </p:sp>
      <p:sp>
        <p:nvSpPr>
          <p:cNvPr id="645123" name="Rectangle 1027"/>
          <p:cNvSpPr>
            <a:spLocks noChangeArrowheads="1"/>
          </p:cNvSpPr>
          <p:nvPr/>
        </p:nvSpPr>
        <p:spPr bwMode="auto">
          <a:xfrm>
            <a:off x="349250" y="998538"/>
            <a:ext cx="8439150" cy="1027112"/>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None/>
              <a:defRPr/>
            </a:pPr>
            <a:r>
              <a:rPr lang="es-ES_tradnl" sz="2400" b="1">
                <a:solidFill>
                  <a:schemeClr val="tx1">
                    <a:lumMod val="75000"/>
                    <a:lumOff val="25000"/>
                  </a:schemeClr>
                </a:solidFill>
              </a:rPr>
              <a:t>Workflow</a:t>
            </a:r>
          </a:p>
          <a:p>
            <a:pPr>
              <a:spcBef>
                <a:spcPct val="20000"/>
              </a:spcBef>
              <a:buClr>
                <a:schemeClr val="bg1"/>
              </a:buClr>
              <a:buSzPct val="25000"/>
              <a:buFont typeface="Times" pitchFamily="18" charset="0"/>
              <a:buNone/>
              <a:defRPr/>
            </a:pPr>
            <a:r>
              <a:rPr lang="es-ES_tradnl" sz="2400" b="1">
                <a:solidFill>
                  <a:schemeClr val="tx1">
                    <a:lumMod val="75000"/>
                    <a:lumOff val="25000"/>
                  </a:schemeClr>
                </a:solidFill>
              </a:rPr>
              <a:t>Imaging and e-forms</a:t>
            </a:r>
          </a:p>
          <a:p>
            <a:pPr>
              <a:spcBef>
                <a:spcPct val="20000"/>
              </a:spcBef>
              <a:buClr>
                <a:schemeClr val="bg1"/>
              </a:buClr>
              <a:buSzPct val="25000"/>
              <a:buFont typeface="Times" pitchFamily="18" charset="0"/>
              <a:buNone/>
              <a:defRPr/>
            </a:pPr>
            <a:r>
              <a:rPr lang="es-ES_tradnl" sz="2400" b="1">
                <a:solidFill>
                  <a:schemeClr val="tx1">
                    <a:lumMod val="75000"/>
                    <a:lumOff val="25000"/>
                  </a:schemeClr>
                </a:solidFill>
              </a:rPr>
              <a:t>E-document Management Systems (EDMS)</a:t>
            </a:r>
          </a:p>
          <a:p>
            <a:pPr>
              <a:spcBef>
                <a:spcPct val="20000"/>
              </a:spcBef>
              <a:buClr>
                <a:schemeClr val="bg1"/>
              </a:buClr>
              <a:buSzPct val="25000"/>
              <a:buFont typeface="Times" pitchFamily="18" charset="0"/>
              <a:buNone/>
              <a:defRPr/>
            </a:pPr>
            <a:r>
              <a:rPr lang="es-ES_tradnl" sz="2400" b="1">
                <a:solidFill>
                  <a:schemeClr val="tx1">
                    <a:lumMod val="75000"/>
                    <a:lumOff val="25000"/>
                  </a:schemeClr>
                </a:solidFill>
              </a:rPr>
              <a:t>Groupware</a:t>
            </a:r>
          </a:p>
          <a:p>
            <a:pPr>
              <a:spcBef>
                <a:spcPct val="20000"/>
              </a:spcBef>
              <a:buClr>
                <a:schemeClr val="bg1"/>
              </a:buClr>
              <a:buSzPct val="25000"/>
              <a:buFont typeface="Times" pitchFamily="18" charset="0"/>
              <a:buNone/>
              <a:defRPr/>
            </a:pPr>
            <a:r>
              <a:rPr lang="es-ES_tradnl" sz="2400" b="1">
                <a:solidFill>
                  <a:schemeClr val="tx1">
                    <a:lumMod val="75000"/>
                    <a:lumOff val="25000"/>
                  </a:schemeClr>
                </a:solidFill>
              </a:rPr>
              <a:t>Decision Support / Data Warehouse</a:t>
            </a:r>
          </a:p>
          <a:p>
            <a:pPr>
              <a:spcBef>
                <a:spcPct val="20000"/>
              </a:spcBef>
              <a:buClr>
                <a:schemeClr val="bg1"/>
              </a:buClr>
              <a:buSzPct val="25000"/>
              <a:buFont typeface="Times" pitchFamily="18" charset="0"/>
              <a:buNone/>
              <a:defRPr/>
            </a:pPr>
            <a:r>
              <a:rPr lang="es-ES_tradnl" sz="2400" b="1">
                <a:solidFill>
                  <a:schemeClr val="tx1">
                    <a:lumMod val="75000"/>
                    <a:lumOff val="25000"/>
                  </a:schemeClr>
                </a:solidFill>
              </a:rPr>
              <a:t>Communications</a:t>
            </a:r>
          </a:p>
          <a:p>
            <a:pPr>
              <a:spcBef>
                <a:spcPct val="20000"/>
              </a:spcBef>
              <a:buClr>
                <a:schemeClr val="bg1"/>
              </a:buClr>
              <a:buSzPct val="25000"/>
              <a:buFont typeface="Times" pitchFamily="18" charset="0"/>
              <a:buNone/>
              <a:defRPr/>
            </a:pPr>
            <a:r>
              <a:rPr lang="es-ES_tradnl" sz="2400" b="1">
                <a:solidFill>
                  <a:schemeClr val="tx1">
                    <a:lumMod val="75000"/>
                    <a:lumOff val="25000"/>
                  </a:schemeClr>
                </a:solidFill>
              </a:rPr>
              <a:t>Other technologies</a:t>
            </a:r>
          </a:p>
          <a:p>
            <a:pPr>
              <a:spcBef>
                <a:spcPct val="20000"/>
              </a:spcBef>
              <a:buClr>
                <a:schemeClr val="bg1"/>
              </a:buClr>
              <a:buSzPct val="25000"/>
              <a:buFont typeface="Times" pitchFamily="18" charset="0"/>
              <a:buNone/>
              <a:defRPr/>
            </a:pPr>
            <a:endParaRPr lang="en-GB" sz="2400" b="1">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026"/>
          <p:cNvSpPr>
            <a:spLocks noGrp="1" noChangeArrowheads="1"/>
          </p:cNvSpPr>
          <p:nvPr>
            <p:ph type="title"/>
          </p:nvPr>
        </p:nvSpPr>
        <p:spPr>
          <a:xfrm>
            <a:off x="457200" y="0"/>
            <a:ext cx="8229600" cy="1143000"/>
          </a:xfrm>
        </p:spPr>
        <p:txBody>
          <a:bodyPr/>
          <a:lstStyle/>
          <a:p>
            <a:pPr eaLnBrk="1" hangingPunct="1"/>
            <a:r>
              <a:rPr lang="en-GB" smtClean="0"/>
              <a:t>Step 10: What Can workflow Provide?</a:t>
            </a:r>
          </a:p>
        </p:txBody>
      </p:sp>
      <p:sp>
        <p:nvSpPr>
          <p:cNvPr id="646147" name="Rectangle 1027"/>
          <p:cNvSpPr>
            <a:spLocks noChangeArrowheads="1"/>
          </p:cNvSpPr>
          <p:nvPr/>
        </p:nvSpPr>
        <p:spPr bwMode="auto">
          <a:xfrm>
            <a:off x="349250" y="998538"/>
            <a:ext cx="8439150" cy="1027112"/>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None/>
              <a:defRPr/>
            </a:pPr>
            <a:r>
              <a:rPr lang="es-ES_tradnl" sz="2400" b="1" dirty="0" err="1">
                <a:solidFill>
                  <a:schemeClr val="tx1">
                    <a:lumMod val="75000"/>
                    <a:lumOff val="25000"/>
                  </a:schemeClr>
                </a:solidFill>
              </a:rPr>
              <a:t>Automation</a:t>
            </a:r>
            <a:r>
              <a:rPr lang="es-ES_tradnl" sz="2400" b="1" dirty="0">
                <a:solidFill>
                  <a:schemeClr val="tx1">
                    <a:lumMod val="75000"/>
                    <a:lumOff val="25000"/>
                  </a:schemeClr>
                </a:solidFill>
              </a:rPr>
              <a:t> of </a:t>
            </a:r>
            <a:r>
              <a:rPr lang="es-ES_tradnl" sz="2400" b="1" dirty="0" err="1">
                <a:solidFill>
                  <a:schemeClr val="tx1">
                    <a:lumMod val="75000"/>
                    <a:lumOff val="25000"/>
                  </a:schemeClr>
                </a:solidFill>
              </a:rPr>
              <a:t>work</a:t>
            </a:r>
            <a:r>
              <a:rPr lang="es-ES_tradnl" sz="2400" b="1" dirty="0">
                <a:solidFill>
                  <a:schemeClr val="tx1">
                    <a:lumMod val="75000"/>
                    <a:lumOff val="25000"/>
                  </a:schemeClr>
                </a:solidFill>
              </a:rPr>
              <a:t> </a:t>
            </a:r>
            <a:r>
              <a:rPr lang="es-ES_tradnl" sz="2400" b="1" dirty="0" err="1">
                <a:solidFill>
                  <a:schemeClr val="tx1">
                    <a:lumMod val="75000"/>
                    <a:lumOff val="25000"/>
                  </a:schemeClr>
                </a:solidFill>
              </a:rPr>
              <a:t>routing</a:t>
            </a:r>
            <a:endParaRPr lang="es-ES_tradnl" sz="2400" b="1" dirty="0">
              <a:solidFill>
                <a:schemeClr val="tx1">
                  <a:lumMod val="75000"/>
                  <a:lumOff val="25000"/>
                </a:schemeClr>
              </a:solidFill>
            </a:endParaRPr>
          </a:p>
          <a:p>
            <a:pPr>
              <a:spcBef>
                <a:spcPct val="20000"/>
              </a:spcBef>
              <a:buClr>
                <a:schemeClr val="bg1"/>
              </a:buClr>
              <a:buSzPct val="25000"/>
              <a:buFont typeface="Times" pitchFamily="18" charset="0"/>
              <a:buNone/>
              <a:defRPr/>
            </a:pPr>
            <a:r>
              <a:rPr lang="en-GB" sz="2400" b="1" dirty="0">
                <a:solidFill>
                  <a:schemeClr val="tx1">
                    <a:lumMod val="75000"/>
                    <a:lumOff val="25000"/>
                  </a:schemeClr>
                </a:solidFill>
              </a:rPr>
              <a:t>Tracking of work status</a:t>
            </a:r>
          </a:p>
          <a:p>
            <a:pPr>
              <a:spcBef>
                <a:spcPct val="20000"/>
              </a:spcBef>
              <a:buClr>
                <a:schemeClr val="bg1"/>
              </a:buClr>
              <a:buSzPct val="25000"/>
              <a:buFont typeface="Times" pitchFamily="18" charset="0"/>
              <a:buNone/>
              <a:defRPr/>
            </a:pPr>
            <a:r>
              <a:rPr lang="en-GB" sz="2400" b="1" dirty="0">
                <a:solidFill>
                  <a:schemeClr val="tx1">
                    <a:lumMod val="75000"/>
                    <a:lumOff val="25000"/>
                  </a:schemeClr>
                </a:solidFill>
              </a:rPr>
              <a:t>Allocation and scheduling of work</a:t>
            </a:r>
          </a:p>
          <a:p>
            <a:pPr>
              <a:spcBef>
                <a:spcPct val="20000"/>
              </a:spcBef>
              <a:buClr>
                <a:schemeClr val="bg1"/>
              </a:buClr>
              <a:buSzPct val="25000"/>
              <a:buFont typeface="Times" pitchFamily="18" charset="0"/>
              <a:buNone/>
              <a:defRPr/>
            </a:pPr>
            <a:r>
              <a:rPr lang="en-GB" sz="2400" b="1" dirty="0">
                <a:solidFill>
                  <a:schemeClr val="tx1">
                    <a:lumMod val="75000"/>
                    <a:lumOff val="25000"/>
                  </a:schemeClr>
                </a:solidFill>
              </a:rPr>
              <a:t>Process indicators</a:t>
            </a:r>
          </a:p>
        </p:txBody>
      </p:sp>
      <p:sp>
        <p:nvSpPr>
          <p:cNvPr id="20484" name="Rectangle 1028"/>
          <p:cNvSpPr>
            <a:spLocks noChangeArrowheads="1"/>
          </p:cNvSpPr>
          <p:nvPr/>
        </p:nvSpPr>
        <p:spPr bwMode="gray">
          <a:xfrm>
            <a:off x="1282700" y="5327650"/>
            <a:ext cx="6343650" cy="642938"/>
          </a:xfrm>
          <a:prstGeom prst="rect">
            <a:avLst/>
          </a:prstGeom>
          <a:solidFill>
            <a:srgbClr val="FFFF99"/>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algn="ctr" eaLnBrk="0" hangingPunct="0"/>
            <a:r>
              <a:rPr lang="en-US" sz="1400" b="1"/>
              <a:t>Workflow is not just about work routing, it is about the management control and measurement of the business process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026"/>
          <p:cNvSpPr>
            <a:spLocks noGrp="1" noChangeArrowheads="1"/>
          </p:cNvSpPr>
          <p:nvPr>
            <p:ph type="title"/>
          </p:nvPr>
        </p:nvSpPr>
        <p:spPr>
          <a:xfrm>
            <a:off x="457200" y="0"/>
            <a:ext cx="8229600" cy="1143000"/>
          </a:xfrm>
        </p:spPr>
        <p:txBody>
          <a:bodyPr/>
          <a:lstStyle/>
          <a:p>
            <a:pPr eaLnBrk="1" hangingPunct="1"/>
            <a:r>
              <a:rPr lang="en-GB" smtClean="0"/>
              <a:t>Step 10: Imaging</a:t>
            </a:r>
          </a:p>
        </p:txBody>
      </p:sp>
      <p:sp>
        <p:nvSpPr>
          <p:cNvPr id="647171" name="Rectangle 1027"/>
          <p:cNvSpPr>
            <a:spLocks noChangeArrowheads="1"/>
          </p:cNvSpPr>
          <p:nvPr/>
        </p:nvSpPr>
        <p:spPr bwMode="auto">
          <a:xfrm>
            <a:off x="349250" y="998538"/>
            <a:ext cx="8439150" cy="1027112"/>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None/>
              <a:defRPr/>
            </a:pPr>
            <a:r>
              <a:rPr lang="es-ES_tradnl" sz="2400" b="1" dirty="0" err="1">
                <a:solidFill>
                  <a:schemeClr val="tx1">
                    <a:lumMod val="75000"/>
                    <a:lumOff val="25000"/>
                  </a:schemeClr>
                </a:solidFill>
              </a:rPr>
              <a:t>Electronic</a:t>
            </a:r>
            <a:r>
              <a:rPr lang="es-ES_tradnl" sz="2400" b="1" dirty="0">
                <a:solidFill>
                  <a:schemeClr val="tx1">
                    <a:lumMod val="75000"/>
                    <a:lumOff val="25000"/>
                  </a:schemeClr>
                </a:solidFill>
              </a:rPr>
              <a:t> </a:t>
            </a:r>
            <a:r>
              <a:rPr lang="es-ES_tradnl" sz="2400" b="1" dirty="0" err="1">
                <a:solidFill>
                  <a:schemeClr val="tx1">
                    <a:lumMod val="75000"/>
                    <a:lumOff val="25000"/>
                  </a:schemeClr>
                </a:solidFill>
              </a:rPr>
              <a:t>scanning</a:t>
            </a:r>
            <a:r>
              <a:rPr lang="es-ES_tradnl" sz="2400" b="1" dirty="0">
                <a:solidFill>
                  <a:schemeClr val="tx1">
                    <a:lumMod val="75000"/>
                    <a:lumOff val="25000"/>
                  </a:schemeClr>
                </a:solidFill>
              </a:rPr>
              <a:t> of </a:t>
            </a:r>
            <a:r>
              <a:rPr lang="es-ES_tradnl" sz="2400" b="1" dirty="0" err="1">
                <a:solidFill>
                  <a:schemeClr val="tx1">
                    <a:lumMod val="75000"/>
                    <a:lumOff val="25000"/>
                  </a:schemeClr>
                </a:solidFill>
              </a:rPr>
              <a:t>documents</a:t>
            </a:r>
            <a:endParaRPr lang="es-ES_tradnl" sz="2400" b="1" dirty="0">
              <a:solidFill>
                <a:schemeClr val="tx1">
                  <a:lumMod val="75000"/>
                  <a:lumOff val="25000"/>
                </a:schemeClr>
              </a:solidFill>
            </a:endParaRPr>
          </a:p>
          <a:p>
            <a:pPr>
              <a:spcBef>
                <a:spcPct val="20000"/>
              </a:spcBef>
              <a:buClr>
                <a:schemeClr val="bg1"/>
              </a:buClr>
              <a:buSzPct val="25000"/>
              <a:buFont typeface="Times" pitchFamily="18" charset="0"/>
              <a:buNone/>
              <a:defRPr/>
            </a:pPr>
            <a:r>
              <a:rPr lang="es-ES_tradnl" sz="2400" b="1" dirty="0">
                <a:solidFill>
                  <a:schemeClr val="tx1">
                    <a:lumMod val="75000"/>
                    <a:lumOff val="25000"/>
                  </a:schemeClr>
                </a:solidFill>
              </a:rPr>
              <a:t>Data capture OCR, ICR, </a:t>
            </a:r>
            <a:r>
              <a:rPr lang="es-ES_tradnl" sz="2400" b="1" dirty="0" err="1">
                <a:solidFill>
                  <a:schemeClr val="tx1">
                    <a:lumMod val="75000"/>
                    <a:lumOff val="25000"/>
                  </a:schemeClr>
                </a:solidFill>
              </a:rPr>
              <a:t>Barcode</a:t>
            </a:r>
            <a:endParaRPr lang="es-ES_tradnl" sz="2400" b="1" dirty="0">
              <a:solidFill>
                <a:schemeClr val="tx1">
                  <a:lumMod val="75000"/>
                  <a:lumOff val="25000"/>
                </a:schemeClr>
              </a:solidFill>
            </a:endParaRPr>
          </a:p>
          <a:p>
            <a:pPr>
              <a:spcBef>
                <a:spcPct val="20000"/>
              </a:spcBef>
              <a:buClr>
                <a:schemeClr val="bg1"/>
              </a:buClr>
              <a:buSzPct val="25000"/>
              <a:buFont typeface="Times" pitchFamily="18" charset="0"/>
              <a:buNone/>
              <a:defRPr/>
            </a:pPr>
            <a:r>
              <a:rPr lang="es-ES_tradnl" sz="2400" b="1" dirty="0">
                <a:solidFill>
                  <a:schemeClr val="tx1">
                    <a:lumMod val="75000"/>
                    <a:lumOff val="25000"/>
                  </a:schemeClr>
                </a:solidFill>
              </a:rPr>
              <a:t>Fax servers</a:t>
            </a:r>
          </a:p>
          <a:p>
            <a:pPr>
              <a:spcBef>
                <a:spcPct val="20000"/>
              </a:spcBef>
              <a:buClr>
                <a:schemeClr val="bg1"/>
              </a:buClr>
              <a:buSzPct val="25000"/>
              <a:buFont typeface="Times" pitchFamily="18" charset="0"/>
              <a:buNone/>
              <a:defRPr/>
            </a:pPr>
            <a:r>
              <a:rPr lang="es-ES_tradnl" sz="2400" b="1" dirty="0">
                <a:solidFill>
                  <a:schemeClr val="tx1">
                    <a:lumMod val="75000"/>
                    <a:lumOff val="25000"/>
                  </a:schemeClr>
                </a:solidFill>
              </a:rPr>
              <a:t>Can </a:t>
            </a:r>
            <a:r>
              <a:rPr lang="es-ES_tradnl" sz="2400" b="1" dirty="0" err="1">
                <a:solidFill>
                  <a:schemeClr val="tx1">
                    <a:lumMod val="75000"/>
                    <a:lumOff val="25000"/>
                  </a:schemeClr>
                </a:solidFill>
              </a:rPr>
              <a:t>expand</a:t>
            </a:r>
            <a:r>
              <a:rPr lang="es-ES_tradnl" sz="2400" b="1" dirty="0">
                <a:solidFill>
                  <a:schemeClr val="tx1">
                    <a:lumMod val="75000"/>
                    <a:lumOff val="25000"/>
                  </a:schemeClr>
                </a:solidFill>
              </a:rPr>
              <a:t> </a:t>
            </a:r>
            <a:r>
              <a:rPr lang="es-ES_tradnl" sz="2400" b="1" dirty="0" err="1">
                <a:solidFill>
                  <a:schemeClr val="tx1">
                    <a:lumMod val="75000"/>
                    <a:lumOff val="25000"/>
                  </a:schemeClr>
                </a:solidFill>
              </a:rPr>
              <a:t>to</a:t>
            </a:r>
            <a:r>
              <a:rPr lang="es-ES_tradnl" sz="2400" b="1" dirty="0">
                <a:solidFill>
                  <a:schemeClr val="tx1">
                    <a:lumMod val="75000"/>
                    <a:lumOff val="25000"/>
                  </a:schemeClr>
                </a:solidFill>
              </a:rPr>
              <a:t> multimedia</a:t>
            </a:r>
          </a:p>
          <a:p>
            <a:pPr>
              <a:spcBef>
                <a:spcPct val="20000"/>
              </a:spcBef>
              <a:buClr>
                <a:schemeClr val="bg1"/>
              </a:buClr>
              <a:buSzPct val="25000"/>
              <a:buFont typeface="Times" pitchFamily="18" charset="0"/>
              <a:buNone/>
              <a:defRPr/>
            </a:pPr>
            <a:r>
              <a:rPr lang="es-ES_tradnl" sz="2400" b="1" dirty="0" err="1">
                <a:solidFill>
                  <a:schemeClr val="tx1">
                    <a:lumMod val="75000"/>
                    <a:lumOff val="25000"/>
                  </a:schemeClr>
                </a:solidFill>
              </a:rPr>
              <a:t>Usually</a:t>
            </a:r>
            <a:r>
              <a:rPr lang="es-ES_tradnl" sz="2400" b="1" dirty="0">
                <a:solidFill>
                  <a:schemeClr val="tx1">
                    <a:lumMod val="75000"/>
                    <a:lumOff val="25000"/>
                  </a:schemeClr>
                </a:solidFill>
              </a:rPr>
              <a:t> </a:t>
            </a:r>
            <a:r>
              <a:rPr lang="es-ES_tradnl" sz="2400" b="1" dirty="0" err="1">
                <a:solidFill>
                  <a:schemeClr val="tx1">
                    <a:lumMod val="75000"/>
                    <a:lumOff val="25000"/>
                  </a:schemeClr>
                </a:solidFill>
              </a:rPr>
              <a:t>requires</a:t>
            </a:r>
            <a:r>
              <a:rPr lang="es-ES_tradnl" sz="2400" b="1" dirty="0">
                <a:solidFill>
                  <a:schemeClr val="tx1">
                    <a:lumMod val="75000"/>
                    <a:lumOff val="25000"/>
                  </a:schemeClr>
                </a:solidFill>
              </a:rPr>
              <a:t> </a:t>
            </a:r>
            <a:r>
              <a:rPr lang="es-ES_tradnl" sz="2400" b="1" dirty="0" err="1">
                <a:solidFill>
                  <a:schemeClr val="tx1">
                    <a:lumMod val="75000"/>
                    <a:lumOff val="25000"/>
                  </a:schemeClr>
                </a:solidFill>
              </a:rPr>
              <a:t>large</a:t>
            </a:r>
            <a:r>
              <a:rPr lang="es-ES_tradnl" sz="2400" b="1" dirty="0">
                <a:solidFill>
                  <a:schemeClr val="tx1">
                    <a:lumMod val="75000"/>
                    <a:lumOff val="25000"/>
                  </a:schemeClr>
                </a:solidFill>
              </a:rPr>
              <a:t> </a:t>
            </a:r>
            <a:r>
              <a:rPr lang="es-ES_tradnl" sz="2400" b="1" dirty="0" err="1">
                <a:solidFill>
                  <a:schemeClr val="tx1">
                    <a:lumMod val="75000"/>
                    <a:lumOff val="25000"/>
                  </a:schemeClr>
                </a:solidFill>
              </a:rPr>
              <a:t>storage</a:t>
            </a:r>
            <a:r>
              <a:rPr lang="es-ES_tradnl" sz="2400" b="1" dirty="0">
                <a:solidFill>
                  <a:schemeClr val="tx1">
                    <a:lumMod val="75000"/>
                    <a:lumOff val="25000"/>
                  </a:schemeClr>
                </a:solidFill>
              </a:rPr>
              <a:t> </a:t>
            </a:r>
            <a:r>
              <a:rPr lang="es-ES_tradnl" sz="2400" b="1" dirty="0" err="1">
                <a:solidFill>
                  <a:schemeClr val="tx1">
                    <a:lumMod val="75000"/>
                    <a:lumOff val="25000"/>
                  </a:schemeClr>
                </a:solidFill>
              </a:rPr>
              <a:t>capacity</a:t>
            </a:r>
            <a:endParaRPr lang="en-GB" sz="2400" b="1"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050"/>
          <p:cNvSpPr>
            <a:spLocks noGrp="1" noChangeArrowheads="1"/>
          </p:cNvSpPr>
          <p:nvPr>
            <p:ph type="title"/>
          </p:nvPr>
        </p:nvSpPr>
        <p:spPr>
          <a:xfrm>
            <a:off x="457200" y="0"/>
            <a:ext cx="8229600" cy="1143000"/>
          </a:xfrm>
        </p:spPr>
        <p:txBody>
          <a:bodyPr/>
          <a:lstStyle/>
          <a:p>
            <a:pPr eaLnBrk="1" hangingPunct="1"/>
            <a:r>
              <a:rPr lang="en-GB" smtClean="0"/>
              <a:t>Step 10: Capabilities of a Good EDMS</a:t>
            </a:r>
          </a:p>
        </p:txBody>
      </p:sp>
      <p:sp>
        <p:nvSpPr>
          <p:cNvPr id="648195" name="Rectangle 2051"/>
          <p:cNvSpPr>
            <a:spLocks noChangeArrowheads="1"/>
          </p:cNvSpPr>
          <p:nvPr/>
        </p:nvSpPr>
        <p:spPr bwMode="auto">
          <a:xfrm>
            <a:off x="349250" y="998538"/>
            <a:ext cx="8439150" cy="1027112"/>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None/>
              <a:defRPr/>
            </a:pPr>
            <a:r>
              <a:rPr lang="es-ES_tradnl" sz="2400" b="1" dirty="0" err="1">
                <a:solidFill>
                  <a:schemeClr val="tx1">
                    <a:lumMod val="75000"/>
                    <a:lumOff val="25000"/>
                  </a:schemeClr>
                </a:solidFill>
              </a:rPr>
              <a:t>Ability</a:t>
            </a:r>
            <a:r>
              <a:rPr lang="es-ES_tradnl" sz="2400" b="1" dirty="0">
                <a:solidFill>
                  <a:schemeClr val="tx1">
                    <a:lumMod val="75000"/>
                    <a:lumOff val="25000"/>
                  </a:schemeClr>
                </a:solidFill>
              </a:rPr>
              <a:t> </a:t>
            </a:r>
            <a:r>
              <a:rPr lang="es-ES_tradnl" sz="2400" b="1" dirty="0" err="1">
                <a:solidFill>
                  <a:schemeClr val="tx1">
                    <a:lumMod val="75000"/>
                    <a:lumOff val="25000"/>
                  </a:schemeClr>
                </a:solidFill>
              </a:rPr>
              <a:t>to</a:t>
            </a:r>
            <a:r>
              <a:rPr lang="es-ES_tradnl" sz="2400" b="1" dirty="0">
                <a:solidFill>
                  <a:schemeClr val="tx1">
                    <a:lumMod val="75000"/>
                    <a:lumOff val="25000"/>
                  </a:schemeClr>
                </a:solidFill>
              </a:rPr>
              <a:t> </a:t>
            </a:r>
            <a:r>
              <a:rPr lang="es-ES_tradnl" sz="2400" b="1" dirty="0" err="1">
                <a:solidFill>
                  <a:schemeClr val="tx1">
                    <a:lumMod val="75000"/>
                    <a:lumOff val="25000"/>
                  </a:schemeClr>
                </a:solidFill>
              </a:rPr>
              <a:t>search</a:t>
            </a:r>
            <a:r>
              <a:rPr lang="es-ES_tradnl" sz="2400" b="1" dirty="0">
                <a:solidFill>
                  <a:schemeClr val="tx1">
                    <a:lumMod val="75000"/>
                    <a:lumOff val="25000"/>
                  </a:schemeClr>
                </a:solidFill>
              </a:rPr>
              <a:t> </a:t>
            </a:r>
            <a:r>
              <a:rPr lang="es-ES_tradnl" sz="2400" b="1" dirty="0" err="1">
                <a:solidFill>
                  <a:schemeClr val="tx1">
                    <a:lumMod val="75000"/>
                    <a:lumOff val="25000"/>
                  </a:schemeClr>
                </a:solidFill>
              </a:rPr>
              <a:t>on</a:t>
            </a:r>
            <a:r>
              <a:rPr lang="es-ES_tradnl" sz="2400" b="1" dirty="0">
                <a:solidFill>
                  <a:schemeClr val="tx1">
                    <a:lumMod val="75000"/>
                    <a:lumOff val="25000"/>
                  </a:schemeClr>
                </a:solidFill>
              </a:rPr>
              <a:t> </a:t>
            </a:r>
            <a:r>
              <a:rPr lang="es-ES_tradnl" sz="2400" b="1" dirty="0" err="1">
                <a:solidFill>
                  <a:schemeClr val="tx1">
                    <a:lumMod val="75000"/>
                    <a:lumOff val="25000"/>
                  </a:schemeClr>
                </a:solidFill>
              </a:rPr>
              <a:t>indices</a:t>
            </a:r>
            <a:r>
              <a:rPr lang="es-ES_tradnl" sz="2400" b="1" dirty="0">
                <a:solidFill>
                  <a:schemeClr val="tx1">
                    <a:lumMod val="75000"/>
                    <a:lumOff val="25000"/>
                  </a:schemeClr>
                </a:solidFill>
              </a:rPr>
              <a:t> </a:t>
            </a:r>
            <a:r>
              <a:rPr lang="es-ES_tradnl" sz="2400" b="1" dirty="0" err="1">
                <a:solidFill>
                  <a:schemeClr val="tx1">
                    <a:lumMod val="75000"/>
                    <a:lumOff val="25000"/>
                  </a:schemeClr>
                </a:solidFill>
              </a:rPr>
              <a:t>or</a:t>
            </a:r>
            <a:r>
              <a:rPr lang="es-ES_tradnl" sz="2400" b="1" dirty="0">
                <a:solidFill>
                  <a:schemeClr val="tx1">
                    <a:lumMod val="75000"/>
                    <a:lumOff val="25000"/>
                  </a:schemeClr>
                </a:solidFill>
              </a:rPr>
              <a:t> </a:t>
            </a:r>
            <a:r>
              <a:rPr lang="es-ES_tradnl" sz="2400" b="1" dirty="0" err="1">
                <a:solidFill>
                  <a:schemeClr val="tx1">
                    <a:lumMod val="75000"/>
                    <a:lumOff val="25000"/>
                  </a:schemeClr>
                </a:solidFill>
              </a:rPr>
              <a:t>content</a:t>
            </a:r>
            <a:endParaRPr lang="es-ES_tradnl" sz="2400" b="1" dirty="0">
              <a:solidFill>
                <a:schemeClr val="tx1">
                  <a:lumMod val="75000"/>
                  <a:lumOff val="25000"/>
                </a:schemeClr>
              </a:solidFill>
            </a:endParaRPr>
          </a:p>
          <a:p>
            <a:pPr>
              <a:spcBef>
                <a:spcPct val="20000"/>
              </a:spcBef>
              <a:buClr>
                <a:schemeClr val="bg1"/>
              </a:buClr>
              <a:buSzPct val="25000"/>
              <a:buFont typeface="Times" pitchFamily="18" charset="0"/>
              <a:buNone/>
              <a:defRPr/>
            </a:pPr>
            <a:r>
              <a:rPr lang="es-ES_tradnl" sz="2400" b="1" dirty="0" err="1">
                <a:solidFill>
                  <a:schemeClr val="tx1">
                    <a:lumMod val="75000"/>
                    <a:lumOff val="25000"/>
                  </a:schemeClr>
                </a:solidFill>
              </a:rPr>
              <a:t>Foldering</a:t>
            </a:r>
            <a:endParaRPr lang="es-ES_tradnl" sz="2400" b="1" dirty="0">
              <a:solidFill>
                <a:schemeClr val="tx1">
                  <a:lumMod val="75000"/>
                  <a:lumOff val="25000"/>
                </a:schemeClr>
              </a:solidFill>
            </a:endParaRPr>
          </a:p>
          <a:p>
            <a:pPr>
              <a:spcBef>
                <a:spcPct val="20000"/>
              </a:spcBef>
              <a:buClr>
                <a:schemeClr val="bg1"/>
              </a:buClr>
              <a:buSzPct val="25000"/>
              <a:buFont typeface="Times" pitchFamily="18" charset="0"/>
              <a:buNone/>
              <a:defRPr/>
            </a:pPr>
            <a:r>
              <a:rPr lang="es-ES_tradnl" sz="2400" b="1" dirty="0" err="1">
                <a:solidFill>
                  <a:schemeClr val="tx1">
                    <a:lumMod val="75000"/>
                    <a:lumOff val="25000"/>
                  </a:schemeClr>
                </a:solidFill>
              </a:rPr>
              <a:t>Native</a:t>
            </a:r>
            <a:r>
              <a:rPr lang="es-ES_tradnl" sz="2400" b="1" dirty="0">
                <a:solidFill>
                  <a:schemeClr val="tx1">
                    <a:lumMod val="75000"/>
                    <a:lumOff val="25000"/>
                  </a:schemeClr>
                </a:solidFill>
              </a:rPr>
              <a:t> </a:t>
            </a:r>
            <a:r>
              <a:rPr lang="es-ES_tradnl" sz="2400" b="1" dirty="0" err="1">
                <a:solidFill>
                  <a:schemeClr val="tx1">
                    <a:lumMod val="75000"/>
                    <a:lumOff val="25000"/>
                  </a:schemeClr>
                </a:solidFill>
              </a:rPr>
              <a:t>viewing</a:t>
            </a:r>
            <a:r>
              <a:rPr lang="es-ES_tradnl" sz="2400" b="1" dirty="0">
                <a:solidFill>
                  <a:schemeClr val="tx1">
                    <a:lumMod val="75000"/>
                    <a:lumOff val="25000"/>
                  </a:schemeClr>
                </a:solidFill>
              </a:rPr>
              <a:t> of </a:t>
            </a:r>
            <a:r>
              <a:rPr lang="es-ES_tradnl" sz="2400" b="1" dirty="0" err="1">
                <a:solidFill>
                  <a:schemeClr val="tx1">
                    <a:lumMod val="75000"/>
                    <a:lumOff val="25000"/>
                  </a:schemeClr>
                </a:solidFill>
              </a:rPr>
              <a:t>document</a:t>
            </a:r>
            <a:endParaRPr lang="es-ES_tradnl" sz="2400" b="1" dirty="0">
              <a:solidFill>
                <a:schemeClr val="tx1">
                  <a:lumMod val="75000"/>
                  <a:lumOff val="25000"/>
                </a:schemeClr>
              </a:solidFill>
            </a:endParaRPr>
          </a:p>
          <a:p>
            <a:pPr>
              <a:spcBef>
                <a:spcPct val="20000"/>
              </a:spcBef>
              <a:buClr>
                <a:schemeClr val="bg1"/>
              </a:buClr>
              <a:buSzPct val="25000"/>
              <a:buFont typeface="Times" pitchFamily="18" charset="0"/>
              <a:buNone/>
              <a:defRPr/>
            </a:pPr>
            <a:r>
              <a:rPr lang="es-ES_tradnl" sz="2400" b="1" dirty="0" err="1">
                <a:solidFill>
                  <a:schemeClr val="tx1">
                    <a:lumMod val="75000"/>
                    <a:lumOff val="25000"/>
                  </a:schemeClr>
                </a:solidFill>
              </a:rPr>
              <a:t>Revision</a:t>
            </a:r>
            <a:r>
              <a:rPr lang="es-ES_tradnl" sz="2400" b="1" dirty="0">
                <a:solidFill>
                  <a:schemeClr val="tx1">
                    <a:lumMod val="75000"/>
                    <a:lumOff val="25000"/>
                  </a:schemeClr>
                </a:solidFill>
              </a:rPr>
              <a:t> control</a:t>
            </a:r>
          </a:p>
          <a:p>
            <a:pPr>
              <a:spcBef>
                <a:spcPct val="20000"/>
              </a:spcBef>
              <a:buClr>
                <a:schemeClr val="bg1"/>
              </a:buClr>
              <a:buSzPct val="25000"/>
              <a:buFont typeface="Times" pitchFamily="18" charset="0"/>
              <a:buNone/>
              <a:defRPr/>
            </a:pPr>
            <a:r>
              <a:rPr lang="es-ES_tradnl" sz="2400" b="1" dirty="0" err="1">
                <a:solidFill>
                  <a:schemeClr val="tx1">
                    <a:lumMod val="75000"/>
                    <a:lumOff val="25000"/>
                  </a:schemeClr>
                </a:solidFill>
              </a:rPr>
              <a:t>Check</a:t>
            </a:r>
            <a:r>
              <a:rPr lang="es-ES_tradnl" sz="2400" b="1" dirty="0">
                <a:solidFill>
                  <a:schemeClr val="tx1">
                    <a:lumMod val="75000"/>
                    <a:lumOff val="25000"/>
                  </a:schemeClr>
                </a:solidFill>
              </a:rPr>
              <a:t>-in / </a:t>
            </a:r>
            <a:r>
              <a:rPr lang="es-ES_tradnl" sz="2400" b="1" dirty="0" err="1">
                <a:solidFill>
                  <a:schemeClr val="tx1">
                    <a:lumMod val="75000"/>
                    <a:lumOff val="25000"/>
                  </a:schemeClr>
                </a:solidFill>
              </a:rPr>
              <a:t>Check-out</a:t>
            </a:r>
            <a:endParaRPr lang="es-ES_tradnl" sz="2400" b="1" dirty="0">
              <a:solidFill>
                <a:schemeClr val="tx1">
                  <a:lumMod val="75000"/>
                  <a:lumOff val="25000"/>
                </a:schemeClr>
              </a:solidFill>
            </a:endParaRPr>
          </a:p>
          <a:p>
            <a:pPr>
              <a:spcBef>
                <a:spcPct val="20000"/>
              </a:spcBef>
              <a:buClr>
                <a:schemeClr val="bg1"/>
              </a:buClr>
              <a:buSzPct val="25000"/>
              <a:buFont typeface="Times" pitchFamily="18" charset="0"/>
              <a:buNone/>
              <a:defRPr/>
            </a:pPr>
            <a:r>
              <a:rPr lang="es-ES_tradnl" sz="2400" b="1" dirty="0" err="1">
                <a:solidFill>
                  <a:schemeClr val="tx1">
                    <a:lumMod val="75000"/>
                    <a:lumOff val="25000"/>
                  </a:schemeClr>
                </a:solidFill>
              </a:rPr>
              <a:t>Sharing</a:t>
            </a:r>
            <a:r>
              <a:rPr lang="es-ES_tradnl" sz="2400" b="1" dirty="0">
                <a:solidFill>
                  <a:schemeClr val="tx1">
                    <a:lumMod val="75000"/>
                    <a:lumOff val="25000"/>
                  </a:schemeClr>
                </a:solidFill>
              </a:rPr>
              <a:t> of </a:t>
            </a:r>
            <a:r>
              <a:rPr lang="es-ES_tradnl" sz="2400" b="1" dirty="0" err="1">
                <a:solidFill>
                  <a:schemeClr val="tx1">
                    <a:lumMod val="75000"/>
                    <a:lumOff val="25000"/>
                  </a:schemeClr>
                </a:solidFill>
              </a:rPr>
              <a:t>documents</a:t>
            </a:r>
            <a:endParaRPr lang="es-ES_tradnl" sz="2400" b="1" dirty="0">
              <a:solidFill>
                <a:schemeClr val="tx1">
                  <a:lumMod val="75000"/>
                  <a:lumOff val="25000"/>
                </a:schemeClr>
              </a:solidFill>
            </a:endParaRPr>
          </a:p>
          <a:p>
            <a:pPr>
              <a:spcBef>
                <a:spcPct val="20000"/>
              </a:spcBef>
              <a:buClr>
                <a:schemeClr val="bg1"/>
              </a:buClr>
              <a:buSzPct val="25000"/>
              <a:buFont typeface="Times" pitchFamily="18" charset="0"/>
              <a:buNone/>
              <a:defRPr/>
            </a:pPr>
            <a:r>
              <a:rPr lang="es-ES_tradnl" sz="2400" b="1" dirty="0" err="1">
                <a:solidFill>
                  <a:schemeClr val="tx1">
                    <a:lumMod val="75000"/>
                    <a:lumOff val="25000"/>
                  </a:schemeClr>
                </a:solidFill>
              </a:rPr>
              <a:t>Transparent</a:t>
            </a:r>
            <a:r>
              <a:rPr lang="es-ES_tradnl" sz="2400" b="1" dirty="0">
                <a:solidFill>
                  <a:schemeClr val="tx1">
                    <a:lumMod val="75000"/>
                    <a:lumOff val="25000"/>
                  </a:schemeClr>
                </a:solidFill>
              </a:rPr>
              <a:t> </a:t>
            </a:r>
            <a:r>
              <a:rPr lang="es-ES_tradnl" sz="2400" b="1" dirty="0" err="1">
                <a:solidFill>
                  <a:schemeClr val="tx1">
                    <a:lumMod val="75000"/>
                    <a:lumOff val="25000"/>
                  </a:schemeClr>
                </a:solidFill>
              </a:rPr>
              <a:t>integration</a:t>
            </a:r>
            <a:r>
              <a:rPr lang="es-ES_tradnl" sz="2400" b="1" dirty="0">
                <a:solidFill>
                  <a:schemeClr val="tx1">
                    <a:lumMod val="75000"/>
                    <a:lumOff val="25000"/>
                  </a:schemeClr>
                </a:solidFill>
              </a:rPr>
              <a:t> </a:t>
            </a:r>
            <a:r>
              <a:rPr lang="es-ES_tradnl" sz="2400" b="1" dirty="0" err="1">
                <a:solidFill>
                  <a:schemeClr val="tx1">
                    <a:lumMod val="75000"/>
                    <a:lumOff val="25000"/>
                  </a:schemeClr>
                </a:solidFill>
              </a:rPr>
              <a:t>with</a:t>
            </a:r>
            <a:r>
              <a:rPr lang="es-ES_tradnl" sz="2400" b="1" dirty="0">
                <a:solidFill>
                  <a:schemeClr val="tx1">
                    <a:lumMod val="75000"/>
                    <a:lumOff val="25000"/>
                  </a:schemeClr>
                </a:solidFill>
              </a:rPr>
              <a:t> online </a:t>
            </a:r>
            <a:r>
              <a:rPr lang="es-ES_tradnl" sz="2400" b="1" dirty="0" err="1">
                <a:solidFill>
                  <a:schemeClr val="tx1">
                    <a:lumMod val="75000"/>
                    <a:lumOff val="25000"/>
                  </a:schemeClr>
                </a:solidFill>
              </a:rPr>
              <a:t>applications</a:t>
            </a:r>
            <a:endParaRPr lang="en-GB" sz="2400" b="1"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0259" name="AutoShape 2067"/>
          <p:cNvSpPr>
            <a:spLocks noChangeArrowheads="1"/>
          </p:cNvSpPr>
          <p:nvPr/>
        </p:nvSpPr>
        <p:spPr bwMode="auto">
          <a:xfrm>
            <a:off x="622300" y="973138"/>
            <a:ext cx="7966075" cy="4864100"/>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wrap="none" anchor="ctr"/>
          <a:lstStyle/>
          <a:p>
            <a:pPr>
              <a:defRPr/>
            </a:pPr>
            <a:endParaRPr lang="en-GB"/>
          </a:p>
        </p:txBody>
      </p:sp>
      <p:sp>
        <p:nvSpPr>
          <p:cNvPr id="23555" name="Rectangle 2050"/>
          <p:cNvSpPr>
            <a:spLocks noGrp="1" noChangeArrowheads="1"/>
          </p:cNvSpPr>
          <p:nvPr>
            <p:ph type="title"/>
          </p:nvPr>
        </p:nvSpPr>
        <p:spPr>
          <a:xfrm>
            <a:off x="457200" y="0"/>
            <a:ext cx="8229600" cy="1143000"/>
          </a:xfrm>
        </p:spPr>
        <p:txBody>
          <a:bodyPr/>
          <a:lstStyle/>
          <a:p>
            <a:pPr eaLnBrk="1" hangingPunct="1"/>
            <a:r>
              <a:rPr lang="en-GB" smtClean="0"/>
              <a:t>Step 10: The Classic Data Warehouse</a:t>
            </a:r>
          </a:p>
        </p:txBody>
      </p:sp>
      <p:sp>
        <p:nvSpPr>
          <p:cNvPr id="650244" name="AutoShape 2052"/>
          <p:cNvSpPr>
            <a:spLocks noChangeArrowheads="1"/>
          </p:cNvSpPr>
          <p:nvPr/>
        </p:nvSpPr>
        <p:spPr bwMode="auto">
          <a:xfrm>
            <a:off x="3810000" y="2255838"/>
            <a:ext cx="1514475" cy="3035300"/>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wrap="none" anchor="ctr"/>
          <a:lstStyle/>
          <a:p>
            <a:pPr>
              <a:defRPr/>
            </a:pPr>
            <a:endParaRPr lang="en-GB"/>
          </a:p>
        </p:txBody>
      </p:sp>
      <p:sp>
        <p:nvSpPr>
          <p:cNvPr id="23557" name="AutoShape 2053"/>
          <p:cNvSpPr>
            <a:spLocks noChangeArrowheads="1"/>
          </p:cNvSpPr>
          <p:nvPr/>
        </p:nvSpPr>
        <p:spPr bwMode="auto">
          <a:xfrm>
            <a:off x="952500" y="1143000"/>
            <a:ext cx="990600" cy="876300"/>
          </a:xfrm>
          <a:prstGeom prst="can">
            <a:avLst>
              <a:gd name="adj" fmla="val 25000"/>
            </a:avLst>
          </a:prstGeom>
          <a:solidFill>
            <a:schemeClr val="bg1"/>
          </a:solidFill>
          <a:ln w="9525">
            <a:solidFill>
              <a:schemeClr val="tx1"/>
            </a:solidFill>
            <a:round/>
            <a:headEnd/>
            <a:tailEnd/>
          </a:ln>
        </p:spPr>
        <p:txBody>
          <a:bodyPr wrap="none" anchor="ctr"/>
          <a:lstStyle/>
          <a:p>
            <a:pPr algn="ctr"/>
            <a:r>
              <a:rPr lang="en-GB" sz="1400" b="1"/>
              <a:t>Relational </a:t>
            </a:r>
          </a:p>
          <a:p>
            <a:pPr algn="ctr"/>
            <a:r>
              <a:rPr lang="en-GB" sz="1400" b="1"/>
              <a:t>Data</a:t>
            </a:r>
          </a:p>
        </p:txBody>
      </p:sp>
      <p:sp>
        <p:nvSpPr>
          <p:cNvPr id="23558" name="AutoShape 2054"/>
          <p:cNvSpPr>
            <a:spLocks noChangeArrowheads="1"/>
          </p:cNvSpPr>
          <p:nvPr/>
        </p:nvSpPr>
        <p:spPr bwMode="auto">
          <a:xfrm>
            <a:off x="914400" y="3327400"/>
            <a:ext cx="990600" cy="876300"/>
          </a:xfrm>
          <a:prstGeom prst="can">
            <a:avLst>
              <a:gd name="adj" fmla="val 25000"/>
            </a:avLst>
          </a:prstGeom>
          <a:solidFill>
            <a:schemeClr val="bg1"/>
          </a:solidFill>
          <a:ln w="9525">
            <a:solidFill>
              <a:schemeClr val="tx1"/>
            </a:solidFill>
            <a:round/>
            <a:headEnd/>
            <a:tailEnd/>
          </a:ln>
        </p:spPr>
        <p:txBody>
          <a:bodyPr wrap="none" anchor="ctr"/>
          <a:lstStyle/>
          <a:p>
            <a:pPr algn="ctr"/>
            <a:r>
              <a:rPr lang="en-GB" sz="1400" b="1"/>
              <a:t>Purchased</a:t>
            </a:r>
          </a:p>
          <a:p>
            <a:pPr algn="ctr"/>
            <a:r>
              <a:rPr lang="en-GB" sz="1400" b="1"/>
              <a:t>Data</a:t>
            </a:r>
          </a:p>
        </p:txBody>
      </p:sp>
      <p:sp>
        <p:nvSpPr>
          <p:cNvPr id="23559" name="AutoShape 2055"/>
          <p:cNvSpPr>
            <a:spLocks noChangeArrowheads="1"/>
          </p:cNvSpPr>
          <p:nvPr/>
        </p:nvSpPr>
        <p:spPr bwMode="auto">
          <a:xfrm>
            <a:off x="939800" y="2235200"/>
            <a:ext cx="990600" cy="876300"/>
          </a:xfrm>
          <a:prstGeom prst="can">
            <a:avLst>
              <a:gd name="adj" fmla="val 25000"/>
            </a:avLst>
          </a:prstGeom>
          <a:solidFill>
            <a:schemeClr val="bg1"/>
          </a:solidFill>
          <a:ln w="9525">
            <a:solidFill>
              <a:schemeClr val="tx1"/>
            </a:solidFill>
            <a:round/>
            <a:headEnd/>
            <a:tailEnd/>
          </a:ln>
        </p:spPr>
        <p:txBody>
          <a:bodyPr wrap="none" anchor="ctr"/>
          <a:lstStyle/>
          <a:p>
            <a:pPr algn="ctr"/>
            <a:r>
              <a:rPr lang="en-GB" sz="1400" b="1"/>
              <a:t>Legally </a:t>
            </a:r>
          </a:p>
          <a:p>
            <a:pPr algn="ctr"/>
            <a:r>
              <a:rPr lang="en-GB" sz="1400" b="1"/>
              <a:t>Obtained</a:t>
            </a:r>
          </a:p>
          <a:p>
            <a:pPr algn="ctr"/>
            <a:r>
              <a:rPr lang="en-GB" sz="1400" b="1"/>
              <a:t>Data</a:t>
            </a:r>
          </a:p>
        </p:txBody>
      </p:sp>
      <p:sp>
        <p:nvSpPr>
          <p:cNvPr id="23560" name="AutoShape 2056"/>
          <p:cNvSpPr>
            <a:spLocks noChangeArrowheads="1"/>
          </p:cNvSpPr>
          <p:nvPr/>
        </p:nvSpPr>
        <p:spPr bwMode="auto">
          <a:xfrm>
            <a:off x="2362200" y="2501900"/>
            <a:ext cx="1104900" cy="520700"/>
          </a:xfrm>
          <a:prstGeom prst="rightArrow">
            <a:avLst>
              <a:gd name="adj1" fmla="val 59093"/>
              <a:gd name="adj2" fmla="val 78660"/>
            </a:avLst>
          </a:prstGeom>
          <a:solidFill>
            <a:srgbClr val="FF9900"/>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9900"/>
            </a:extrusionClr>
          </a:sp3d>
        </p:spPr>
        <p:txBody>
          <a:bodyPr wrap="none" anchor="ctr">
            <a:flatTx/>
          </a:bodyPr>
          <a:lstStyle/>
          <a:p>
            <a:endParaRPr lang="en-GB"/>
          </a:p>
        </p:txBody>
      </p:sp>
      <p:sp>
        <p:nvSpPr>
          <p:cNvPr id="650249" name="AutoShape 2057"/>
          <p:cNvSpPr>
            <a:spLocks noChangeArrowheads="1"/>
          </p:cNvSpPr>
          <p:nvPr/>
        </p:nvSpPr>
        <p:spPr bwMode="auto">
          <a:xfrm>
            <a:off x="3929063" y="2455863"/>
            <a:ext cx="1181100" cy="70961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r>
              <a:rPr lang="en-GB" sz="1200" b="1"/>
              <a:t>High Performance Loader</a:t>
            </a:r>
            <a:endParaRPr lang="en-GB" sz="1200"/>
          </a:p>
        </p:txBody>
      </p:sp>
      <p:sp>
        <p:nvSpPr>
          <p:cNvPr id="650250" name="AutoShape 2058"/>
          <p:cNvSpPr>
            <a:spLocks noChangeArrowheads="1"/>
          </p:cNvSpPr>
          <p:nvPr/>
        </p:nvSpPr>
        <p:spPr bwMode="auto">
          <a:xfrm>
            <a:off x="3929063" y="4297363"/>
            <a:ext cx="1181100" cy="70961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r>
              <a:rPr lang="en-GB" sz="1200" b="1"/>
              <a:t>Warehouse</a:t>
            </a:r>
          </a:p>
          <a:p>
            <a:pPr algn="ctr">
              <a:defRPr/>
            </a:pPr>
            <a:r>
              <a:rPr lang="en-GB" sz="1200" b="1"/>
              <a:t>RDBMS</a:t>
            </a:r>
            <a:endParaRPr lang="en-GB" sz="1200"/>
          </a:p>
        </p:txBody>
      </p:sp>
      <p:sp>
        <p:nvSpPr>
          <p:cNvPr id="23563" name="Text Box 2059"/>
          <p:cNvSpPr txBox="1">
            <a:spLocks noChangeArrowheads="1"/>
          </p:cNvSpPr>
          <p:nvPr/>
        </p:nvSpPr>
        <p:spPr bwMode="auto">
          <a:xfrm>
            <a:off x="2032000" y="1965325"/>
            <a:ext cx="1717675" cy="5175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GB" sz="1400" b="1"/>
              <a:t>Extraction and Cleansing</a:t>
            </a:r>
          </a:p>
        </p:txBody>
      </p:sp>
      <p:sp>
        <p:nvSpPr>
          <p:cNvPr id="23564" name="AutoShape 2060"/>
          <p:cNvSpPr>
            <a:spLocks noChangeArrowheads="1"/>
          </p:cNvSpPr>
          <p:nvPr/>
        </p:nvSpPr>
        <p:spPr bwMode="auto">
          <a:xfrm rot="5400000">
            <a:off x="4119563" y="3463925"/>
            <a:ext cx="800100" cy="533400"/>
          </a:xfrm>
          <a:prstGeom prst="rightArrow">
            <a:avLst>
              <a:gd name="adj1" fmla="val 59093"/>
              <a:gd name="adj2" fmla="val 55604"/>
            </a:avLst>
          </a:prstGeom>
          <a:solidFill>
            <a:srgbClr val="FF9900"/>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9900"/>
            </a:extrusionClr>
          </a:sp3d>
        </p:spPr>
        <p:txBody>
          <a:bodyPr wrap="none" anchor="ctr">
            <a:flatTx/>
          </a:bodyPr>
          <a:lstStyle/>
          <a:p>
            <a:endParaRPr lang="en-GB"/>
          </a:p>
        </p:txBody>
      </p:sp>
      <p:sp>
        <p:nvSpPr>
          <p:cNvPr id="23565" name="Text Box 2062"/>
          <p:cNvSpPr txBox="1">
            <a:spLocks noChangeArrowheads="1"/>
          </p:cNvSpPr>
          <p:nvPr/>
        </p:nvSpPr>
        <p:spPr bwMode="auto">
          <a:xfrm>
            <a:off x="5448300" y="5000625"/>
            <a:ext cx="1362075" cy="5175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GB" sz="1400" b="1"/>
              <a:t>Queries and Analysis</a:t>
            </a:r>
          </a:p>
        </p:txBody>
      </p:sp>
      <p:sp>
        <p:nvSpPr>
          <p:cNvPr id="23566" name="AutoShape 2063"/>
          <p:cNvSpPr>
            <a:spLocks noChangeArrowheads="1"/>
          </p:cNvSpPr>
          <p:nvPr/>
        </p:nvSpPr>
        <p:spPr bwMode="auto">
          <a:xfrm>
            <a:off x="5600700" y="4394200"/>
            <a:ext cx="1104900" cy="520700"/>
          </a:xfrm>
          <a:prstGeom prst="rightArrow">
            <a:avLst>
              <a:gd name="adj1" fmla="val 59093"/>
              <a:gd name="adj2" fmla="val 78660"/>
            </a:avLst>
          </a:prstGeom>
          <a:solidFill>
            <a:srgbClr val="FF9900"/>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9900"/>
            </a:extrusionClr>
          </a:sp3d>
        </p:spPr>
        <p:txBody>
          <a:bodyPr wrap="none" anchor="ctr">
            <a:flatTx/>
          </a:bodyPr>
          <a:lstStyle/>
          <a:p>
            <a:endParaRPr lang="en-GB"/>
          </a:p>
        </p:txBody>
      </p:sp>
      <p:pic>
        <p:nvPicPr>
          <p:cNvPr id="23567" name="Picture 2065" descr="C:\Documents and Settings\CSTOK2\Application Data\Microsoft\Media Catalog\Downloaded Clips\cl9e\j0396330.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65925" y="4348163"/>
            <a:ext cx="868363"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8" name="Picture 2066" descr="C:\Documents and Settings\CSTOK2\Application Data\Microsoft\Media Catalog\Downloaded Clips\cl9e\j0396732.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07188" y="3265488"/>
            <a:ext cx="10001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026"/>
          <p:cNvSpPr>
            <a:spLocks noGrp="1" noChangeArrowheads="1"/>
          </p:cNvSpPr>
          <p:nvPr>
            <p:ph type="title"/>
          </p:nvPr>
        </p:nvSpPr>
        <p:spPr>
          <a:xfrm>
            <a:off x="457200" y="0"/>
            <a:ext cx="8229600" cy="1143000"/>
          </a:xfrm>
        </p:spPr>
        <p:txBody>
          <a:bodyPr/>
          <a:lstStyle/>
          <a:p>
            <a:pPr eaLnBrk="1" hangingPunct="1"/>
            <a:r>
              <a:rPr lang="en-GB" smtClean="0"/>
              <a:t>Step 10: Data Warehouse Capabilities</a:t>
            </a:r>
          </a:p>
        </p:txBody>
      </p:sp>
      <p:sp>
        <p:nvSpPr>
          <p:cNvPr id="24579" name="Rectangle 1027"/>
          <p:cNvSpPr>
            <a:spLocks noChangeArrowheads="1"/>
          </p:cNvSpPr>
          <p:nvPr/>
        </p:nvSpPr>
        <p:spPr bwMode="auto">
          <a:xfrm>
            <a:off x="349250" y="998538"/>
            <a:ext cx="8439150" cy="102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None/>
            </a:pPr>
            <a:r>
              <a:rPr lang="es-ES_tradnl" sz="2400" b="1">
                <a:solidFill>
                  <a:srgbClr val="FF0000"/>
                </a:solidFill>
              </a:rPr>
              <a:t>Consolidate disparate information</a:t>
            </a:r>
          </a:p>
          <a:p>
            <a:pPr>
              <a:spcBef>
                <a:spcPct val="20000"/>
              </a:spcBef>
              <a:buClr>
                <a:schemeClr val="bg1"/>
              </a:buClr>
              <a:buSzPct val="25000"/>
              <a:buFont typeface="Times" pitchFamily="18" charset="0"/>
              <a:buNone/>
            </a:pPr>
            <a:r>
              <a:rPr lang="es-ES_tradnl" sz="2400" b="1">
                <a:solidFill>
                  <a:srgbClr val="FF0000"/>
                </a:solidFill>
              </a:rPr>
              <a:t>Data mining</a:t>
            </a:r>
          </a:p>
          <a:p>
            <a:pPr marL="768350" lvl="1" indent="-285750">
              <a:spcBef>
                <a:spcPct val="20000"/>
              </a:spcBef>
              <a:buSzPct val="65000"/>
              <a:buFont typeface="Wingdings" pitchFamily="2" charset="2"/>
              <a:buChar char="n"/>
            </a:pPr>
            <a:r>
              <a:rPr lang="es-ES_tradnl" sz="2200">
                <a:solidFill>
                  <a:srgbClr val="7A6C7A"/>
                </a:solidFill>
              </a:rPr>
              <a:t>Simplified access</a:t>
            </a:r>
          </a:p>
          <a:p>
            <a:pPr marL="768350" lvl="1" indent="-285750">
              <a:spcBef>
                <a:spcPct val="20000"/>
              </a:spcBef>
              <a:buSzPct val="65000"/>
              <a:buFont typeface="Wingdings" pitchFamily="2" charset="2"/>
              <a:buChar char="n"/>
            </a:pPr>
            <a:r>
              <a:rPr lang="es-ES_tradnl" sz="2200">
                <a:solidFill>
                  <a:srgbClr val="7A6C7A"/>
                </a:solidFill>
              </a:rPr>
              <a:t>Ability to drill down for details</a:t>
            </a:r>
          </a:p>
          <a:p>
            <a:pPr marL="768350" lvl="1" indent="-285750">
              <a:spcBef>
                <a:spcPct val="20000"/>
              </a:spcBef>
              <a:buSzPct val="65000"/>
              <a:buFont typeface="Wingdings" pitchFamily="2" charset="2"/>
              <a:buChar char="n"/>
            </a:pPr>
            <a:r>
              <a:rPr lang="es-ES_tradnl" sz="2200">
                <a:solidFill>
                  <a:srgbClr val="7A6C7A"/>
                </a:solidFill>
              </a:rPr>
              <a:t>Discovering hidden trends and patterns</a:t>
            </a:r>
          </a:p>
          <a:p>
            <a:pPr>
              <a:spcBef>
                <a:spcPct val="20000"/>
              </a:spcBef>
              <a:buClr>
                <a:schemeClr val="bg1"/>
              </a:buClr>
              <a:buSzPct val="25000"/>
              <a:buFont typeface="Times" pitchFamily="18" charset="0"/>
              <a:buChar char="•"/>
            </a:pPr>
            <a:r>
              <a:rPr lang="en-GB" sz="2400" b="1">
                <a:solidFill>
                  <a:srgbClr val="FF0000"/>
                </a:solidFill>
              </a:rPr>
              <a:t>Improved customer service through ready access to information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26"/>
          <p:cNvSpPr>
            <a:spLocks noGrp="1" noChangeArrowheads="1"/>
          </p:cNvSpPr>
          <p:nvPr>
            <p:ph type="title"/>
          </p:nvPr>
        </p:nvSpPr>
        <p:spPr>
          <a:xfrm>
            <a:off x="457200" y="0"/>
            <a:ext cx="8229600" cy="1143000"/>
          </a:xfrm>
        </p:spPr>
        <p:txBody>
          <a:bodyPr/>
          <a:lstStyle/>
          <a:p>
            <a:pPr eaLnBrk="1" hangingPunct="1"/>
            <a:r>
              <a:rPr lang="en-GB" smtClean="0"/>
              <a:t>Step 10: Communications</a:t>
            </a:r>
          </a:p>
        </p:txBody>
      </p:sp>
      <p:sp>
        <p:nvSpPr>
          <p:cNvPr id="652291" name="Rectangle 1027"/>
          <p:cNvSpPr>
            <a:spLocks noChangeArrowheads="1"/>
          </p:cNvSpPr>
          <p:nvPr/>
        </p:nvSpPr>
        <p:spPr bwMode="auto">
          <a:xfrm>
            <a:off x="349250" y="998538"/>
            <a:ext cx="8439150" cy="1027112"/>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None/>
              <a:defRPr/>
            </a:pPr>
            <a:r>
              <a:rPr lang="es-ES_tradnl" sz="2400" b="1">
                <a:solidFill>
                  <a:schemeClr val="tx1">
                    <a:lumMod val="75000"/>
                    <a:lumOff val="25000"/>
                  </a:schemeClr>
                </a:solidFill>
              </a:rPr>
              <a:t>Internet / Intranet / Extranet (EDI)</a:t>
            </a:r>
          </a:p>
          <a:p>
            <a:pPr>
              <a:spcBef>
                <a:spcPct val="20000"/>
              </a:spcBef>
              <a:buClr>
                <a:schemeClr val="bg1"/>
              </a:buClr>
              <a:buSzPct val="25000"/>
              <a:buFont typeface="Times" pitchFamily="18" charset="0"/>
              <a:buNone/>
              <a:defRPr/>
            </a:pPr>
            <a:r>
              <a:rPr lang="es-ES_tradnl" sz="2400" b="1">
                <a:solidFill>
                  <a:schemeClr val="tx1">
                    <a:lumMod val="75000"/>
                    <a:lumOff val="25000"/>
                  </a:schemeClr>
                </a:solidFill>
              </a:rPr>
              <a:t>WAP / Bluetooth</a:t>
            </a:r>
          </a:p>
          <a:p>
            <a:pPr>
              <a:spcBef>
                <a:spcPct val="20000"/>
              </a:spcBef>
              <a:buClr>
                <a:schemeClr val="bg1"/>
              </a:buClr>
              <a:buSzPct val="25000"/>
              <a:buFont typeface="Times" pitchFamily="18" charset="0"/>
              <a:buNone/>
              <a:defRPr/>
            </a:pPr>
            <a:r>
              <a:rPr lang="es-ES_tradnl" sz="2400" b="1">
                <a:solidFill>
                  <a:schemeClr val="tx1">
                    <a:lumMod val="75000"/>
                    <a:lumOff val="25000"/>
                  </a:schemeClr>
                </a:solidFill>
              </a:rPr>
              <a:t>IVR (Integrated Voice Response)</a:t>
            </a:r>
          </a:p>
          <a:p>
            <a:pPr>
              <a:spcBef>
                <a:spcPct val="20000"/>
              </a:spcBef>
              <a:buClr>
                <a:schemeClr val="bg1"/>
              </a:buClr>
              <a:buSzPct val="25000"/>
              <a:buFont typeface="Times" pitchFamily="18" charset="0"/>
              <a:buNone/>
              <a:defRPr/>
            </a:pPr>
            <a:r>
              <a:rPr lang="es-ES_tradnl" sz="2400" b="1">
                <a:solidFill>
                  <a:schemeClr val="tx1">
                    <a:lumMod val="75000"/>
                    <a:lumOff val="25000"/>
                  </a:schemeClr>
                </a:solidFill>
              </a:rPr>
              <a:t>Radio and Cellular Networks</a:t>
            </a:r>
          </a:p>
          <a:p>
            <a:pPr>
              <a:spcBef>
                <a:spcPct val="20000"/>
              </a:spcBef>
              <a:buClr>
                <a:schemeClr val="bg1"/>
              </a:buClr>
              <a:buSzPct val="25000"/>
              <a:buFont typeface="Times" pitchFamily="18" charset="0"/>
              <a:buNone/>
              <a:defRPr/>
            </a:pPr>
            <a:r>
              <a:rPr lang="es-ES_tradnl" sz="2400" b="1">
                <a:solidFill>
                  <a:schemeClr val="tx1">
                    <a:lumMod val="75000"/>
                    <a:lumOff val="25000"/>
                  </a:schemeClr>
                </a:solidFill>
              </a:rPr>
              <a:t>Specialised Terminal Devices</a:t>
            </a:r>
          </a:p>
          <a:p>
            <a:pPr>
              <a:spcBef>
                <a:spcPct val="20000"/>
              </a:spcBef>
              <a:buClr>
                <a:schemeClr val="bg1"/>
              </a:buClr>
              <a:buSzPct val="25000"/>
              <a:buFont typeface="Times" pitchFamily="18" charset="0"/>
              <a:buNone/>
              <a:defRPr/>
            </a:pPr>
            <a:r>
              <a:rPr lang="es-ES_tradnl" sz="2400" b="1">
                <a:solidFill>
                  <a:schemeClr val="tx1">
                    <a:lumMod val="75000"/>
                    <a:lumOff val="25000"/>
                  </a:schemeClr>
                </a:solidFill>
              </a:rPr>
              <a:t>Digital TV</a:t>
            </a:r>
          </a:p>
          <a:p>
            <a:pPr>
              <a:spcBef>
                <a:spcPct val="20000"/>
              </a:spcBef>
              <a:buClr>
                <a:schemeClr val="bg1"/>
              </a:buClr>
              <a:buSzPct val="25000"/>
              <a:buFont typeface="Times" pitchFamily="18" charset="0"/>
              <a:buNone/>
              <a:defRPr/>
            </a:pPr>
            <a:r>
              <a:rPr lang="es-ES_tradnl" sz="2400" b="1">
                <a:solidFill>
                  <a:schemeClr val="tx1">
                    <a:lumMod val="75000"/>
                    <a:lumOff val="25000"/>
                  </a:schemeClr>
                </a:solidFill>
              </a:rPr>
              <a:t>Others </a:t>
            </a:r>
            <a:endParaRPr lang="en-GB" sz="2400" b="1">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0"/>
            <a:ext cx="8229600" cy="1143000"/>
          </a:xfrm>
        </p:spPr>
        <p:txBody>
          <a:bodyPr/>
          <a:lstStyle/>
          <a:p>
            <a:pPr eaLnBrk="1" hangingPunct="1"/>
            <a:r>
              <a:rPr lang="en-GB" smtClean="0"/>
              <a:t>Improve Overview</a:t>
            </a:r>
          </a:p>
        </p:txBody>
      </p:sp>
      <p:sp>
        <p:nvSpPr>
          <p:cNvPr id="219139" name="Rectangle 3"/>
          <p:cNvSpPr>
            <a:spLocks noChangeArrowheads="1"/>
          </p:cNvSpPr>
          <p:nvPr/>
        </p:nvSpPr>
        <p:spPr bwMode="auto">
          <a:xfrm>
            <a:off x="349250" y="942975"/>
            <a:ext cx="8439150" cy="4913313"/>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None/>
              <a:defRPr/>
            </a:pPr>
            <a:r>
              <a:rPr lang="en-GB" sz="2400" b="1">
                <a:solidFill>
                  <a:schemeClr val="tx1">
                    <a:lumMod val="75000"/>
                    <a:lumOff val="25000"/>
                  </a:schemeClr>
                </a:solidFill>
              </a:rPr>
              <a:t>The goal of the improve phase is to demonstrate that the solutions selected address the root causes of the problem and lead to real and lasting improvement</a:t>
            </a:r>
            <a:endParaRPr lang="en-GB" sz="2200" b="1">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026"/>
          <p:cNvSpPr>
            <a:spLocks noGrp="1" noChangeArrowheads="1"/>
          </p:cNvSpPr>
          <p:nvPr>
            <p:ph type="title"/>
          </p:nvPr>
        </p:nvSpPr>
        <p:spPr>
          <a:xfrm>
            <a:off x="457200" y="0"/>
            <a:ext cx="8229600" cy="1143000"/>
          </a:xfrm>
        </p:spPr>
        <p:txBody>
          <a:bodyPr/>
          <a:lstStyle/>
          <a:p>
            <a:pPr eaLnBrk="1" hangingPunct="1"/>
            <a:r>
              <a:rPr lang="en-GB" smtClean="0"/>
              <a:t>Step 10: Explore IT as an Enabler</a:t>
            </a:r>
          </a:p>
        </p:txBody>
      </p:sp>
      <p:sp>
        <p:nvSpPr>
          <p:cNvPr id="26627" name="Rectangle 1027"/>
          <p:cNvSpPr>
            <a:spLocks noChangeArrowheads="1"/>
          </p:cNvSpPr>
          <p:nvPr/>
        </p:nvSpPr>
        <p:spPr bwMode="auto">
          <a:xfrm>
            <a:off x="349250" y="998538"/>
            <a:ext cx="8439150" cy="102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None/>
            </a:pPr>
            <a:r>
              <a:rPr lang="es-ES_tradnl" sz="2400" b="1">
                <a:solidFill>
                  <a:srgbClr val="FF0000"/>
                </a:solidFill>
              </a:rPr>
              <a:t>First</a:t>
            </a:r>
          </a:p>
          <a:p>
            <a:pPr marL="768350" lvl="1" indent="-285750">
              <a:spcBef>
                <a:spcPct val="20000"/>
              </a:spcBef>
              <a:buSzPct val="65000"/>
              <a:buFont typeface="Wingdings" pitchFamily="2" charset="2"/>
              <a:buChar char="n"/>
            </a:pPr>
            <a:r>
              <a:rPr lang="es-ES_tradnl" sz="2200">
                <a:solidFill>
                  <a:srgbClr val="7A6C7A"/>
                </a:solidFill>
              </a:rPr>
              <a:t>Design your processes, innovate keeping in mind available technologies</a:t>
            </a:r>
          </a:p>
          <a:p>
            <a:pPr>
              <a:spcBef>
                <a:spcPct val="20000"/>
              </a:spcBef>
              <a:buClr>
                <a:schemeClr val="bg1"/>
              </a:buClr>
              <a:buSzPct val="25000"/>
              <a:buFont typeface="Times" pitchFamily="18" charset="0"/>
              <a:buNone/>
            </a:pPr>
            <a:r>
              <a:rPr lang="es-ES_tradnl" sz="2400" b="1">
                <a:solidFill>
                  <a:srgbClr val="FF0000"/>
                </a:solidFill>
              </a:rPr>
              <a:t>Then</a:t>
            </a:r>
          </a:p>
          <a:p>
            <a:pPr marL="768350" lvl="1" indent="-285750">
              <a:spcBef>
                <a:spcPct val="20000"/>
              </a:spcBef>
              <a:buSzPct val="65000"/>
              <a:buFont typeface="Wingdings" pitchFamily="2" charset="2"/>
              <a:buChar char="n"/>
            </a:pPr>
            <a:r>
              <a:rPr lang="es-ES_tradnl" sz="2200">
                <a:solidFill>
                  <a:srgbClr val="7A6C7A"/>
                </a:solidFill>
              </a:rPr>
              <a:t>Select the technologies, packages and services required to implement</a:t>
            </a:r>
          </a:p>
          <a:p>
            <a:pPr>
              <a:spcBef>
                <a:spcPct val="20000"/>
              </a:spcBef>
              <a:buClr>
                <a:schemeClr val="bg1"/>
              </a:buClr>
              <a:buSzPct val="25000"/>
              <a:buFont typeface="Times" pitchFamily="18" charset="0"/>
              <a:buNone/>
            </a:pPr>
            <a:r>
              <a:rPr lang="es-ES_tradnl" sz="2400" b="1">
                <a:solidFill>
                  <a:srgbClr val="FF0000"/>
                </a:solidFill>
              </a:rPr>
              <a:t>Avoid</a:t>
            </a:r>
          </a:p>
          <a:p>
            <a:pPr marL="768350" lvl="1" indent="-285750">
              <a:spcBef>
                <a:spcPct val="20000"/>
              </a:spcBef>
              <a:buSzPct val="65000"/>
              <a:buFont typeface="Wingdings" pitchFamily="2" charset="2"/>
              <a:buChar char="n"/>
            </a:pPr>
            <a:r>
              <a:rPr lang="es-ES_tradnl" sz="2200">
                <a:solidFill>
                  <a:srgbClr val="7A6C7A"/>
                </a:solidFill>
              </a:rPr>
              <a:t>Pressure to justify the IT Department Investment in a paticular technology</a:t>
            </a:r>
          </a:p>
          <a:p>
            <a:pPr>
              <a:spcBef>
                <a:spcPct val="20000"/>
              </a:spcBef>
              <a:buClr>
                <a:schemeClr val="bg1"/>
              </a:buClr>
              <a:buSzPct val="25000"/>
              <a:buFont typeface="Times" pitchFamily="18" charset="0"/>
              <a:buNone/>
            </a:pPr>
            <a:r>
              <a:rPr lang="es-ES_tradnl" sz="2400" b="1">
                <a:solidFill>
                  <a:srgbClr val="FF0000"/>
                </a:solidFill>
              </a:rPr>
              <a:t>Look for</a:t>
            </a:r>
          </a:p>
          <a:p>
            <a:pPr marL="768350" lvl="1" indent="-285750">
              <a:spcBef>
                <a:spcPct val="20000"/>
              </a:spcBef>
              <a:buSzPct val="65000"/>
              <a:buFont typeface="Wingdings" pitchFamily="2" charset="2"/>
              <a:buChar char="n"/>
            </a:pPr>
            <a:r>
              <a:rPr lang="es-ES_tradnl" sz="2200">
                <a:solidFill>
                  <a:srgbClr val="7A6C7A"/>
                </a:solidFill>
              </a:rPr>
              <a:t>Integration across several technologies</a:t>
            </a:r>
            <a:endParaRPr lang="en-GB" sz="2200">
              <a:solidFill>
                <a:srgbClr val="7A6C7A"/>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026"/>
          <p:cNvSpPr>
            <a:spLocks noGrp="1" noChangeArrowheads="1"/>
          </p:cNvSpPr>
          <p:nvPr>
            <p:ph type="title"/>
          </p:nvPr>
        </p:nvSpPr>
        <p:spPr>
          <a:xfrm>
            <a:off x="457200" y="0"/>
            <a:ext cx="8229600" cy="1143000"/>
          </a:xfrm>
        </p:spPr>
        <p:txBody>
          <a:bodyPr/>
          <a:lstStyle/>
          <a:p>
            <a:pPr eaLnBrk="1" hangingPunct="1"/>
            <a:r>
              <a:rPr lang="en-GB" smtClean="0"/>
              <a:t>Step 10: Lean Concepts</a:t>
            </a:r>
          </a:p>
        </p:txBody>
      </p:sp>
      <p:sp>
        <p:nvSpPr>
          <p:cNvPr id="509955" name="Rectangle 1027"/>
          <p:cNvSpPr>
            <a:spLocks noChangeArrowheads="1"/>
          </p:cNvSpPr>
          <p:nvPr/>
        </p:nvSpPr>
        <p:spPr bwMode="auto">
          <a:xfrm>
            <a:off x="349250" y="998538"/>
            <a:ext cx="8439150" cy="4913312"/>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s-ES_tradnl" b="1" dirty="0" err="1">
                <a:solidFill>
                  <a:schemeClr val="tx1">
                    <a:lumMod val="75000"/>
                    <a:lumOff val="25000"/>
                  </a:schemeClr>
                </a:solidFill>
              </a:rPr>
              <a:t>What</a:t>
            </a:r>
            <a:r>
              <a:rPr lang="es-ES_tradnl" b="1" dirty="0">
                <a:solidFill>
                  <a:schemeClr val="tx1">
                    <a:lumMod val="75000"/>
                    <a:lumOff val="25000"/>
                  </a:schemeClr>
                </a:solidFill>
              </a:rPr>
              <a:t> </a:t>
            </a:r>
            <a:r>
              <a:rPr lang="es-ES_tradnl" b="1" dirty="0" err="1">
                <a:solidFill>
                  <a:schemeClr val="tx1">
                    <a:lumMod val="75000"/>
                    <a:lumOff val="25000"/>
                  </a:schemeClr>
                </a:solidFill>
              </a:rPr>
              <a:t>is</a:t>
            </a:r>
            <a:r>
              <a:rPr lang="es-ES_tradnl" b="1" dirty="0">
                <a:solidFill>
                  <a:schemeClr val="tx1">
                    <a:lumMod val="75000"/>
                    <a:lumOff val="25000"/>
                  </a:schemeClr>
                </a:solidFill>
              </a:rPr>
              <a:t> Lean?</a:t>
            </a:r>
          </a:p>
          <a:p>
            <a:pPr>
              <a:spcBef>
                <a:spcPct val="20000"/>
              </a:spcBef>
              <a:buClr>
                <a:schemeClr val="bg1"/>
              </a:buClr>
              <a:buSzPct val="25000"/>
              <a:buFont typeface="Times" pitchFamily="18" charset="0"/>
              <a:buChar char="•"/>
              <a:defRPr/>
            </a:pPr>
            <a:r>
              <a:rPr lang="es-ES_tradnl" b="1" dirty="0">
                <a:solidFill>
                  <a:schemeClr val="tx1">
                    <a:lumMod val="75000"/>
                    <a:lumOff val="25000"/>
                  </a:schemeClr>
                </a:solidFill>
              </a:rPr>
              <a:t>'Lean </a:t>
            </a:r>
            <a:r>
              <a:rPr lang="es-ES_tradnl" b="1" dirty="0" err="1">
                <a:solidFill>
                  <a:schemeClr val="tx1">
                    <a:lumMod val="75000"/>
                    <a:lumOff val="25000"/>
                  </a:schemeClr>
                </a:solidFill>
              </a:rPr>
              <a:t>production</a:t>
            </a:r>
            <a:r>
              <a:rPr lang="es-ES_tradnl" b="1" dirty="0">
                <a:solidFill>
                  <a:schemeClr val="tx1">
                    <a:lumMod val="75000"/>
                    <a:lumOff val="25000"/>
                  </a:schemeClr>
                </a:solidFill>
              </a:rPr>
              <a:t> </a:t>
            </a:r>
            <a:r>
              <a:rPr lang="es-ES_tradnl" b="1" dirty="0" err="1">
                <a:solidFill>
                  <a:schemeClr val="tx1">
                    <a:lumMod val="75000"/>
                    <a:lumOff val="25000"/>
                  </a:schemeClr>
                </a:solidFill>
              </a:rPr>
              <a:t>is</a:t>
            </a:r>
            <a:r>
              <a:rPr lang="es-ES_tradnl" b="1" dirty="0">
                <a:solidFill>
                  <a:schemeClr val="tx1">
                    <a:lumMod val="75000"/>
                    <a:lumOff val="25000"/>
                  </a:schemeClr>
                </a:solidFill>
              </a:rPr>
              <a:t> </a:t>
            </a:r>
            <a:r>
              <a:rPr lang="es-ES_tradnl" b="1" dirty="0" err="1">
                <a:solidFill>
                  <a:schemeClr val="tx1">
                    <a:lumMod val="75000"/>
                    <a:lumOff val="25000"/>
                  </a:schemeClr>
                </a:solidFill>
              </a:rPr>
              <a:t>aimed</a:t>
            </a:r>
            <a:r>
              <a:rPr lang="es-ES_tradnl" b="1" dirty="0">
                <a:solidFill>
                  <a:schemeClr val="tx1">
                    <a:lumMod val="75000"/>
                    <a:lumOff val="25000"/>
                  </a:schemeClr>
                </a:solidFill>
              </a:rPr>
              <a:t> at </a:t>
            </a:r>
            <a:r>
              <a:rPr lang="es-ES_tradnl" b="1" dirty="0" err="1">
                <a:solidFill>
                  <a:schemeClr val="tx1">
                    <a:lumMod val="75000"/>
                    <a:lumOff val="25000"/>
                  </a:schemeClr>
                </a:solidFill>
              </a:rPr>
              <a:t>the</a:t>
            </a:r>
            <a:r>
              <a:rPr lang="es-ES_tradnl" b="1" dirty="0">
                <a:solidFill>
                  <a:schemeClr val="tx1">
                    <a:lumMod val="75000"/>
                    <a:lumOff val="25000"/>
                  </a:schemeClr>
                </a:solidFill>
              </a:rPr>
              <a:t> </a:t>
            </a:r>
            <a:r>
              <a:rPr lang="es-ES_tradnl" b="1" dirty="0" err="1">
                <a:solidFill>
                  <a:schemeClr val="tx1">
                    <a:lumMod val="75000"/>
                    <a:lumOff val="25000"/>
                  </a:schemeClr>
                </a:solidFill>
              </a:rPr>
              <a:t>elimination</a:t>
            </a:r>
            <a:r>
              <a:rPr lang="es-ES_tradnl" b="1" dirty="0">
                <a:solidFill>
                  <a:schemeClr val="tx1">
                    <a:lumMod val="75000"/>
                    <a:lumOff val="25000"/>
                  </a:schemeClr>
                </a:solidFill>
              </a:rPr>
              <a:t> of </a:t>
            </a:r>
            <a:r>
              <a:rPr lang="es-ES_tradnl" b="1" dirty="0" err="1">
                <a:solidFill>
                  <a:schemeClr val="tx1">
                    <a:lumMod val="75000"/>
                    <a:lumOff val="25000"/>
                  </a:schemeClr>
                </a:solidFill>
              </a:rPr>
              <a:t>waste</a:t>
            </a:r>
            <a:r>
              <a:rPr lang="es-ES_tradnl" b="1" dirty="0">
                <a:solidFill>
                  <a:schemeClr val="tx1">
                    <a:lumMod val="75000"/>
                    <a:lumOff val="25000"/>
                  </a:schemeClr>
                </a:solidFill>
              </a:rPr>
              <a:t> in </a:t>
            </a:r>
            <a:r>
              <a:rPr lang="es-ES_tradnl" b="1" dirty="0" err="1">
                <a:solidFill>
                  <a:schemeClr val="tx1">
                    <a:lumMod val="75000"/>
                    <a:lumOff val="25000"/>
                  </a:schemeClr>
                </a:solidFill>
              </a:rPr>
              <a:t>every</a:t>
            </a:r>
            <a:r>
              <a:rPr lang="es-ES_tradnl" b="1" dirty="0">
                <a:solidFill>
                  <a:schemeClr val="tx1">
                    <a:lumMod val="75000"/>
                    <a:lumOff val="25000"/>
                  </a:schemeClr>
                </a:solidFill>
              </a:rPr>
              <a:t> </a:t>
            </a:r>
            <a:r>
              <a:rPr lang="es-ES_tradnl" b="1" dirty="0" err="1">
                <a:solidFill>
                  <a:schemeClr val="tx1">
                    <a:lumMod val="75000"/>
                    <a:lumOff val="25000"/>
                  </a:schemeClr>
                </a:solidFill>
              </a:rPr>
              <a:t>area</a:t>
            </a:r>
            <a:r>
              <a:rPr lang="es-ES_tradnl" b="1" dirty="0">
                <a:solidFill>
                  <a:schemeClr val="tx1">
                    <a:lumMod val="75000"/>
                    <a:lumOff val="25000"/>
                  </a:schemeClr>
                </a:solidFill>
              </a:rPr>
              <a:t> of </a:t>
            </a:r>
            <a:r>
              <a:rPr lang="es-ES_tradnl" b="1" dirty="0" err="1">
                <a:solidFill>
                  <a:schemeClr val="tx1">
                    <a:lumMod val="75000"/>
                    <a:lumOff val="25000"/>
                  </a:schemeClr>
                </a:solidFill>
              </a:rPr>
              <a:t>production</a:t>
            </a:r>
            <a:r>
              <a:rPr lang="es-ES_tradnl" b="1" dirty="0">
                <a:solidFill>
                  <a:schemeClr val="tx1">
                    <a:lumMod val="75000"/>
                    <a:lumOff val="25000"/>
                  </a:schemeClr>
                </a:solidFill>
              </a:rPr>
              <a:t> </a:t>
            </a:r>
            <a:r>
              <a:rPr lang="es-ES_tradnl" b="1" dirty="0" err="1">
                <a:solidFill>
                  <a:schemeClr val="tx1">
                    <a:lumMod val="75000"/>
                    <a:lumOff val="25000"/>
                  </a:schemeClr>
                </a:solidFill>
              </a:rPr>
              <a:t>including</a:t>
            </a:r>
            <a:r>
              <a:rPr lang="es-ES_tradnl" b="1" dirty="0">
                <a:solidFill>
                  <a:schemeClr val="tx1">
                    <a:lumMod val="75000"/>
                    <a:lumOff val="25000"/>
                  </a:schemeClr>
                </a:solidFill>
              </a:rPr>
              <a:t> </a:t>
            </a:r>
            <a:r>
              <a:rPr lang="es-ES_tradnl" b="1" dirty="0" err="1">
                <a:solidFill>
                  <a:schemeClr val="tx1">
                    <a:lumMod val="75000"/>
                    <a:lumOff val="25000"/>
                  </a:schemeClr>
                </a:solidFill>
              </a:rPr>
              <a:t>customer</a:t>
            </a:r>
            <a:r>
              <a:rPr lang="es-ES_tradnl" b="1" dirty="0">
                <a:solidFill>
                  <a:schemeClr val="tx1">
                    <a:lumMod val="75000"/>
                    <a:lumOff val="25000"/>
                  </a:schemeClr>
                </a:solidFill>
              </a:rPr>
              <a:t> </a:t>
            </a:r>
            <a:r>
              <a:rPr lang="es-ES_tradnl" b="1" dirty="0" err="1">
                <a:solidFill>
                  <a:schemeClr val="tx1">
                    <a:lumMod val="75000"/>
                    <a:lumOff val="25000"/>
                  </a:schemeClr>
                </a:solidFill>
              </a:rPr>
              <a:t>relations</a:t>
            </a:r>
            <a:r>
              <a:rPr lang="es-ES_tradnl" b="1" dirty="0">
                <a:solidFill>
                  <a:schemeClr val="tx1">
                    <a:lumMod val="75000"/>
                    <a:lumOff val="25000"/>
                  </a:schemeClr>
                </a:solidFill>
              </a:rPr>
              <a:t>, </a:t>
            </a:r>
            <a:r>
              <a:rPr lang="es-ES_tradnl" b="1" dirty="0" err="1">
                <a:solidFill>
                  <a:schemeClr val="tx1">
                    <a:lumMod val="75000"/>
                    <a:lumOff val="25000"/>
                  </a:schemeClr>
                </a:solidFill>
              </a:rPr>
              <a:t>product</a:t>
            </a:r>
            <a:r>
              <a:rPr lang="es-ES_tradnl" b="1" dirty="0">
                <a:solidFill>
                  <a:schemeClr val="tx1">
                    <a:lumMod val="75000"/>
                    <a:lumOff val="25000"/>
                  </a:schemeClr>
                </a:solidFill>
              </a:rPr>
              <a:t> </a:t>
            </a:r>
            <a:r>
              <a:rPr lang="es-ES_tradnl" b="1" dirty="0" err="1">
                <a:solidFill>
                  <a:schemeClr val="tx1">
                    <a:lumMod val="75000"/>
                    <a:lumOff val="25000"/>
                  </a:schemeClr>
                </a:solidFill>
              </a:rPr>
              <a:t>design</a:t>
            </a:r>
            <a:r>
              <a:rPr lang="es-ES_tradnl" b="1" dirty="0">
                <a:solidFill>
                  <a:schemeClr val="tx1">
                    <a:lumMod val="75000"/>
                    <a:lumOff val="25000"/>
                  </a:schemeClr>
                </a:solidFill>
              </a:rPr>
              <a:t>, </a:t>
            </a:r>
            <a:r>
              <a:rPr lang="es-ES_tradnl" b="1" dirty="0" err="1">
                <a:solidFill>
                  <a:schemeClr val="tx1">
                    <a:lumMod val="75000"/>
                    <a:lumOff val="25000"/>
                  </a:schemeClr>
                </a:solidFill>
              </a:rPr>
              <a:t>supplier</a:t>
            </a:r>
            <a:r>
              <a:rPr lang="es-ES_tradnl" b="1" dirty="0">
                <a:solidFill>
                  <a:schemeClr val="tx1">
                    <a:lumMod val="75000"/>
                    <a:lumOff val="25000"/>
                  </a:schemeClr>
                </a:solidFill>
              </a:rPr>
              <a:t> </a:t>
            </a:r>
            <a:r>
              <a:rPr lang="es-ES_tradnl" b="1" dirty="0" err="1">
                <a:solidFill>
                  <a:schemeClr val="tx1">
                    <a:lumMod val="75000"/>
                    <a:lumOff val="25000"/>
                  </a:schemeClr>
                </a:solidFill>
              </a:rPr>
              <a:t>networks</a:t>
            </a:r>
            <a:r>
              <a:rPr lang="es-ES_tradnl" b="1" dirty="0">
                <a:solidFill>
                  <a:schemeClr val="tx1">
                    <a:lumMod val="75000"/>
                    <a:lumOff val="25000"/>
                  </a:schemeClr>
                </a:solidFill>
              </a:rPr>
              <a:t> and </a:t>
            </a:r>
            <a:r>
              <a:rPr lang="es-ES_tradnl" b="1" dirty="0" err="1">
                <a:solidFill>
                  <a:schemeClr val="tx1">
                    <a:lumMod val="75000"/>
                    <a:lumOff val="25000"/>
                  </a:schemeClr>
                </a:solidFill>
              </a:rPr>
              <a:t>factory</a:t>
            </a:r>
            <a:r>
              <a:rPr lang="es-ES_tradnl" b="1" dirty="0">
                <a:solidFill>
                  <a:schemeClr val="tx1">
                    <a:lumMod val="75000"/>
                    <a:lumOff val="25000"/>
                  </a:schemeClr>
                </a:solidFill>
              </a:rPr>
              <a:t> </a:t>
            </a:r>
            <a:r>
              <a:rPr lang="es-ES_tradnl" b="1" dirty="0" err="1">
                <a:solidFill>
                  <a:schemeClr val="tx1">
                    <a:lumMod val="75000"/>
                    <a:lumOff val="25000"/>
                  </a:schemeClr>
                </a:solidFill>
              </a:rPr>
              <a:t>management</a:t>
            </a:r>
            <a:r>
              <a:rPr lang="es-ES_tradnl" b="1" dirty="0">
                <a:solidFill>
                  <a:schemeClr val="tx1">
                    <a:lumMod val="75000"/>
                    <a:lumOff val="25000"/>
                  </a:schemeClr>
                </a:solidFill>
              </a:rPr>
              <a:t>. </a:t>
            </a:r>
            <a:r>
              <a:rPr lang="es-ES_tradnl" b="1" dirty="0" err="1">
                <a:solidFill>
                  <a:schemeClr val="tx1">
                    <a:lumMod val="75000"/>
                    <a:lumOff val="25000"/>
                  </a:schemeClr>
                </a:solidFill>
              </a:rPr>
              <a:t>Its</a:t>
            </a:r>
            <a:r>
              <a:rPr lang="es-ES_tradnl" b="1" dirty="0">
                <a:solidFill>
                  <a:schemeClr val="tx1">
                    <a:lumMod val="75000"/>
                    <a:lumOff val="25000"/>
                  </a:schemeClr>
                </a:solidFill>
              </a:rPr>
              <a:t> </a:t>
            </a:r>
            <a:r>
              <a:rPr lang="es-ES_tradnl" b="1" dirty="0" err="1">
                <a:solidFill>
                  <a:schemeClr val="tx1">
                    <a:lumMod val="75000"/>
                    <a:lumOff val="25000"/>
                  </a:schemeClr>
                </a:solidFill>
              </a:rPr>
              <a:t>goal</a:t>
            </a:r>
            <a:r>
              <a:rPr lang="es-ES_tradnl" b="1" dirty="0">
                <a:solidFill>
                  <a:schemeClr val="tx1">
                    <a:lumMod val="75000"/>
                    <a:lumOff val="25000"/>
                  </a:schemeClr>
                </a:solidFill>
              </a:rPr>
              <a:t> </a:t>
            </a:r>
            <a:r>
              <a:rPr lang="es-ES_tradnl" b="1" dirty="0" err="1">
                <a:solidFill>
                  <a:schemeClr val="tx1">
                    <a:lumMod val="75000"/>
                    <a:lumOff val="25000"/>
                  </a:schemeClr>
                </a:solidFill>
              </a:rPr>
              <a:t>is</a:t>
            </a:r>
            <a:r>
              <a:rPr lang="es-ES_tradnl" b="1" dirty="0">
                <a:solidFill>
                  <a:schemeClr val="tx1">
                    <a:lumMod val="75000"/>
                    <a:lumOff val="25000"/>
                  </a:schemeClr>
                </a:solidFill>
              </a:rPr>
              <a:t> </a:t>
            </a:r>
            <a:r>
              <a:rPr lang="es-ES_tradnl" b="1" dirty="0" err="1">
                <a:solidFill>
                  <a:schemeClr val="tx1">
                    <a:lumMod val="75000"/>
                    <a:lumOff val="25000"/>
                  </a:schemeClr>
                </a:solidFill>
              </a:rPr>
              <a:t>to</a:t>
            </a:r>
            <a:r>
              <a:rPr lang="es-ES_tradnl" b="1" dirty="0">
                <a:solidFill>
                  <a:schemeClr val="tx1">
                    <a:lumMod val="75000"/>
                    <a:lumOff val="25000"/>
                  </a:schemeClr>
                </a:solidFill>
              </a:rPr>
              <a:t> </a:t>
            </a:r>
            <a:r>
              <a:rPr lang="es-ES_tradnl" b="1" dirty="0" err="1">
                <a:solidFill>
                  <a:schemeClr val="tx1">
                    <a:lumMod val="75000"/>
                    <a:lumOff val="25000"/>
                  </a:schemeClr>
                </a:solidFill>
              </a:rPr>
              <a:t>incorporate</a:t>
            </a:r>
            <a:r>
              <a:rPr lang="es-ES_tradnl" b="1" dirty="0">
                <a:solidFill>
                  <a:schemeClr val="tx1">
                    <a:lumMod val="75000"/>
                    <a:lumOff val="25000"/>
                  </a:schemeClr>
                </a:solidFill>
              </a:rPr>
              <a:t> </a:t>
            </a:r>
            <a:r>
              <a:rPr lang="es-ES_tradnl" b="1" dirty="0" err="1">
                <a:solidFill>
                  <a:schemeClr val="tx1">
                    <a:lumMod val="75000"/>
                    <a:lumOff val="25000"/>
                  </a:schemeClr>
                </a:solidFill>
              </a:rPr>
              <a:t>less</a:t>
            </a:r>
            <a:r>
              <a:rPr lang="es-ES_tradnl" b="1" dirty="0">
                <a:solidFill>
                  <a:schemeClr val="tx1">
                    <a:lumMod val="75000"/>
                    <a:lumOff val="25000"/>
                  </a:schemeClr>
                </a:solidFill>
              </a:rPr>
              <a:t> </a:t>
            </a:r>
            <a:r>
              <a:rPr lang="es-ES_tradnl" b="1" dirty="0" err="1">
                <a:solidFill>
                  <a:schemeClr val="tx1">
                    <a:lumMod val="75000"/>
                    <a:lumOff val="25000"/>
                  </a:schemeClr>
                </a:solidFill>
              </a:rPr>
              <a:t>human</a:t>
            </a:r>
            <a:r>
              <a:rPr lang="es-ES_tradnl" b="1" dirty="0">
                <a:solidFill>
                  <a:schemeClr val="tx1">
                    <a:lumMod val="75000"/>
                    <a:lumOff val="25000"/>
                  </a:schemeClr>
                </a:solidFill>
              </a:rPr>
              <a:t> </a:t>
            </a:r>
            <a:r>
              <a:rPr lang="es-ES_tradnl" b="1" dirty="0" err="1">
                <a:solidFill>
                  <a:schemeClr val="tx1">
                    <a:lumMod val="75000"/>
                    <a:lumOff val="25000"/>
                  </a:schemeClr>
                </a:solidFill>
              </a:rPr>
              <a:t>effort</a:t>
            </a:r>
            <a:r>
              <a:rPr lang="es-ES_tradnl" b="1" dirty="0">
                <a:solidFill>
                  <a:schemeClr val="tx1">
                    <a:lumMod val="75000"/>
                    <a:lumOff val="25000"/>
                  </a:schemeClr>
                </a:solidFill>
              </a:rPr>
              <a:t>, </a:t>
            </a:r>
            <a:r>
              <a:rPr lang="es-ES_tradnl" b="1" dirty="0" err="1">
                <a:solidFill>
                  <a:schemeClr val="tx1">
                    <a:lumMod val="75000"/>
                    <a:lumOff val="25000"/>
                  </a:schemeClr>
                </a:solidFill>
              </a:rPr>
              <a:t>less</a:t>
            </a:r>
            <a:r>
              <a:rPr lang="es-ES_tradnl" b="1" dirty="0">
                <a:solidFill>
                  <a:schemeClr val="tx1">
                    <a:lumMod val="75000"/>
                    <a:lumOff val="25000"/>
                  </a:schemeClr>
                </a:solidFill>
              </a:rPr>
              <a:t> </a:t>
            </a:r>
            <a:r>
              <a:rPr lang="es-ES_tradnl" b="1" dirty="0" err="1">
                <a:solidFill>
                  <a:schemeClr val="tx1">
                    <a:lumMod val="75000"/>
                    <a:lumOff val="25000"/>
                  </a:schemeClr>
                </a:solidFill>
              </a:rPr>
              <a:t>inventory</a:t>
            </a:r>
            <a:r>
              <a:rPr lang="es-ES_tradnl" b="1" dirty="0">
                <a:solidFill>
                  <a:schemeClr val="tx1">
                    <a:lumMod val="75000"/>
                    <a:lumOff val="25000"/>
                  </a:schemeClr>
                </a:solidFill>
              </a:rPr>
              <a:t>, </a:t>
            </a:r>
            <a:r>
              <a:rPr lang="es-ES_tradnl" b="1" dirty="0" err="1">
                <a:solidFill>
                  <a:schemeClr val="tx1">
                    <a:lumMod val="75000"/>
                    <a:lumOff val="25000"/>
                  </a:schemeClr>
                </a:solidFill>
              </a:rPr>
              <a:t>less</a:t>
            </a:r>
            <a:r>
              <a:rPr lang="es-ES_tradnl" b="1" dirty="0">
                <a:solidFill>
                  <a:schemeClr val="tx1">
                    <a:lumMod val="75000"/>
                    <a:lumOff val="25000"/>
                  </a:schemeClr>
                </a:solidFill>
              </a:rPr>
              <a:t> time </a:t>
            </a:r>
            <a:r>
              <a:rPr lang="es-ES_tradnl" b="1" dirty="0" err="1">
                <a:solidFill>
                  <a:schemeClr val="tx1">
                    <a:lumMod val="75000"/>
                    <a:lumOff val="25000"/>
                  </a:schemeClr>
                </a:solidFill>
              </a:rPr>
              <a:t>to</a:t>
            </a:r>
            <a:r>
              <a:rPr lang="es-ES_tradnl" b="1" dirty="0">
                <a:solidFill>
                  <a:schemeClr val="tx1">
                    <a:lumMod val="75000"/>
                    <a:lumOff val="25000"/>
                  </a:schemeClr>
                </a:solidFill>
              </a:rPr>
              <a:t> </a:t>
            </a:r>
            <a:r>
              <a:rPr lang="es-ES_tradnl" b="1" dirty="0" err="1">
                <a:solidFill>
                  <a:schemeClr val="tx1">
                    <a:lumMod val="75000"/>
                    <a:lumOff val="25000"/>
                  </a:schemeClr>
                </a:solidFill>
              </a:rPr>
              <a:t>develop</a:t>
            </a:r>
            <a:r>
              <a:rPr lang="es-ES_tradnl" b="1" dirty="0">
                <a:solidFill>
                  <a:schemeClr val="tx1">
                    <a:lumMod val="75000"/>
                    <a:lumOff val="25000"/>
                  </a:schemeClr>
                </a:solidFill>
              </a:rPr>
              <a:t> </a:t>
            </a:r>
            <a:r>
              <a:rPr lang="es-ES_tradnl" b="1" dirty="0" err="1">
                <a:solidFill>
                  <a:schemeClr val="tx1">
                    <a:lumMod val="75000"/>
                    <a:lumOff val="25000"/>
                  </a:schemeClr>
                </a:solidFill>
              </a:rPr>
              <a:t>products</a:t>
            </a:r>
            <a:r>
              <a:rPr lang="es-ES_tradnl" b="1" dirty="0">
                <a:solidFill>
                  <a:schemeClr val="tx1">
                    <a:lumMod val="75000"/>
                    <a:lumOff val="25000"/>
                  </a:schemeClr>
                </a:solidFill>
              </a:rPr>
              <a:t>, and </a:t>
            </a:r>
            <a:r>
              <a:rPr lang="es-ES_tradnl" b="1" dirty="0" err="1">
                <a:solidFill>
                  <a:schemeClr val="tx1">
                    <a:lumMod val="75000"/>
                    <a:lumOff val="25000"/>
                  </a:schemeClr>
                </a:solidFill>
              </a:rPr>
              <a:t>less</a:t>
            </a:r>
            <a:r>
              <a:rPr lang="es-ES_tradnl" b="1" dirty="0">
                <a:solidFill>
                  <a:schemeClr val="tx1">
                    <a:lumMod val="75000"/>
                    <a:lumOff val="25000"/>
                  </a:schemeClr>
                </a:solidFill>
              </a:rPr>
              <a:t> </a:t>
            </a:r>
            <a:r>
              <a:rPr lang="es-ES_tradnl" b="1" dirty="0" err="1">
                <a:solidFill>
                  <a:schemeClr val="tx1">
                    <a:lumMod val="75000"/>
                    <a:lumOff val="25000"/>
                  </a:schemeClr>
                </a:solidFill>
              </a:rPr>
              <a:t>space</a:t>
            </a:r>
            <a:r>
              <a:rPr lang="es-ES_tradnl" b="1" dirty="0">
                <a:solidFill>
                  <a:schemeClr val="tx1">
                    <a:lumMod val="75000"/>
                    <a:lumOff val="25000"/>
                  </a:schemeClr>
                </a:solidFill>
              </a:rPr>
              <a:t> </a:t>
            </a:r>
            <a:r>
              <a:rPr lang="es-ES_tradnl" b="1" dirty="0" err="1">
                <a:solidFill>
                  <a:schemeClr val="tx1">
                    <a:lumMod val="75000"/>
                    <a:lumOff val="25000"/>
                  </a:schemeClr>
                </a:solidFill>
              </a:rPr>
              <a:t>to</a:t>
            </a:r>
            <a:r>
              <a:rPr lang="es-ES_tradnl" b="1" dirty="0">
                <a:solidFill>
                  <a:schemeClr val="tx1">
                    <a:lumMod val="75000"/>
                    <a:lumOff val="25000"/>
                  </a:schemeClr>
                </a:solidFill>
              </a:rPr>
              <a:t> </a:t>
            </a:r>
            <a:r>
              <a:rPr lang="es-ES_tradnl" b="1" dirty="0" err="1">
                <a:solidFill>
                  <a:schemeClr val="tx1">
                    <a:lumMod val="75000"/>
                    <a:lumOff val="25000"/>
                  </a:schemeClr>
                </a:solidFill>
              </a:rPr>
              <a:t>become</a:t>
            </a:r>
            <a:r>
              <a:rPr lang="es-ES_tradnl" b="1" dirty="0">
                <a:solidFill>
                  <a:schemeClr val="tx1">
                    <a:lumMod val="75000"/>
                    <a:lumOff val="25000"/>
                  </a:schemeClr>
                </a:solidFill>
              </a:rPr>
              <a:t> </a:t>
            </a:r>
            <a:r>
              <a:rPr lang="es-ES_tradnl" b="1" dirty="0" err="1">
                <a:solidFill>
                  <a:schemeClr val="tx1">
                    <a:lumMod val="75000"/>
                    <a:lumOff val="25000"/>
                  </a:schemeClr>
                </a:solidFill>
              </a:rPr>
              <a:t>highly</a:t>
            </a:r>
            <a:r>
              <a:rPr lang="es-ES_tradnl" b="1" dirty="0">
                <a:solidFill>
                  <a:schemeClr val="tx1">
                    <a:lumMod val="75000"/>
                    <a:lumOff val="25000"/>
                  </a:schemeClr>
                </a:solidFill>
              </a:rPr>
              <a:t> </a:t>
            </a:r>
            <a:r>
              <a:rPr lang="es-ES_tradnl" b="1" dirty="0" err="1">
                <a:solidFill>
                  <a:schemeClr val="tx1">
                    <a:lumMod val="75000"/>
                    <a:lumOff val="25000"/>
                  </a:schemeClr>
                </a:solidFill>
              </a:rPr>
              <a:t>responsive</a:t>
            </a:r>
            <a:r>
              <a:rPr lang="es-ES_tradnl" b="1" dirty="0">
                <a:solidFill>
                  <a:schemeClr val="tx1">
                    <a:lumMod val="75000"/>
                    <a:lumOff val="25000"/>
                  </a:schemeClr>
                </a:solidFill>
              </a:rPr>
              <a:t> </a:t>
            </a:r>
            <a:r>
              <a:rPr lang="es-ES_tradnl" b="1" dirty="0" err="1">
                <a:solidFill>
                  <a:schemeClr val="tx1">
                    <a:lumMod val="75000"/>
                    <a:lumOff val="25000"/>
                  </a:schemeClr>
                </a:solidFill>
              </a:rPr>
              <a:t>to</a:t>
            </a:r>
            <a:r>
              <a:rPr lang="es-ES_tradnl" b="1" dirty="0">
                <a:solidFill>
                  <a:schemeClr val="tx1">
                    <a:lumMod val="75000"/>
                    <a:lumOff val="25000"/>
                  </a:schemeClr>
                </a:solidFill>
              </a:rPr>
              <a:t> </a:t>
            </a:r>
            <a:r>
              <a:rPr lang="es-ES_tradnl" b="1" dirty="0" err="1">
                <a:solidFill>
                  <a:schemeClr val="tx1">
                    <a:lumMod val="75000"/>
                    <a:lumOff val="25000"/>
                  </a:schemeClr>
                </a:solidFill>
              </a:rPr>
              <a:t>customer</a:t>
            </a:r>
            <a:r>
              <a:rPr lang="es-ES_tradnl" b="1" dirty="0">
                <a:solidFill>
                  <a:schemeClr val="tx1">
                    <a:lumMod val="75000"/>
                    <a:lumOff val="25000"/>
                  </a:schemeClr>
                </a:solidFill>
              </a:rPr>
              <a:t> </a:t>
            </a:r>
            <a:r>
              <a:rPr lang="es-ES_tradnl" b="1" dirty="0" err="1">
                <a:solidFill>
                  <a:schemeClr val="tx1">
                    <a:lumMod val="75000"/>
                    <a:lumOff val="25000"/>
                  </a:schemeClr>
                </a:solidFill>
              </a:rPr>
              <a:t>demand</a:t>
            </a:r>
            <a:r>
              <a:rPr lang="es-ES_tradnl" b="1" dirty="0">
                <a:solidFill>
                  <a:schemeClr val="tx1">
                    <a:lumMod val="75000"/>
                    <a:lumOff val="25000"/>
                  </a:schemeClr>
                </a:solidFill>
              </a:rPr>
              <a:t> </a:t>
            </a:r>
            <a:r>
              <a:rPr lang="es-ES_tradnl" b="1" dirty="0" err="1">
                <a:solidFill>
                  <a:schemeClr val="tx1">
                    <a:lumMod val="75000"/>
                    <a:lumOff val="25000"/>
                  </a:schemeClr>
                </a:solidFill>
              </a:rPr>
              <a:t>while</a:t>
            </a:r>
            <a:r>
              <a:rPr lang="es-ES_tradnl" b="1" dirty="0">
                <a:solidFill>
                  <a:schemeClr val="tx1">
                    <a:lumMod val="75000"/>
                    <a:lumOff val="25000"/>
                  </a:schemeClr>
                </a:solidFill>
              </a:rPr>
              <a:t> </a:t>
            </a:r>
            <a:r>
              <a:rPr lang="es-ES_tradnl" b="1" dirty="0" err="1">
                <a:solidFill>
                  <a:schemeClr val="tx1">
                    <a:lumMod val="75000"/>
                    <a:lumOff val="25000"/>
                  </a:schemeClr>
                </a:solidFill>
              </a:rPr>
              <a:t>producing</a:t>
            </a:r>
            <a:r>
              <a:rPr lang="es-ES_tradnl" b="1" dirty="0">
                <a:solidFill>
                  <a:schemeClr val="tx1">
                    <a:lumMod val="75000"/>
                    <a:lumOff val="25000"/>
                  </a:schemeClr>
                </a:solidFill>
              </a:rPr>
              <a:t> top </a:t>
            </a:r>
            <a:r>
              <a:rPr lang="es-ES_tradnl" b="1" dirty="0" err="1">
                <a:solidFill>
                  <a:schemeClr val="tx1">
                    <a:lumMod val="75000"/>
                    <a:lumOff val="25000"/>
                  </a:schemeClr>
                </a:solidFill>
              </a:rPr>
              <a:t>quality</a:t>
            </a:r>
            <a:r>
              <a:rPr lang="es-ES_tradnl" b="1" dirty="0">
                <a:solidFill>
                  <a:schemeClr val="tx1">
                    <a:lumMod val="75000"/>
                    <a:lumOff val="25000"/>
                  </a:schemeClr>
                </a:solidFill>
              </a:rPr>
              <a:t> </a:t>
            </a:r>
            <a:r>
              <a:rPr lang="es-ES_tradnl" b="1" dirty="0" err="1">
                <a:solidFill>
                  <a:schemeClr val="tx1">
                    <a:lumMod val="75000"/>
                    <a:lumOff val="25000"/>
                  </a:schemeClr>
                </a:solidFill>
              </a:rPr>
              <a:t>products</a:t>
            </a:r>
            <a:r>
              <a:rPr lang="es-ES_tradnl" b="1" dirty="0">
                <a:solidFill>
                  <a:schemeClr val="tx1">
                    <a:lumMod val="75000"/>
                    <a:lumOff val="25000"/>
                  </a:schemeClr>
                </a:solidFill>
              </a:rPr>
              <a:t> in </a:t>
            </a:r>
            <a:r>
              <a:rPr lang="es-ES_tradnl" b="1" dirty="0" err="1">
                <a:solidFill>
                  <a:schemeClr val="tx1">
                    <a:lumMod val="75000"/>
                    <a:lumOff val="25000"/>
                  </a:schemeClr>
                </a:solidFill>
              </a:rPr>
              <a:t>the</a:t>
            </a:r>
            <a:r>
              <a:rPr lang="es-ES_tradnl" b="1" dirty="0">
                <a:solidFill>
                  <a:schemeClr val="tx1">
                    <a:lumMod val="75000"/>
                    <a:lumOff val="25000"/>
                  </a:schemeClr>
                </a:solidFill>
              </a:rPr>
              <a:t> </a:t>
            </a:r>
            <a:r>
              <a:rPr lang="es-ES_tradnl" b="1" dirty="0" err="1">
                <a:solidFill>
                  <a:schemeClr val="tx1">
                    <a:lumMod val="75000"/>
                    <a:lumOff val="25000"/>
                  </a:schemeClr>
                </a:solidFill>
              </a:rPr>
              <a:t>most</a:t>
            </a:r>
            <a:r>
              <a:rPr lang="es-ES_tradnl" b="1" dirty="0">
                <a:solidFill>
                  <a:schemeClr val="tx1">
                    <a:lumMod val="75000"/>
                    <a:lumOff val="25000"/>
                  </a:schemeClr>
                </a:solidFill>
              </a:rPr>
              <a:t> </a:t>
            </a:r>
            <a:r>
              <a:rPr lang="es-ES_tradnl" b="1" dirty="0" err="1">
                <a:solidFill>
                  <a:schemeClr val="tx1">
                    <a:lumMod val="75000"/>
                    <a:lumOff val="25000"/>
                  </a:schemeClr>
                </a:solidFill>
              </a:rPr>
              <a:t>efficient</a:t>
            </a:r>
            <a:r>
              <a:rPr lang="es-ES_tradnl" b="1" dirty="0">
                <a:solidFill>
                  <a:schemeClr val="tx1">
                    <a:lumMod val="75000"/>
                    <a:lumOff val="25000"/>
                  </a:schemeClr>
                </a:solidFill>
              </a:rPr>
              <a:t> and </a:t>
            </a:r>
            <a:r>
              <a:rPr lang="es-ES_tradnl" b="1" dirty="0" err="1">
                <a:solidFill>
                  <a:schemeClr val="tx1">
                    <a:lumMod val="75000"/>
                    <a:lumOff val="25000"/>
                  </a:schemeClr>
                </a:solidFill>
              </a:rPr>
              <a:t>economical</a:t>
            </a:r>
            <a:r>
              <a:rPr lang="es-ES_tradnl" b="1" dirty="0">
                <a:solidFill>
                  <a:schemeClr val="tx1">
                    <a:lumMod val="75000"/>
                    <a:lumOff val="25000"/>
                  </a:schemeClr>
                </a:solidFill>
              </a:rPr>
              <a:t> </a:t>
            </a:r>
            <a:r>
              <a:rPr lang="es-ES_tradnl" b="1" dirty="0" err="1">
                <a:solidFill>
                  <a:schemeClr val="tx1">
                    <a:lumMod val="75000"/>
                    <a:lumOff val="25000"/>
                  </a:schemeClr>
                </a:solidFill>
              </a:rPr>
              <a:t>manner</a:t>
            </a:r>
            <a:r>
              <a:rPr lang="es-ES_tradnl" b="1" dirty="0">
                <a:solidFill>
                  <a:schemeClr val="tx1">
                    <a:lumMod val="75000"/>
                    <a:lumOff val="25000"/>
                  </a:schemeClr>
                </a:solidFill>
              </a:rPr>
              <a:t> </a:t>
            </a:r>
            <a:r>
              <a:rPr lang="es-ES_tradnl" b="1" dirty="0" err="1">
                <a:solidFill>
                  <a:schemeClr val="tx1">
                    <a:lumMod val="75000"/>
                    <a:lumOff val="25000"/>
                  </a:schemeClr>
                </a:solidFill>
              </a:rPr>
              <a:t>possible</a:t>
            </a:r>
            <a:r>
              <a:rPr lang="es-ES_tradnl" b="1" dirty="0">
                <a:solidFill>
                  <a:schemeClr val="tx1">
                    <a:lumMod val="75000"/>
                    <a:lumOff val="25000"/>
                  </a:schemeClr>
                </a:solidFill>
              </a:rPr>
              <a:t>.‘ -- MIT</a:t>
            </a:r>
          </a:p>
          <a:p>
            <a:pPr marL="768350" lvl="1" indent="-285750">
              <a:spcBef>
                <a:spcPct val="20000"/>
              </a:spcBef>
              <a:buSzPct val="65000"/>
              <a:buFont typeface="Wingdings" pitchFamily="2" charset="2"/>
              <a:buChar char="n"/>
              <a:defRPr/>
            </a:pPr>
            <a:r>
              <a:rPr lang="en-GB" dirty="0">
                <a:solidFill>
                  <a:schemeClr val="tx1">
                    <a:lumMod val="75000"/>
                    <a:lumOff val="25000"/>
                  </a:schemeClr>
                </a:solidFill>
              </a:rPr>
              <a:t>Firmly routed in manufacturing – currently very successful in ‘Service’ sector</a:t>
            </a:r>
          </a:p>
          <a:p>
            <a:pPr marL="768350" lvl="1" indent="-285750">
              <a:spcBef>
                <a:spcPct val="20000"/>
              </a:spcBef>
              <a:buSzPct val="65000"/>
              <a:buFont typeface="Wingdings" pitchFamily="2" charset="2"/>
              <a:buChar char="n"/>
              <a:defRPr/>
            </a:pPr>
            <a:r>
              <a:rPr lang="en-GB" dirty="0">
                <a:solidFill>
                  <a:schemeClr val="tx1">
                    <a:lumMod val="75000"/>
                    <a:lumOff val="25000"/>
                  </a:schemeClr>
                </a:solidFill>
              </a:rPr>
              <a:t>‘Lean’ as a system coined for the Toyota Production System Some concepts, but not all, can be applied to the service/transactional environment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0"/>
            <a:ext cx="8229600" cy="1143000"/>
          </a:xfrm>
        </p:spPr>
        <p:txBody>
          <a:bodyPr/>
          <a:lstStyle/>
          <a:p>
            <a:pPr eaLnBrk="1" hangingPunct="1"/>
            <a:r>
              <a:rPr lang="en-GB" smtClean="0"/>
              <a:t>Step 10: Lean Concepts</a:t>
            </a:r>
          </a:p>
        </p:txBody>
      </p:sp>
      <p:sp>
        <p:nvSpPr>
          <p:cNvPr id="28675" name="Rectangle 3"/>
          <p:cNvSpPr>
            <a:spLocks noChangeArrowheads="1"/>
          </p:cNvSpPr>
          <p:nvPr/>
        </p:nvSpPr>
        <p:spPr bwMode="auto">
          <a:xfrm>
            <a:off x="349250" y="998538"/>
            <a:ext cx="8439150" cy="491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r>
              <a:rPr lang="es-ES_tradnl" sz="2400" b="1">
                <a:solidFill>
                  <a:srgbClr val="FF0000"/>
                </a:solidFill>
              </a:rPr>
              <a:t>Principles of Lean Enterprise:</a:t>
            </a:r>
          </a:p>
          <a:p>
            <a:pPr marL="768350" lvl="1" indent="-285750">
              <a:spcBef>
                <a:spcPct val="20000"/>
              </a:spcBef>
              <a:buSzPct val="65000"/>
              <a:buFont typeface="Wingdings" pitchFamily="2" charset="2"/>
              <a:buChar char="n"/>
            </a:pPr>
            <a:r>
              <a:rPr lang="es-ES_tradnl" sz="2200">
                <a:solidFill>
                  <a:srgbClr val="7A6C7A"/>
                </a:solidFill>
              </a:rPr>
              <a:t>Zero waiting time</a:t>
            </a:r>
          </a:p>
          <a:p>
            <a:pPr marL="768350" lvl="1" indent="-285750">
              <a:spcBef>
                <a:spcPct val="20000"/>
              </a:spcBef>
              <a:buSzPct val="65000"/>
              <a:buFont typeface="Wingdings" pitchFamily="2" charset="2"/>
              <a:buChar char="n"/>
            </a:pPr>
            <a:r>
              <a:rPr lang="es-ES_tradnl" sz="2200">
                <a:solidFill>
                  <a:srgbClr val="7A6C7A"/>
                </a:solidFill>
              </a:rPr>
              <a:t>Zero Inventory</a:t>
            </a:r>
          </a:p>
          <a:p>
            <a:pPr marL="768350" lvl="1" indent="-285750">
              <a:spcBef>
                <a:spcPct val="20000"/>
              </a:spcBef>
              <a:buSzPct val="65000"/>
              <a:buFont typeface="Wingdings" pitchFamily="2" charset="2"/>
              <a:buChar char="n"/>
            </a:pPr>
            <a:r>
              <a:rPr lang="es-ES_tradnl" sz="2200">
                <a:solidFill>
                  <a:srgbClr val="7A6C7A"/>
                </a:solidFill>
              </a:rPr>
              <a:t>Scheduling -- internal customer pull instead of push system</a:t>
            </a:r>
          </a:p>
          <a:p>
            <a:pPr marL="768350" lvl="1" indent="-285750">
              <a:spcBef>
                <a:spcPct val="20000"/>
              </a:spcBef>
              <a:buSzPct val="65000"/>
              <a:buFont typeface="Wingdings" pitchFamily="2" charset="2"/>
              <a:buChar char="n"/>
            </a:pPr>
            <a:r>
              <a:rPr lang="es-ES_tradnl" sz="2200">
                <a:solidFill>
                  <a:srgbClr val="7A6C7A"/>
                </a:solidFill>
              </a:rPr>
              <a:t>Batch to Flow -- cut batch sizes</a:t>
            </a:r>
          </a:p>
          <a:p>
            <a:pPr marL="768350" lvl="1" indent="-285750">
              <a:spcBef>
                <a:spcPct val="20000"/>
              </a:spcBef>
              <a:buSzPct val="65000"/>
              <a:buFont typeface="Wingdings" pitchFamily="2" charset="2"/>
              <a:buChar char="n"/>
            </a:pPr>
            <a:r>
              <a:rPr lang="es-ES_tradnl" sz="2200">
                <a:solidFill>
                  <a:srgbClr val="7A6C7A"/>
                </a:solidFill>
              </a:rPr>
              <a:t>Line Balancing</a:t>
            </a:r>
          </a:p>
          <a:p>
            <a:pPr marL="768350" lvl="1" indent="-285750">
              <a:spcBef>
                <a:spcPct val="20000"/>
              </a:spcBef>
              <a:buSzPct val="65000"/>
              <a:buFont typeface="Wingdings" pitchFamily="2" charset="2"/>
              <a:buChar char="n"/>
            </a:pPr>
            <a:r>
              <a:rPr lang="es-ES_tradnl" sz="2200">
                <a:solidFill>
                  <a:srgbClr val="7A6C7A"/>
                </a:solidFill>
              </a:rPr>
              <a:t>Cut actual process times</a:t>
            </a:r>
          </a:p>
          <a:p>
            <a:pPr>
              <a:spcBef>
                <a:spcPct val="20000"/>
              </a:spcBef>
              <a:buClr>
                <a:schemeClr val="bg1"/>
              </a:buClr>
              <a:buSzPct val="25000"/>
              <a:buFont typeface="Times" pitchFamily="18" charset="0"/>
              <a:buNone/>
            </a:pPr>
            <a:endParaRPr lang="en-GB" sz="2400" b="1">
              <a:solidFill>
                <a:srgbClr val="FF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46" name="AutoShape 22"/>
          <p:cNvSpPr>
            <a:spLocks noChangeArrowheads="1"/>
          </p:cNvSpPr>
          <p:nvPr/>
        </p:nvSpPr>
        <p:spPr bwMode="auto">
          <a:xfrm>
            <a:off x="271463" y="1185863"/>
            <a:ext cx="8562975" cy="427196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endParaRPr lang="en-GB"/>
          </a:p>
        </p:txBody>
      </p:sp>
      <p:sp>
        <p:nvSpPr>
          <p:cNvPr id="29699" name="Rectangle 2"/>
          <p:cNvSpPr>
            <a:spLocks noGrp="1" noChangeArrowheads="1"/>
          </p:cNvSpPr>
          <p:nvPr>
            <p:ph type="title"/>
          </p:nvPr>
        </p:nvSpPr>
        <p:spPr>
          <a:xfrm>
            <a:off x="457200" y="0"/>
            <a:ext cx="8229600" cy="1143000"/>
          </a:xfrm>
        </p:spPr>
        <p:txBody>
          <a:bodyPr/>
          <a:lstStyle/>
          <a:p>
            <a:pPr eaLnBrk="1" hangingPunct="1"/>
            <a:r>
              <a:rPr lang="en-GB" smtClean="0"/>
              <a:t>Step 10: </a:t>
            </a:r>
            <a:r>
              <a:rPr lang="en-US" smtClean="0"/>
              <a:t>Three Sources of ‘loss’ Cause Value to Leak from the Business</a:t>
            </a:r>
            <a:endParaRPr lang="en-GB" smtClean="0"/>
          </a:p>
        </p:txBody>
      </p:sp>
      <p:sp>
        <p:nvSpPr>
          <p:cNvPr id="513032" name="AutoShape 8"/>
          <p:cNvSpPr>
            <a:spLocks noChangeArrowheads="1"/>
          </p:cNvSpPr>
          <p:nvPr/>
        </p:nvSpPr>
        <p:spPr bwMode="auto">
          <a:xfrm>
            <a:off x="2400300" y="1524000"/>
            <a:ext cx="1473200" cy="685800"/>
          </a:xfrm>
          <a:prstGeom prst="homePlate">
            <a:avLst>
              <a:gd name="adj" fmla="val 53704"/>
            </a:avLst>
          </a:prstGeom>
          <a:solidFill>
            <a:schemeClr val="accent2"/>
          </a:solidFill>
          <a:ln w="9525">
            <a:solidFill>
              <a:schemeClr val="tx1"/>
            </a:solidFill>
            <a:miter lim="800000"/>
            <a:headEnd/>
            <a:tailEnd/>
          </a:ln>
          <a:effectLst>
            <a:outerShdw dist="107763" dir="8100000" algn="ctr" rotWithShape="0">
              <a:schemeClr val="bg2"/>
            </a:outerShdw>
          </a:effectLst>
        </p:spPr>
        <p:txBody>
          <a:bodyPr wrap="none" anchor="ctr"/>
          <a:lstStyle/>
          <a:p>
            <a:pPr algn="ctr">
              <a:defRPr/>
            </a:pPr>
            <a:r>
              <a:rPr lang="en-GB" sz="1400" b="1">
                <a:solidFill>
                  <a:schemeClr val="bg1"/>
                </a:solidFill>
              </a:rPr>
              <a:t>People /</a:t>
            </a:r>
          </a:p>
          <a:p>
            <a:pPr algn="ctr">
              <a:defRPr/>
            </a:pPr>
            <a:r>
              <a:rPr lang="en-GB" sz="1400" b="1">
                <a:solidFill>
                  <a:schemeClr val="bg1"/>
                </a:solidFill>
              </a:rPr>
              <a:t>Resources</a:t>
            </a:r>
            <a:endParaRPr lang="en-GB">
              <a:solidFill>
                <a:schemeClr val="bg1"/>
              </a:solidFill>
            </a:endParaRPr>
          </a:p>
        </p:txBody>
      </p:sp>
      <p:sp>
        <p:nvSpPr>
          <p:cNvPr id="513033" name="AutoShape 9"/>
          <p:cNvSpPr>
            <a:spLocks noChangeArrowheads="1"/>
          </p:cNvSpPr>
          <p:nvPr/>
        </p:nvSpPr>
        <p:spPr bwMode="auto">
          <a:xfrm>
            <a:off x="1795463" y="2395538"/>
            <a:ext cx="1473200" cy="685800"/>
          </a:xfrm>
          <a:prstGeom prst="homePlate">
            <a:avLst>
              <a:gd name="adj" fmla="val 53704"/>
            </a:avLst>
          </a:prstGeom>
          <a:solidFill>
            <a:schemeClr val="accent2"/>
          </a:solidFill>
          <a:ln w="9525">
            <a:solidFill>
              <a:schemeClr val="tx1"/>
            </a:solidFill>
            <a:miter lim="800000"/>
            <a:headEnd/>
            <a:tailEnd/>
          </a:ln>
          <a:effectLst>
            <a:outerShdw dist="107763" dir="8100000" algn="ctr" rotWithShape="0">
              <a:schemeClr val="bg2"/>
            </a:outerShdw>
          </a:effectLst>
        </p:spPr>
        <p:txBody>
          <a:bodyPr wrap="none" anchor="ctr"/>
          <a:lstStyle/>
          <a:p>
            <a:pPr algn="ctr">
              <a:defRPr/>
            </a:pPr>
            <a:r>
              <a:rPr lang="en-GB" sz="1400" b="1">
                <a:solidFill>
                  <a:schemeClr val="bg1"/>
                </a:solidFill>
              </a:rPr>
              <a:t>Process</a:t>
            </a:r>
            <a:endParaRPr lang="en-GB">
              <a:solidFill>
                <a:schemeClr val="bg1"/>
              </a:solidFill>
            </a:endParaRPr>
          </a:p>
        </p:txBody>
      </p:sp>
      <p:sp>
        <p:nvSpPr>
          <p:cNvPr id="513034" name="AutoShape 10"/>
          <p:cNvSpPr>
            <a:spLocks noChangeArrowheads="1"/>
          </p:cNvSpPr>
          <p:nvPr/>
        </p:nvSpPr>
        <p:spPr bwMode="auto">
          <a:xfrm>
            <a:off x="1190625" y="3267075"/>
            <a:ext cx="1473200" cy="685800"/>
          </a:xfrm>
          <a:prstGeom prst="homePlate">
            <a:avLst>
              <a:gd name="adj" fmla="val 53704"/>
            </a:avLst>
          </a:prstGeom>
          <a:solidFill>
            <a:schemeClr val="accent2"/>
          </a:solidFill>
          <a:ln w="9525">
            <a:solidFill>
              <a:schemeClr val="tx1"/>
            </a:solidFill>
            <a:miter lim="800000"/>
            <a:headEnd/>
            <a:tailEnd/>
          </a:ln>
          <a:effectLst>
            <a:outerShdw dist="107763" dir="8100000" algn="ctr" rotWithShape="0">
              <a:schemeClr val="bg2"/>
            </a:outerShdw>
          </a:effectLst>
        </p:spPr>
        <p:txBody>
          <a:bodyPr wrap="none" anchor="ctr"/>
          <a:lstStyle/>
          <a:p>
            <a:pPr algn="ctr">
              <a:defRPr/>
            </a:pPr>
            <a:r>
              <a:rPr lang="en-GB" sz="1400" b="1">
                <a:solidFill>
                  <a:schemeClr val="bg1"/>
                </a:solidFill>
              </a:rPr>
              <a:t>Information</a:t>
            </a:r>
            <a:endParaRPr lang="en-GB">
              <a:solidFill>
                <a:schemeClr val="bg1"/>
              </a:solidFill>
            </a:endParaRPr>
          </a:p>
        </p:txBody>
      </p:sp>
      <p:sp>
        <p:nvSpPr>
          <p:cNvPr id="513035" name="AutoShape 11"/>
          <p:cNvSpPr>
            <a:spLocks noChangeArrowheads="1"/>
          </p:cNvSpPr>
          <p:nvPr/>
        </p:nvSpPr>
        <p:spPr bwMode="auto">
          <a:xfrm>
            <a:off x="584200" y="4140200"/>
            <a:ext cx="1473200" cy="685800"/>
          </a:xfrm>
          <a:prstGeom prst="homePlate">
            <a:avLst>
              <a:gd name="adj" fmla="val 53704"/>
            </a:avLst>
          </a:prstGeom>
          <a:solidFill>
            <a:schemeClr val="accent2"/>
          </a:solidFill>
          <a:ln w="9525">
            <a:solidFill>
              <a:schemeClr val="tx1"/>
            </a:solidFill>
            <a:miter lim="800000"/>
            <a:headEnd/>
            <a:tailEnd/>
          </a:ln>
          <a:effectLst>
            <a:outerShdw dist="107763" dir="8100000" algn="ctr" rotWithShape="0">
              <a:schemeClr val="bg2"/>
            </a:outerShdw>
          </a:effectLst>
        </p:spPr>
        <p:txBody>
          <a:bodyPr wrap="none" anchor="ctr"/>
          <a:lstStyle/>
          <a:p>
            <a:pPr algn="ctr">
              <a:defRPr/>
            </a:pPr>
            <a:r>
              <a:rPr lang="en-GB" sz="1400" b="1">
                <a:solidFill>
                  <a:schemeClr val="bg1"/>
                </a:solidFill>
              </a:rPr>
              <a:t>Material / </a:t>
            </a:r>
          </a:p>
          <a:p>
            <a:pPr algn="ctr">
              <a:defRPr/>
            </a:pPr>
            <a:r>
              <a:rPr lang="en-GB" sz="1400" b="1">
                <a:solidFill>
                  <a:schemeClr val="bg1"/>
                </a:solidFill>
              </a:rPr>
              <a:t>Transactions</a:t>
            </a:r>
            <a:endParaRPr lang="en-GB">
              <a:solidFill>
                <a:schemeClr val="bg1"/>
              </a:solidFill>
            </a:endParaRPr>
          </a:p>
        </p:txBody>
      </p:sp>
      <p:sp>
        <p:nvSpPr>
          <p:cNvPr id="29704" name="AutoShape 13"/>
          <p:cNvSpPr>
            <a:spLocks noChangeArrowheads="1"/>
          </p:cNvSpPr>
          <p:nvPr/>
        </p:nvSpPr>
        <p:spPr bwMode="auto">
          <a:xfrm>
            <a:off x="2540000" y="1562100"/>
            <a:ext cx="3403600" cy="3213100"/>
          </a:xfrm>
          <a:prstGeom prst="triangle">
            <a:avLst>
              <a:gd name="adj" fmla="val 50000"/>
            </a:avLst>
          </a:prstGeom>
          <a:solidFill>
            <a:schemeClr val="tx1"/>
          </a:solidFill>
          <a:ln w="9525">
            <a:solidFill>
              <a:schemeClr val="tx1"/>
            </a:solidFill>
            <a:miter lim="800000"/>
            <a:headEnd/>
            <a:tailEnd/>
          </a:ln>
        </p:spPr>
        <p:txBody>
          <a:bodyPr wrap="none" anchor="ctr"/>
          <a:lstStyle/>
          <a:p>
            <a:pPr algn="ctr"/>
            <a:r>
              <a:rPr lang="en-GB" b="1">
                <a:solidFill>
                  <a:schemeClr val="bg1"/>
                </a:solidFill>
              </a:rPr>
              <a:t>Waste</a:t>
            </a:r>
          </a:p>
          <a:p>
            <a:pPr algn="ctr"/>
            <a:endParaRPr lang="en-GB" b="1">
              <a:solidFill>
                <a:schemeClr val="bg1"/>
              </a:solidFill>
            </a:endParaRPr>
          </a:p>
          <a:p>
            <a:pPr algn="ctr"/>
            <a:r>
              <a:rPr lang="en-GB" b="1">
                <a:solidFill>
                  <a:schemeClr val="bg1"/>
                </a:solidFill>
              </a:rPr>
              <a:t>Variability</a:t>
            </a:r>
          </a:p>
          <a:p>
            <a:pPr algn="ctr"/>
            <a:endParaRPr lang="en-GB" b="1">
              <a:solidFill>
                <a:schemeClr val="bg1"/>
              </a:solidFill>
            </a:endParaRPr>
          </a:p>
          <a:p>
            <a:pPr algn="ctr"/>
            <a:r>
              <a:rPr lang="en-GB" b="1">
                <a:solidFill>
                  <a:schemeClr val="bg1"/>
                </a:solidFill>
              </a:rPr>
              <a:t>Inflexibility</a:t>
            </a:r>
          </a:p>
        </p:txBody>
      </p:sp>
      <p:sp>
        <p:nvSpPr>
          <p:cNvPr id="513038" name="AutoShape 14"/>
          <p:cNvSpPr>
            <a:spLocks noChangeArrowheads="1"/>
          </p:cNvSpPr>
          <p:nvPr/>
        </p:nvSpPr>
        <p:spPr bwMode="auto">
          <a:xfrm>
            <a:off x="5232400" y="1892300"/>
            <a:ext cx="1447800" cy="6731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0">
            <a:gsLst>
              <a:gs pos="0">
                <a:schemeClr val="accent2"/>
              </a:gs>
              <a:gs pos="100000">
                <a:srgbClr val="FFFFFF"/>
              </a:gs>
            </a:gsLst>
            <a:lin ang="0" scaled="1"/>
          </a:gradFill>
          <a:ln w="9525">
            <a:noFill/>
            <a:miter lim="800000"/>
            <a:headEnd/>
            <a:tailEnd/>
          </a:ln>
          <a:effectLst>
            <a:outerShdw dist="107763" dir="8100000" algn="ctr" rotWithShape="0">
              <a:schemeClr val="bg2"/>
            </a:outerShdw>
          </a:effectLst>
        </p:spPr>
        <p:txBody>
          <a:bodyPr wrap="none" anchor="ctr"/>
          <a:lstStyle/>
          <a:p>
            <a:pPr algn="ctr">
              <a:defRPr/>
            </a:pPr>
            <a:r>
              <a:rPr lang="en-GB" sz="1400" b="1"/>
              <a:t>Cost</a:t>
            </a:r>
          </a:p>
        </p:txBody>
      </p:sp>
      <p:sp>
        <p:nvSpPr>
          <p:cNvPr id="513039" name="AutoShape 15"/>
          <p:cNvSpPr>
            <a:spLocks noChangeArrowheads="1"/>
          </p:cNvSpPr>
          <p:nvPr/>
        </p:nvSpPr>
        <p:spPr bwMode="auto">
          <a:xfrm>
            <a:off x="5689600" y="2514600"/>
            <a:ext cx="1447800" cy="6731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0">
            <a:gsLst>
              <a:gs pos="0">
                <a:schemeClr val="accent2"/>
              </a:gs>
              <a:gs pos="100000">
                <a:srgbClr val="FFFFFF"/>
              </a:gs>
            </a:gsLst>
            <a:lin ang="0" scaled="1"/>
          </a:gradFill>
          <a:ln w="9525">
            <a:noFill/>
            <a:miter lim="800000"/>
            <a:headEnd/>
            <a:tailEnd/>
          </a:ln>
          <a:effectLst>
            <a:outerShdw dist="107763" dir="8100000" algn="ctr" rotWithShape="0">
              <a:schemeClr val="bg2"/>
            </a:outerShdw>
          </a:effectLst>
        </p:spPr>
        <p:txBody>
          <a:bodyPr wrap="none" anchor="ctr"/>
          <a:lstStyle/>
          <a:p>
            <a:pPr algn="ctr">
              <a:defRPr/>
            </a:pPr>
            <a:r>
              <a:rPr lang="en-GB" sz="1400" b="1"/>
              <a:t>Quality</a:t>
            </a:r>
          </a:p>
        </p:txBody>
      </p:sp>
      <p:sp>
        <p:nvSpPr>
          <p:cNvPr id="513040" name="AutoShape 16"/>
          <p:cNvSpPr>
            <a:spLocks noChangeArrowheads="1"/>
          </p:cNvSpPr>
          <p:nvPr/>
        </p:nvSpPr>
        <p:spPr bwMode="auto">
          <a:xfrm>
            <a:off x="6045200" y="3200400"/>
            <a:ext cx="1447800" cy="6731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0">
            <a:gsLst>
              <a:gs pos="0">
                <a:schemeClr val="accent2"/>
              </a:gs>
              <a:gs pos="100000">
                <a:srgbClr val="FFFFFF"/>
              </a:gs>
            </a:gsLst>
            <a:lin ang="0" scaled="1"/>
          </a:gradFill>
          <a:ln w="9525">
            <a:noFill/>
            <a:miter lim="800000"/>
            <a:headEnd/>
            <a:tailEnd/>
          </a:ln>
          <a:effectLst>
            <a:outerShdw dist="107763" dir="8100000" algn="ctr" rotWithShape="0">
              <a:schemeClr val="bg2"/>
            </a:outerShdw>
          </a:effectLst>
        </p:spPr>
        <p:txBody>
          <a:bodyPr wrap="none" anchor="ctr"/>
          <a:lstStyle/>
          <a:p>
            <a:pPr algn="ctr">
              <a:defRPr/>
            </a:pPr>
            <a:r>
              <a:rPr lang="en-GB" sz="1400" b="1"/>
              <a:t>Delivery</a:t>
            </a:r>
          </a:p>
        </p:txBody>
      </p:sp>
      <p:sp>
        <p:nvSpPr>
          <p:cNvPr id="29708" name="Text Box 17"/>
          <p:cNvSpPr txBox="1">
            <a:spLocks noChangeArrowheads="1"/>
          </p:cNvSpPr>
          <p:nvPr/>
        </p:nvSpPr>
        <p:spPr bwMode="auto">
          <a:xfrm>
            <a:off x="3302000" y="4991100"/>
            <a:ext cx="20859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GB"/>
              <a:t>Sources of Loss</a:t>
            </a:r>
          </a:p>
        </p:txBody>
      </p:sp>
      <p:sp>
        <p:nvSpPr>
          <p:cNvPr id="29709" name="Text Box 18"/>
          <p:cNvSpPr txBox="1">
            <a:spLocks noChangeArrowheads="1"/>
          </p:cNvSpPr>
          <p:nvPr/>
        </p:nvSpPr>
        <p:spPr bwMode="auto">
          <a:xfrm>
            <a:off x="457200" y="5640388"/>
            <a:ext cx="8102600" cy="3714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3296" tIns="46648" rIns="93296" bIns="46648">
            <a:spAutoFit/>
          </a:bodyPr>
          <a:lstStyle>
            <a:lvl1pPr defTabSz="933450" eaLnBrk="0" hangingPunct="0">
              <a:defRPr>
                <a:solidFill>
                  <a:schemeClr val="tx1"/>
                </a:solidFill>
                <a:latin typeface="Arial" charset="0"/>
                <a:cs typeface="Arial" charset="0"/>
              </a:defRPr>
            </a:lvl1pPr>
            <a:lvl2pPr marL="742950" indent="-285750" defTabSz="933450" eaLnBrk="0" hangingPunct="0">
              <a:defRPr>
                <a:solidFill>
                  <a:schemeClr val="tx1"/>
                </a:solidFill>
                <a:latin typeface="Arial" charset="0"/>
                <a:cs typeface="Arial" charset="0"/>
              </a:defRPr>
            </a:lvl2pPr>
            <a:lvl3pPr marL="1143000" indent="-228600" defTabSz="933450" eaLnBrk="0" hangingPunct="0">
              <a:defRPr>
                <a:solidFill>
                  <a:schemeClr val="tx1"/>
                </a:solidFill>
                <a:latin typeface="Arial" charset="0"/>
                <a:cs typeface="Arial" charset="0"/>
              </a:defRPr>
            </a:lvl3pPr>
            <a:lvl4pPr marL="1600200" indent="-228600" defTabSz="933450" eaLnBrk="0" hangingPunct="0">
              <a:defRPr>
                <a:solidFill>
                  <a:schemeClr val="tx1"/>
                </a:solidFill>
                <a:latin typeface="Arial" charset="0"/>
                <a:cs typeface="Arial" charset="0"/>
              </a:defRPr>
            </a:lvl4pPr>
            <a:lvl5pPr marL="2057400" indent="-228600" defTabSz="933450" eaLnBrk="0" hangingPunct="0">
              <a:defRPr>
                <a:solidFill>
                  <a:schemeClr val="tx1"/>
                </a:solidFill>
                <a:latin typeface="Arial" charset="0"/>
                <a:cs typeface="Arial" charset="0"/>
              </a:defRPr>
            </a:lvl5pPr>
            <a:lvl6pPr marL="2514600" indent="-228600" defTabSz="933450" eaLnBrk="0" fontAlgn="base" hangingPunct="0">
              <a:spcBef>
                <a:spcPct val="0"/>
              </a:spcBef>
              <a:spcAft>
                <a:spcPct val="0"/>
              </a:spcAft>
              <a:defRPr>
                <a:solidFill>
                  <a:schemeClr val="tx1"/>
                </a:solidFill>
                <a:latin typeface="Arial" charset="0"/>
                <a:cs typeface="Arial" charset="0"/>
              </a:defRPr>
            </a:lvl6pPr>
            <a:lvl7pPr marL="2971800" indent="-228600" defTabSz="933450" eaLnBrk="0" fontAlgn="base" hangingPunct="0">
              <a:spcBef>
                <a:spcPct val="0"/>
              </a:spcBef>
              <a:spcAft>
                <a:spcPct val="0"/>
              </a:spcAft>
              <a:defRPr>
                <a:solidFill>
                  <a:schemeClr val="tx1"/>
                </a:solidFill>
                <a:latin typeface="Arial" charset="0"/>
                <a:cs typeface="Arial" charset="0"/>
              </a:defRPr>
            </a:lvl7pPr>
            <a:lvl8pPr marL="3429000" indent="-228600" defTabSz="933450" eaLnBrk="0" fontAlgn="base" hangingPunct="0">
              <a:spcBef>
                <a:spcPct val="0"/>
              </a:spcBef>
              <a:spcAft>
                <a:spcPct val="0"/>
              </a:spcAft>
              <a:defRPr>
                <a:solidFill>
                  <a:schemeClr val="tx1"/>
                </a:solidFill>
                <a:latin typeface="Arial" charset="0"/>
                <a:cs typeface="Arial" charset="0"/>
              </a:defRPr>
            </a:lvl8pPr>
            <a:lvl9pPr marL="3886200" indent="-228600" defTabSz="93345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b="1"/>
              <a:t>“You can only be as efficient as your business systems allow you to be”</a:t>
            </a:r>
          </a:p>
        </p:txBody>
      </p:sp>
      <p:sp>
        <p:nvSpPr>
          <p:cNvPr id="29710" name="Text Box 19"/>
          <p:cNvSpPr txBox="1">
            <a:spLocks noChangeArrowheads="1"/>
          </p:cNvSpPr>
          <p:nvPr/>
        </p:nvSpPr>
        <p:spPr bwMode="auto">
          <a:xfrm>
            <a:off x="3097213" y="1173163"/>
            <a:ext cx="254952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33450" eaLnBrk="0" hangingPunct="0">
              <a:defRPr>
                <a:solidFill>
                  <a:schemeClr val="tx1"/>
                </a:solidFill>
                <a:latin typeface="Arial" charset="0"/>
                <a:cs typeface="Arial" charset="0"/>
              </a:defRPr>
            </a:lvl1pPr>
            <a:lvl2pPr marL="742950" indent="-285750" defTabSz="933450" eaLnBrk="0" hangingPunct="0">
              <a:defRPr>
                <a:solidFill>
                  <a:schemeClr val="tx1"/>
                </a:solidFill>
                <a:latin typeface="Arial" charset="0"/>
                <a:cs typeface="Arial" charset="0"/>
              </a:defRPr>
            </a:lvl2pPr>
            <a:lvl3pPr marL="1143000" indent="-228600" defTabSz="933450" eaLnBrk="0" hangingPunct="0">
              <a:defRPr>
                <a:solidFill>
                  <a:schemeClr val="tx1"/>
                </a:solidFill>
                <a:latin typeface="Arial" charset="0"/>
                <a:cs typeface="Arial" charset="0"/>
              </a:defRPr>
            </a:lvl3pPr>
            <a:lvl4pPr marL="1600200" indent="-228600" defTabSz="933450" eaLnBrk="0" hangingPunct="0">
              <a:defRPr>
                <a:solidFill>
                  <a:schemeClr val="tx1"/>
                </a:solidFill>
                <a:latin typeface="Arial" charset="0"/>
                <a:cs typeface="Arial" charset="0"/>
              </a:defRPr>
            </a:lvl4pPr>
            <a:lvl5pPr marL="2057400" indent="-228600" defTabSz="933450" eaLnBrk="0" hangingPunct="0">
              <a:defRPr>
                <a:solidFill>
                  <a:schemeClr val="tx1"/>
                </a:solidFill>
                <a:latin typeface="Arial" charset="0"/>
                <a:cs typeface="Arial" charset="0"/>
              </a:defRPr>
            </a:lvl5pPr>
            <a:lvl6pPr marL="2514600" indent="-228600" defTabSz="933450" eaLnBrk="0" fontAlgn="base" hangingPunct="0">
              <a:spcBef>
                <a:spcPct val="0"/>
              </a:spcBef>
              <a:spcAft>
                <a:spcPct val="0"/>
              </a:spcAft>
              <a:defRPr>
                <a:solidFill>
                  <a:schemeClr val="tx1"/>
                </a:solidFill>
                <a:latin typeface="Arial" charset="0"/>
                <a:cs typeface="Arial" charset="0"/>
              </a:defRPr>
            </a:lvl6pPr>
            <a:lvl7pPr marL="2971800" indent="-228600" defTabSz="933450" eaLnBrk="0" fontAlgn="base" hangingPunct="0">
              <a:spcBef>
                <a:spcPct val="0"/>
              </a:spcBef>
              <a:spcAft>
                <a:spcPct val="0"/>
              </a:spcAft>
              <a:defRPr>
                <a:solidFill>
                  <a:schemeClr val="tx1"/>
                </a:solidFill>
                <a:latin typeface="Arial" charset="0"/>
                <a:cs typeface="Arial" charset="0"/>
              </a:defRPr>
            </a:lvl7pPr>
            <a:lvl8pPr marL="3429000" indent="-228600" defTabSz="933450" eaLnBrk="0" fontAlgn="base" hangingPunct="0">
              <a:spcBef>
                <a:spcPct val="0"/>
              </a:spcBef>
              <a:spcAft>
                <a:spcPct val="0"/>
              </a:spcAft>
              <a:defRPr>
                <a:solidFill>
                  <a:schemeClr val="tx1"/>
                </a:solidFill>
                <a:latin typeface="Arial" charset="0"/>
                <a:cs typeface="Arial" charset="0"/>
              </a:defRPr>
            </a:lvl8pPr>
            <a:lvl9pPr marL="3886200" indent="-228600" defTabSz="93345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a:solidFill>
                  <a:schemeClr val="tx2"/>
                </a:solidFill>
              </a:rPr>
              <a:t>Business system</a:t>
            </a:r>
          </a:p>
        </p:txBody>
      </p:sp>
      <p:sp>
        <p:nvSpPr>
          <p:cNvPr id="29711" name="Text Box 20"/>
          <p:cNvSpPr txBox="1">
            <a:spLocks noChangeArrowheads="1"/>
          </p:cNvSpPr>
          <p:nvPr/>
        </p:nvSpPr>
        <p:spPr bwMode="auto">
          <a:xfrm>
            <a:off x="355600" y="2508250"/>
            <a:ext cx="14303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33450" eaLnBrk="0" hangingPunct="0">
              <a:defRPr>
                <a:solidFill>
                  <a:schemeClr val="tx1"/>
                </a:solidFill>
                <a:latin typeface="Arial" charset="0"/>
                <a:cs typeface="Arial" charset="0"/>
              </a:defRPr>
            </a:lvl1pPr>
            <a:lvl2pPr marL="742950" indent="-285750" defTabSz="933450" eaLnBrk="0" hangingPunct="0">
              <a:defRPr>
                <a:solidFill>
                  <a:schemeClr val="tx1"/>
                </a:solidFill>
                <a:latin typeface="Arial" charset="0"/>
                <a:cs typeface="Arial" charset="0"/>
              </a:defRPr>
            </a:lvl2pPr>
            <a:lvl3pPr marL="1143000" indent="-228600" defTabSz="933450" eaLnBrk="0" hangingPunct="0">
              <a:defRPr>
                <a:solidFill>
                  <a:schemeClr val="tx1"/>
                </a:solidFill>
                <a:latin typeface="Arial" charset="0"/>
                <a:cs typeface="Arial" charset="0"/>
              </a:defRPr>
            </a:lvl3pPr>
            <a:lvl4pPr marL="1600200" indent="-228600" defTabSz="933450" eaLnBrk="0" hangingPunct="0">
              <a:defRPr>
                <a:solidFill>
                  <a:schemeClr val="tx1"/>
                </a:solidFill>
                <a:latin typeface="Arial" charset="0"/>
                <a:cs typeface="Arial" charset="0"/>
              </a:defRPr>
            </a:lvl4pPr>
            <a:lvl5pPr marL="2057400" indent="-228600" defTabSz="933450" eaLnBrk="0" hangingPunct="0">
              <a:defRPr>
                <a:solidFill>
                  <a:schemeClr val="tx1"/>
                </a:solidFill>
                <a:latin typeface="Arial" charset="0"/>
                <a:cs typeface="Arial" charset="0"/>
              </a:defRPr>
            </a:lvl5pPr>
            <a:lvl6pPr marL="2514600" indent="-228600" defTabSz="933450" eaLnBrk="0" fontAlgn="base" hangingPunct="0">
              <a:spcBef>
                <a:spcPct val="0"/>
              </a:spcBef>
              <a:spcAft>
                <a:spcPct val="0"/>
              </a:spcAft>
              <a:defRPr>
                <a:solidFill>
                  <a:schemeClr val="tx1"/>
                </a:solidFill>
                <a:latin typeface="Arial" charset="0"/>
                <a:cs typeface="Arial" charset="0"/>
              </a:defRPr>
            </a:lvl6pPr>
            <a:lvl7pPr marL="2971800" indent="-228600" defTabSz="933450" eaLnBrk="0" fontAlgn="base" hangingPunct="0">
              <a:spcBef>
                <a:spcPct val="0"/>
              </a:spcBef>
              <a:spcAft>
                <a:spcPct val="0"/>
              </a:spcAft>
              <a:defRPr>
                <a:solidFill>
                  <a:schemeClr val="tx1"/>
                </a:solidFill>
                <a:latin typeface="Arial" charset="0"/>
                <a:cs typeface="Arial" charset="0"/>
              </a:defRPr>
            </a:lvl7pPr>
            <a:lvl8pPr marL="3429000" indent="-228600" defTabSz="933450" eaLnBrk="0" fontAlgn="base" hangingPunct="0">
              <a:spcBef>
                <a:spcPct val="0"/>
              </a:spcBef>
              <a:spcAft>
                <a:spcPct val="0"/>
              </a:spcAft>
              <a:defRPr>
                <a:solidFill>
                  <a:schemeClr val="tx1"/>
                </a:solidFill>
                <a:latin typeface="Arial" charset="0"/>
                <a:cs typeface="Arial" charset="0"/>
              </a:defRPr>
            </a:lvl8pPr>
            <a:lvl9pPr marL="3886200" indent="-228600" defTabSz="93345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t>Business Components</a:t>
            </a:r>
          </a:p>
        </p:txBody>
      </p:sp>
      <p:sp>
        <p:nvSpPr>
          <p:cNvPr id="29712" name="Text Box 21"/>
          <p:cNvSpPr txBox="1">
            <a:spLocks noChangeArrowheads="1"/>
          </p:cNvSpPr>
          <p:nvPr/>
        </p:nvSpPr>
        <p:spPr bwMode="auto">
          <a:xfrm>
            <a:off x="7337425" y="2597150"/>
            <a:ext cx="15240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33450" eaLnBrk="0" hangingPunct="0">
              <a:defRPr>
                <a:solidFill>
                  <a:schemeClr val="tx1"/>
                </a:solidFill>
                <a:latin typeface="Arial" charset="0"/>
                <a:cs typeface="Arial" charset="0"/>
              </a:defRPr>
            </a:lvl1pPr>
            <a:lvl2pPr marL="742950" indent="-285750" defTabSz="933450" eaLnBrk="0" hangingPunct="0">
              <a:defRPr>
                <a:solidFill>
                  <a:schemeClr val="tx1"/>
                </a:solidFill>
                <a:latin typeface="Arial" charset="0"/>
                <a:cs typeface="Arial" charset="0"/>
              </a:defRPr>
            </a:lvl2pPr>
            <a:lvl3pPr marL="1143000" indent="-228600" defTabSz="933450" eaLnBrk="0" hangingPunct="0">
              <a:defRPr>
                <a:solidFill>
                  <a:schemeClr val="tx1"/>
                </a:solidFill>
                <a:latin typeface="Arial" charset="0"/>
                <a:cs typeface="Arial" charset="0"/>
              </a:defRPr>
            </a:lvl3pPr>
            <a:lvl4pPr marL="1600200" indent="-228600" defTabSz="933450" eaLnBrk="0" hangingPunct="0">
              <a:defRPr>
                <a:solidFill>
                  <a:schemeClr val="tx1"/>
                </a:solidFill>
                <a:latin typeface="Arial" charset="0"/>
                <a:cs typeface="Arial" charset="0"/>
              </a:defRPr>
            </a:lvl4pPr>
            <a:lvl5pPr marL="2057400" indent="-228600" defTabSz="933450" eaLnBrk="0" hangingPunct="0">
              <a:defRPr>
                <a:solidFill>
                  <a:schemeClr val="tx1"/>
                </a:solidFill>
                <a:latin typeface="Arial" charset="0"/>
                <a:cs typeface="Arial" charset="0"/>
              </a:defRPr>
            </a:lvl5pPr>
            <a:lvl6pPr marL="2514600" indent="-228600" defTabSz="933450" eaLnBrk="0" fontAlgn="base" hangingPunct="0">
              <a:spcBef>
                <a:spcPct val="0"/>
              </a:spcBef>
              <a:spcAft>
                <a:spcPct val="0"/>
              </a:spcAft>
              <a:defRPr>
                <a:solidFill>
                  <a:schemeClr val="tx1"/>
                </a:solidFill>
                <a:latin typeface="Arial" charset="0"/>
                <a:cs typeface="Arial" charset="0"/>
              </a:defRPr>
            </a:lvl6pPr>
            <a:lvl7pPr marL="2971800" indent="-228600" defTabSz="933450" eaLnBrk="0" fontAlgn="base" hangingPunct="0">
              <a:spcBef>
                <a:spcPct val="0"/>
              </a:spcBef>
              <a:spcAft>
                <a:spcPct val="0"/>
              </a:spcAft>
              <a:defRPr>
                <a:solidFill>
                  <a:schemeClr val="tx1"/>
                </a:solidFill>
                <a:latin typeface="Arial" charset="0"/>
                <a:cs typeface="Arial" charset="0"/>
              </a:defRPr>
            </a:lvl7pPr>
            <a:lvl8pPr marL="3429000" indent="-228600" defTabSz="933450" eaLnBrk="0" fontAlgn="base" hangingPunct="0">
              <a:spcBef>
                <a:spcPct val="0"/>
              </a:spcBef>
              <a:spcAft>
                <a:spcPct val="0"/>
              </a:spcAft>
              <a:defRPr>
                <a:solidFill>
                  <a:schemeClr val="tx1"/>
                </a:solidFill>
                <a:latin typeface="Arial" charset="0"/>
                <a:cs typeface="Arial" charset="0"/>
              </a:defRPr>
            </a:lvl8pPr>
            <a:lvl9pPr marL="3886200" indent="-228600" defTabSz="93345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t>Performance Indicators (Ys)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5103" name="AutoShape 31"/>
          <p:cNvSpPr>
            <a:spLocks noChangeArrowheads="1"/>
          </p:cNvSpPr>
          <p:nvPr/>
        </p:nvSpPr>
        <p:spPr bwMode="auto">
          <a:xfrm>
            <a:off x="639763" y="1184275"/>
            <a:ext cx="7762875" cy="5173663"/>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endParaRPr lang="en-GB"/>
          </a:p>
        </p:txBody>
      </p:sp>
      <p:sp>
        <p:nvSpPr>
          <p:cNvPr id="1030" name="Rectangle 2"/>
          <p:cNvSpPr>
            <a:spLocks noGrp="1" noChangeArrowheads="1"/>
          </p:cNvSpPr>
          <p:nvPr>
            <p:ph type="title"/>
          </p:nvPr>
        </p:nvSpPr>
        <p:spPr>
          <a:xfrm>
            <a:off x="457200" y="0"/>
            <a:ext cx="8229600" cy="1143000"/>
          </a:xfrm>
        </p:spPr>
        <p:txBody>
          <a:bodyPr/>
          <a:lstStyle/>
          <a:p>
            <a:pPr eaLnBrk="1" hangingPunct="1"/>
            <a:r>
              <a:rPr lang="en-GB" smtClean="0"/>
              <a:t>Step 10: Simultaneous Tackling of the 3 Sources of Loss</a:t>
            </a:r>
          </a:p>
        </p:txBody>
      </p:sp>
      <p:sp>
        <p:nvSpPr>
          <p:cNvPr id="1031" name="AutoShape 10"/>
          <p:cNvSpPr>
            <a:spLocks noChangeArrowheads="1"/>
          </p:cNvSpPr>
          <p:nvPr/>
        </p:nvSpPr>
        <p:spPr bwMode="auto">
          <a:xfrm rot="5400000">
            <a:off x="2654300" y="1635125"/>
            <a:ext cx="469900" cy="317500"/>
          </a:xfrm>
          <a:prstGeom prst="triangle">
            <a:avLst>
              <a:gd name="adj" fmla="val 50000"/>
            </a:avLst>
          </a:prstGeom>
          <a:solidFill>
            <a:schemeClr val="tx1"/>
          </a:solidFill>
          <a:ln w="9525">
            <a:solidFill>
              <a:schemeClr val="tx1"/>
            </a:solidFill>
            <a:miter lim="800000"/>
            <a:headEnd/>
            <a:tailEnd/>
          </a:ln>
        </p:spPr>
        <p:txBody>
          <a:bodyPr wrap="none" anchor="ctr"/>
          <a:lstStyle/>
          <a:p>
            <a:endParaRPr lang="en-GB"/>
          </a:p>
        </p:txBody>
      </p:sp>
      <p:sp>
        <p:nvSpPr>
          <p:cNvPr id="1032" name="AutoShape 11"/>
          <p:cNvSpPr>
            <a:spLocks noChangeArrowheads="1"/>
          </p:cNvSpPr>
          <p:nvPr/>
        </p:nvSpPr>
        <p:spPr bwMode="auto">
          <a:xfrm rot="5400000">
            <a:off x="2667000" y="3590925"/>
            <a:ext cx="469900" cy="317500"/>
          </a:xfrm>
          <a:prstGeom prst="triangle">
            <a:avLst>
              <a:gd name="adj" fmla="val 50000"/>
            </a:avLst>
          </a:prstGeom>
          <a:solidFill>
            <a:schemeClr val="tx1"/>
          </a:solidFill>
          <a:ln w="9525">
            <a:solidFill>
              <a:schemeClr val="tx1"/>
            </a:solidFill>
            <a:miter lim="800000"/>
            <a:headEnd/>
            <a:tailEnd/>
          </a:ln>
        </p:spPr>
        <p:txBody>
          <a:bodyPr wrap="none" anchor="ctr"/>
          <a:lstStyle/>
          <a:p>
            <a:endParaRPr lang="en-GB"/>
          </a:p>
        </p:txBody>
      </p:sp>
      <p:sp>
        <p:nvSpPr>
          <p:cNvPr id="1033" name="AutoShape 12"/>
          <p:cNvSpPr>
            <a:spLocks noChangeArrowheads="1"/>
          </p:cNvSpPr>
          <p:nvPr/>
        </p:nvSpPr>
        <p:spPr bwMode="auto">
          <a:xfrm rot="5400000">
            <a:off x="2705100" y="5545138"/>
            <a:ext cx="469900" cy="317500"/>
          </a:xfrm>
          <a:prstGeom prst="triangle">
            <a:avLst>
              <a:gd name="adj" fmla="val 50000"/>
            </a:avLst>
          </a:prstGeom>
          <a:solidFill>
            <a:schemeClr val="tx1"/>
          </a:solidFill>
          <a:ln w="9525">
            <a:solidFill>
              <a:schemeClr val="tx1"/>
            </a:solidFill>
            <a:miter lim="800000"/>
            <a:headEnd/>
            <a:tailEnd/>
          </a:ln>
        </p:spPr>
        <p:txBody>
          <a:bodyPr wrap="none" anchor="ctr"/>
          <a:lstStyle/>
          <a:p>
            <a:endParaRPr lang="en-GB"/>
          </a:p>
        </p:txBody>
      </p:sp>
      <p:sp>
        <p:nvSpPr>
          <p:cNvPr id="515085" name="AutoShape 13"/>
          <p:cNvSpPr>
            <a:spLocks noChangeArrowheads="1"/>
          </p:cNvSpPr>
          <p:nvPr/>
        </p:nvSpPr>
        <p:spPr bwMode="auto">
          <a:xfrm>
            <a:off x="881063" y="1412875"/>
            <a:ext cx="1333500" cy="760413"/>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r>
              <a:rPr lang="en-GB" b="1"/>
              <a:t>Waste</a:t>
            </a:r>
            <a:endParaRPr lang="en-GB"/>
          </a:p>
        </p:txBody>
      </p:sp>
      <p:sp>
        <p:nvSpPr>
          <p:cNvPr id="515086" name="AutoShape 14"/>
          <p:cNvSpPr>
            <a:spLocks noChangeArrowheads="1"/>
          </p:cNvSpPr>
          <p:nvPr/>
        </p:nvSpPr>
        <p:spPr bwMode="auto">
          <a:xfrm>
            <a:off x="881063" y="3368675"/>
            <a:ext cx="1333500" cy="760413"/>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r>
              <a:rPr lang="en-GB" b="1"/>
              <a:t>Variability</a:t>
            </a:r>
            <a:endParaRPr lang="en-GB"/>
          </a:p>
        </p:txBody>
      </p:sp>
      <p:sp>
        <p:nvSpPr>
          <p:cNvPr id="515087" name="AutoShape 15"/>
          <p:cNvSpPr>
            <a:spLocks noChangeArrowheads="1"/>
          </p:cNvSpPr>
          <p:nvPr/>
        </p:nvSpPr>
        <p:spPr bwMode="auto">
          <a:xfrm>
            <a:off x="881063" y="5324475"/>
            <a:ext cx="1476375" cy="760413"/>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r>
              <a:rPr lang="en-GB" b="1" dirty="0"/>
              <a:t>Inflexibility</a:t>
            </a:r>
            <a:endParaRPr lang="en-GB" dirty="0"/>
          </a:p>
        </p:txBody>
      </p:sp>
      <p:pic>
        <p:nvPicPr>
          <p:cNvPr id="1037"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25800" y="1789113"/>
            <a:ext cx="1254125" cy="69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026" name="Object 2"/>
          <p:cNvGraphicFramePr>
            <a:graphicFrameLocks noChangeAspect="1"/>
          </p:cNvGraphicFramePr>
          <p:nvPr/>
        </p:nvGraphicFramePr>
        <p:xfrm>
          <a:off x="3362325" y="3371850"/>
          <a:ext cx="1200150" cy="695325"/>
        </p:xfrm>
        <a:graphic>
          <a:graphicData uri="http://schemas.openxmlformats.org/presentationml/2006/ole">
            <mc:AlternateContent xmlns:mc="http://schemas.openxmlformats.org/markup-compatibility/2006">
              <mc:Choice xmlns:v="urn:schemas-microsoft-com:vml" Requires="v">
                <p:oleObj spid="_x0000_s1049" name="Bitmap Image" r:id="rId5" imgW="1200318" imgH="695238" progId="Paint.Picture">
                  <p:embed/>
                </p:oleObj>
              </mc:Choice>
              <mc:Fallback>
                <p:oleObj name="Bitmap Image" r:id="rId5" imgW="1200318" imgH="695238" progId="Paint.Picture">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62325" y="3371850"/>
                        <a:ext cx="1200150" cy="695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7" name="Object 3"/>
          <p:cNvGraphicFramePr>
            <a:graphicFrameLocks noChangeAspect="1"/>
          </p:cNvGraphicFramePr>
          <p:nvPr/>
        </p:nvGraphicFramePr>
        <p:xfrm>
          <a:off x="3340100" y="5054600"/>
          <a:ext cx="762000" cy="865188"/>
        </p:xfrm>
        <a:graphic>
          <a:graphicData uri="http://schemas.openxmlformats.org/presentationml/2006/ole">
            <mc:AlternateContent xmlns:mc="http://schemas.openxmlformats.org/markup-compatibility/2006">
              <mc:Choice xmlns:v="urn:schemas-microsoft-com:vml" Requires="v">
                <p:oleObj spid="_x0000_s1050" name="Bitmap Image" r:id="rId7" imgW="914286" imgH="1038370" progId="Paint.Picture">
                  <p:embed/>
                </p:oleObj>
              </mc:Choice>
              <mc:Fallback>
                <p:oleObj name="Bitmap Image" r:id="rId7" imgW="914286" imgH="1038370" progId="Paint.Picture">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40100" y="5054600"/>
                        <a:ext cx="762000" cy="865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38" name="Text Box 19"/>
          <p:cNvSpPr txBox="1">
            <a:spLocks noChangeArrowheads="1"/>
          </p:cNvSpPr>
          <p:nvPr/>
        </p:nvSpPr>
        <p:spPr bwMode="auto">
          <a:xfrm>
            <a:off x="3009900" y="1239838"/>
            <a:ext cx="194627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GB" sz="1400" b="1"/>
              <a:t>Typical Focus of Lean Improvement</a:t>
            </a:r>
          </a:p>
        </p:txBody>
      </p:sp>
      <p:sp>
        <p:nvSpPr>
          <p:cNvPr id="1039" name="Text Box 20"/>
          <p:cNvSpPr txBox="1">
            <a:spLocks noChangeArrowheads="1"/>
          </p:cNvSpPr>
          <p:nvPr/>
        </p:nvSpPr>
        <p:spPr bwMode="auto">
          <a:xfrm>
            <a:off x="2819400" y="2928938"/>
            <a:ext cx="220027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GB" sz="1400" b="1"/>
              <a:t>Typical Focus of Traditional Six Sigma</a:t>
            </a:r>
          </a:p>
        </p:txBody>
      </p:sp>
      <p:sp>
        <p:nvSpPr>
          <p:cNvPr id="1040" name="Text Box 21"/>
          <p:cNvSpPr txBox="1">
            <a:spLocks noChangeArrowheads="1"/>
          </p:cNvSpPr>
          <p:nvPr/>
        </p:nvSpPr>
        <p:spPr bwMode="auto">
          <a:xfrm>
            <a:off x="2844800" y="4579938"/>
            <a:ext cx="194627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GB" sz="1400" b="1"/>
              <a:t>Typical focus of Re-engineering activity</a:t>
            </a:r>
          </a:p>
        </p:txBody>
      </p:sp>
      <p:sp>
        <p:nvSpPr>
          <p:cNvPr id="1041" name="AutoShape 22"/>
          <p:cNvSpPr>
            <a:spLocks noChangeArrowheads="1"/>
          </p:cNvSpPr>
          <p:nvPr/>
        </p:nvSpPr>
        <p:spPr bwMode="auto">
          <a:xfrm rot="5400000">
            <a:off x="5283200" y="2651125"/>
            <a:ext cx="469900" cy="317500"/>
          </a:xfrm>
          <a:prstGeom prst="triangle">
            <a:avLst>
              <a:gd name="adj" fmla="val 50000"/>
            </a:avLst>
          </a:prstGeom>
          <a:solidFill>
            <a:schemeClr val="tx1"/>
          </a:solidFill>
          <a:ln w="9525">
            <a:solidFill>
              <a:schemeClr val="tx1"/>
            </a:solidFill>
            <a:miter lim="800000"/>
            <a:headEnd/>
            <a:tailEnd/>
          </a:ln>
        </p:spPr>
        <p:txBody>
          <a:bodyPr wrap="none" anchor="ctr"/>
          <a:lstStyle/>
          <a:p>
            <a:endParaRPr lang="en-GB"/>
          </a:p>
        </p:txBody>
      </p:sp>
      <p:sp>
        <p:nvSpPr>
          <p:cNvPr id="1042" name="AutoShape 23"/>
          <p:cNvSpPr>
            <a:spLocks/>
          </p:cNvSpPr>
          <p:nvPr/>
        </p:nvSpPr>
        <p:spPr bwMode="auto">
          <a:xfrm>
            <a:off x="4902200" y="1776413"/>
            <a:ext cx="342900" cy="2070100"/>
          </a:xfrm>
          <a:prstGeom prst="rightBrace">
            <a:avLst>
              <a:gd name="adj1" fmla="val 50309"/>
              <a:gd name="adj2" fmla="val 50000"/>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1043" name="Text Box 24"/>
          <p:cNvSpPr txBox="1">
            <a:spLocks noChangeArrowheads="1"/>
          </p:cNvSpPr>
          <p:nvPr/>
        </p:nvSpPr>
        <p:spPr bwMode="auto">
          <a:xfrm>
            <a:off x="2946400" y="2446338"/>
            <a:ext cx="19462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GB" sz="1400" b="1">
                <a:solidFill>
                  <a:srgbClr val="FF0000"/>
                </a:solidFill>
              </a:rPr>
              <a:t>WIP, Cycle Times</a:t>
            </a:r>
          </a:p>
        </p:txBody>
      </p:sp>
      <p:sp>
        <p:nvSpPr>
          <p:cNvPr id="1044" name="Text Box 25"/>
          <p:cNvSpPr txBox="1">
            <a:spLocks noChangeArrowheads="1"/>
          </p:cNvSpPr>
          <p:nvPr/>
        </p:nvSpPr>
        <p:spPr bwMode="auto">
          <a:xfrm>
            <a:off x="2946400" y="4071938"/>
            <a:ext cx="19462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GB" sz="1400" b="1">
                <a:solidFill>
                  <a:srgbClr val="FF0000"/>
                </a:solidFill>
              </a:rPr>
              <a:t>Defects, Costs</a:t>
            </a:r>
          </a:p>
        </p:txBody>
      </p:sp>
      <p:sp>
        <p:nvSpPr>
          <p:cNvPr id="1045" name="Text Box 26"/>
          <p:cNvSpPr txBox="1">
            <a:spLocks noChangeArrowheads="1"/>
          </p:cNvSpPr>
          <p:nvPr/>
        </p:nvSpPr>
        <p:spPr bwMode="auto">
          <a:xfrm>
            <a:off x="2794000" y="5837238"/>
            <a:ext cx="241617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GB" sz="1400" b="1">
                <a:solidFill>
                  <a:srgbClr val="FF0000"/>
                </a:solidFill>
              </a:rPr>
              <a:t>Capacity, Bottlenecks, New Products / Channels</a:t>
            </a:r>
          </a:p>
        </p:txBody>
      </p:sp>
      <p:sp>
        <p:nvSpPr>
          <p:cNvPr id="1046" name="Text Box 27"/>
          <p:cNvSpPr txBox="1">
            <a:spLocks noChangeArrowheads="1"/>
          </p:cNvSpPr>
          <p:nvPr/>
        </p:nvSpPr>
        <p:spPr bwMode="auto">
          <a:xfrm>
            <a:off x="6045200" y="1506538"/>
            <a:ext cx="1946275"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GB" sz="1400" b="1"/>
              <a:t>Lean Six Sigma; the Discipline of DMAIC with the tools / concepts of Lean</a:t>
            </a:r>
          </a:p>
        </p:txBody>
      </p:sp>
      <p:pic>
        <p:nvPicPr>
          <p:cNvPr id="1047" name="Picture 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1400" y="2449513"/>
            <a:ext cx="1254125" cy="69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028" name="Object 4"/>
          <p:cNvGraphicFramePr>
            <a:graphicFrameLocks noChangeAspect="1"/>
          </p:cNvGraphicFramePr>
          <p:nvPr/>
        </p:nvGraphicFramePr>
        <p:xfrm>
          <a:off x="6892925" y="2749550"/>
          <a:ext cx="1200150" cy="695325"/>
        </p:xfrm>
        <a:graphic>
          <a:graphicData uri="http://schemas.openxmlformats.org/presentationml/2006/ole">
            <mc:AlternateContent xmlns:mc="http://schemas.openxmlformats.org/markup-compatibility/2006">
              <mc:Choice xmlns:v="urn:schemas-microsoft-com:vml" Requires="v">
                <p:oleObj spid="_x0000_s1051" name="Bitmap Image" r:id="rId9" imgW="1200318" imgH="695238" progId="Paint.Picture">
                  <p:embed/>
                </p:oleObj>
              </mc:Choice>
              <mc:Fallback>
                <p:oleObj name="Bitmap Image" r:id="rId9" imgW="1200318" imgH="695238" progId="Paint.Picture">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92925" y="2749550"/>
                        <a:ext cx="1200150" cy="695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48" name="Text Box 30"/>
          <p:cNvSpPr txBox="1">
            <a:spLocks noChangeArrowheads="1"/>
          </p:cNvSpPr>
          <p:nvPr/>
        </p:nvSpPr>
        <p:spPr bwMode="auto">
          <a:xfrm>
            <a:off x="6070600" y="3449638"/>
            <a:ext cx="194627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GB" sz="1400" b="1">
                <a:solidFill>
                  <a:srgbClr val="FF0000"/>
                </a:solidFill>
              </a:rPr>
              <a:t>WIP, Cycle Times, Defects, Costs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0"/>
            <a:ext cx="8229600" cy="1143000"/>
          </a:xfrm>
        </p:spPr>
        <p:txBody>
          <a:bodyPr/>
          <a:lstStyle/>
          <a:p>
            <a:pPr eaLnBrk="1" hangingPunct="1"/>
            <a:r>
              <a:rPr lang="en-GB" smtClean="0"/>
              <a:t>Step 10: Lean Focuses on Removing Waste</a:t>
            </a:r>
          </a:p>
        </p:txBody>
      </p:sp>
      <p:sp>
        <p:nvSpPr>
          <p:cNvPr id="514051" name="Rectangle 3"/>
          <p:cNvSpPr>
            <a:spLocks noChangeArrowheads="1"/>
          </p:cNvSpPr>
          <p:nvPr/>
        </p:nvSpPr>
        <p:spPr bwMode="auto">
          <a:xfrm>
            <a:off x="349250" y="998538"/>
            <a:ext cx="8439150" cy="4913312"/>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s-ES_tradnl" sz="2400" b="1">
                <a:solidFill>
                  <a:schemeClr val="tx1">
                    <a:lumMod val="75000"/>
                    <a:lumOff val="25000"/>
                  </a:schemeClr>
                </a:solidFill>
              </a:rPr>
              <a:t>Lean is more about introducing best practice methods to create a smooth process flow, than conducting detailed root cause analysis (Six Sigma).  </a:t>
            </a:r>
          </a:p>
          <a:p>
            <a:pPr>
              <a:spcBef>
                <a:spcPct val="20000"/>
              </a:spcBef>
              <a:buClr>
                <a:schemeClr val="bg1"/>
              </a:buClr>
              <a:buSzPct val="25000"/>
              <a:buFont typeface="Times" pitchFamily="18" charset="0"/>
              <a:buChar char="•"/>
              <a:defRPr/>
            </a:pPr>
            <a:r>
              <a:rPr lang="es-ES_tradnl" sz="2400" b="1">
                <a:solidFill>
                  <a:schemeClr val="tx1">
                    <a:lumMod val="75000"/>
                    <a:lumOff val="25000"/>
                  </a:schemeClr>
                </a:solidFill>
              </a:rPr>
              <a:t>You’ve already used the most common lean investigation tools</a:t>
            </a:r>
          </a:p>
          <a:p>
            <a:pPr marL="768350" lvl="1" indent="-285750">
              <a:spcBef>
                <a:spcPct val="20000"/>
              </a:spcBef>
              <a:buSzPct val="65000"/>
              <a:buFont typeface="Wingdings" pitchFamily="2" charset="2"/>
              <a:buChar char="n"/>
              <a:defRPr/>
            </a:pPr>
            <a:r>
              <a:rPr lang="en-GB" sz="2200">
                <a:solidFill>
                  <a:schemeClr val="tx1">
                    <a:lumMod val="75000"/>
                    <a:lumOff val="25000"/>
                  </a:schemeClr>
                </a:solidFill>
              </a:rPr>
              <a:t>Value Stream Mapping</a:t>
            </a:r>
          </a:p>
          <a:p>
            <a:pPr marL="768350" lvl="1" indent="-285750">
              <a:spcBef>
                <a:spcPct val="20000"/>
              </a:spcBef>
              <a:buSzPct val="65000"/>
              <a:buFont typeface="Wingdings" pitchFamily="2" charset="2"/>
              <a:buChar char="n"/>
              <a:defRPr/>
            </a:pPr>
            <a:r>
              <a:rPr lang="en-GB" sz="2200">
                <a:solidFill>
                  <a:schemeClr val="tx1">
                    <a:lumMod val="75000"/>
                    <a:lumOff val="25000"/>
                  </a:schemeClr>
                </a:solidFill>
              </a:rPr>
              <a:t>Activity Base Costing, Workflow Analysis</a:t>
            </a:r>
          </a:p>
          <a:p>
            <a:pPr>
              <a:spcBef>
                <a:spcPct val="20000"/>
              </a:spcBef>
              <a:buClr>
                <a:schemeClr val="bg1"/>
              </a:buClr>
              <a:buSzPct val="25000"/>
              <a:buFont typeface="Times" pitchFamily="18" charset="0"/>
              <a:buChar char="•"/>
              <a:defRPr/>
            </a:pPr>
            <a:r>
              <a:rPr lang="en-GB" sz="2400" b="1">
                <a:solidFill>
                  <a:schemeClr val="tx1">
                    <a:lumMod val="75000"/>
                    <a:lumOff val="25000"/>
                  </a:schemeClr>
                </a:solidFill>
              </a:rPr>
              <a:t>We can look at the Lean Value Stream to see if any concepts can be applied as solutions to tackling the xs and enhancing the Y</a:t>
            </a:r>
          </a:p>
          <a:p>
            <a:pPr>
              <a:spcBef>
                <a:spcPct val="20000"/>
              </a:spcBef>
              <a:buClr>
                <a:schemeClr val="bg1"/>
              </a:buClr>
              <a:buSzPct val="25000"/>
              <a:buFont typeface="Times" pitchFamily="18" charset="0"/>
              <a:buNone/>
              <a:defRPr/>
            </a:pPr>
            <a:endParaRPr lang="en-GB" sz="2400" b="1">
              <a:solidFill>
                <a:schemeClr val="tx1">
                  <a:lumMod val="75000"/>
                  <a:lumOff val="25000"/>
                </a:schemeClr>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1026"/>
          <p:cNvSpPr>
            <a:spLocks noGrp="1" noChangeArrowheads="1"/>
          </p:cNvSpPr>
          <p:nvPr>
            <p:ph type="title"/>
          </p:nvPr>
        </p:nvSpPr>
        <p:spPr>
          <a:xfrm>
            <a:off x="457200" y="0"/>
            <a:ext cx="8229600" cy="1143000"/>
          </a:xfrm>
        </p:spPr>
        <p:txBody>
          <a:bodyPr/>
          <a:lstStyle/>
          <a:p>
            <a:pPr eaLnBrk="1" hangingPunct="1"/>
            <a:r>
              <a:rPr lang="en-GB" smtClean="0"/>
              <a:t>Step 10: Waste (Muda)</a:t>
            </a:r>
          </a:p>
        </p:txBody>
      </p:sp>
      <p:sp>
        <p:nvSpPr>
          <p:cNvPr id="2052" name="Rectangle 1027"/>
          <p:cNvSpPr>
            <a:spLocks noChangeArrowheads="1"/>
          </p:cNvSpPr>
          <p:nvPr/>
        </p:nvSpPr>
        <p:spPr bwMode="auto">
          <a:xfrm>
            <a:off x="349250" y="998538"/>
            <a:ext cx="8439150"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r>
              <a:rPr lang="es-ES_tradnl" sz="2400" b="1">
                <a:solidFill>
                  <a:srgbClr val="FF0000"/>
                </a:solidFill>
              </a:rPr>
              <a:t>We’ve already looked at value adding / non value adding activites.  This is a direct measure of the amount of waste in a process:</a:t>
            </a:r>
            <a:endParaRPr lang="en-GB" sz="2400" b="1">
              <a:solidFill>
                <a:srgbClr val="FF0000"/>
              </a:solidFill>
            </a:endParaRPr>
          </a:p>
        </p:txBody>
      </p:sp>
      <p:pic>
        <p:nvPicPr>
          <p:cNvPr id="2053" name="Picture 10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8275" y="2241550"/>
            <a:ext cx="3117850" cy="314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6102" name="Rectangle 1030"/>
          <p:cNvSpPr>
            <a:spLocks noChangeArrowheads="1"/>
          </p:cNvSpPr>
          <p:nvPr/>
        </p:nvSpPr>
        <p:spPr bwMode="gray">
          <a:xfrm>
            <a:off x="5653088" y="2276475"/>
            <a:ext cx="2524125" cy="68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Char char="•"/>
            </a:pPr>
            <a:r>
              <a:rPr lang="en-US" sz="1400" b="1"/>
              <a:t>Value Added</a:t>
            </a:r>
          </a:p>
          <a:p>
            <a:pPr defTabSz="762000">
              <a:spcBef>
                <a:spcPct val="20000"/>
              </a:spcBef>
              <a:buClr>
                <a:schemeClr val="bg1"/>
              </a:buClr>
              <a:buSzPct val="25000"/>
              <a:buFont typeface="Times" pitchFamily="18" charset="0"/>
              <a:buChar char="•"/>
            </a:pPr>
            <a:r>
              <a:rPr lang="en-US" sz="1400" b="1"/>
              <a:t>Work that directly increases the value of the product </a:t>
            </a:r>
          </a:p>
        </p:txBody>
      </p:sp>
      <p:sp>
        <p:nvSpPr>
          <p:cNvPr id="516103" name="Rectangle 1031"/>
          <p:cNvSpPr>
            <a:spLocks noChangeArrowheads="1"/>
          </p:cNvSpPr>
          <p:nvPr/>
        </p:nvSpPr>
        <p:spPr bwMode="gray">
          <a:xfrm>
            <a:off x="360363" y="2565400"/>
            <a:ext cx="2357437" cy="153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Char char="•"/>
            </a:pPr>
            <a:r>
              <a:rPr lang="en-US" sz="1400" b="1"/>
              <a:t>Waste = </a:t>
            </a:r>
            <a:r>
              <a:rPr lang="en-US" sz="1400" b="1">
                <a:solidFill>
                  <a:srgbClr val="FF9900"/>
                </a:solidFill>
              </a:rPr>
              <a:t>Non-value-added</a:t>
            </a:r>
          </a:p>
          <a:p>
            <a:pPr defTabSz="762000">
              <a:spcBef>
                <a:spcPct val="20000"/>
              </a:spcBef>
              <a:buClr>
                <a:schemeClr val="bg1"/>
              </a:buClr>
              <a:buSzPct val="25000"/>
              <a:buFont typeface="Times" pitchFamily="18" charset="0"/>
              <a:buChar char="•"/>
            </a:pPr>
            <a:r>
              <a:rPr lang="en-US" sz="1400" b="1"/>
              <a:t>Work which does not increase the value of the product </a:t>
            </a:r>
            <a:br>
              <a:rPr lang="en-US" sz="1400" b="1"/>
            </a:br>
            <a:r>
              <a:rPr lang="en-US" sz="1400" b="1"/>
              <a:t>(e.g., rework, checking, contingency, or exception processing)</a:t>
            </a:r>
          </a:p>
        </p:txBody>
      </p:sp>
      <p:sp>
        <p:nvSpPr>
          <p:cNvPr id="516104" name="Rectangle 1032"/>
          <p:cNvSpPr>
            <a:spLocks noChangeArrowheads="1"/>
          </p:cNvSpPr>
          <p:nvPr/>
        </p:nvSpPr>
        <p:spPr bwMode="gray">
          <a:xfrm>
            <a:off x="5253038" y="5060950"/>
            <a:ext cx="3586162" cy="8937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Char char="•"/>
            </a:pPr>
            <a:r>
              <a:rPr lang="en-US" sz="1400" b="1"/>
              <a:t>Incidental Work = </a:t>
            </a:r>
            <a:r>
              <a:rPr lang="en-US" sz="1400" b="1">
                <a:solidFill>
                  <a:srgbClr val="FF9900"/>
                </a:solidFill>
              </a:rPr>
              <a:t>Business Value Added</a:t>
            </a:r>
          </a:p>
          <a:p>
            <a:pPr defTabSz="762000">
              <a:spcBef>
                <a:spcPct val="20000"/>
              </a:spcBef>
              <a:buClr>
                <a:schemeClr val="bg1"/>
              </a:buClr>
              <a:buSzPct val="25000"/>
              <a:buFont typeface="Times" pitchFamily="18" charset="0"/>
              <a:buChar char="•"/>
            </a:pPr>
            <a:r>
              <a:rPr lang="en-US" sz="1400" b="1"/>
              <a:t>Non-value-added, but necessary work </a:t>
            </a:r>
            <a:br>
              <a:rPr lang="en-US" sz="1400" b="1"/>
            </a:br>
            <a:r>
              <a:rPr lang="en-US" sz="1400" b="1"/>
              <a:t>or required for financial / regulatory purposes</a:t>
            </a:r>
          </a:p>
        </p:txBody>
      </p:sp>
      <p:graphicFrame>
        <p:nvGraphicFramePr>
          <p:cNvPr id="2050" name="Object 2"/>
          <p:cNvGraphicFramePr>
            <a:graphicFrameLocks noChangeAspect="1"/>
          </p:cNvGraphicFramePr>
          <p:nvPr/>
        </p:nvGraphicFramePr>
        <p:xfrm>
          <a:off x="3849688" y="3354388"/>
          <a:ext cx="862012" cy="979487"/>
        </p:xfrm>
        <a:graphic>
          <a:graphicData uri="http://schemas.openxmlformats.org/presentationml/2006/ole">
            <mc:AlternateContent xmlns:mc="http://schemas.openxmlformats.org/markup-compatibility/2006">
              <mc:Choice xmlns:v="urn:schemas-microsoft-com:vml" Requires="v">
                <p:oleObj spid="_x0000_s2057" name="Bitmap Image" r:id="rId5" imgW="914286" imgH="1038370" progId="Paint.Picture">
                  <p:embed/>
                </p:oleObj>
              </mc:Choice>
              <mc:Fallback>
                <p:oleObj name="Bitmap Image" r:id="rId5" imgW="914286" imgH="1038370" progId="Paint.Picture">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49688" y="3354388"/>
                        <a:ext cx="862012" cy="979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6102"/>
                                        </p:tgtEl>
                                        <p:attrNameLst>
                                          <p:attrName>style.visibility</p:attrName>
                                        </p:attrNameLst>
                                      </p:cBhvr>
                                      <p:to>
                                        <p:strVal val="visible"/>
                                      </p:to>
                                    </p:set>
                                    <p:anim calcmode="lin" valueType="num">
                                      <p:cBhvr additive="base">
                                        <p:cTn id="7" dur="500" fill="hold"/>
                                        <p:tgtEl>
                                          <p:spTgt spid="516102"/>
                                        </p:tgtEl>
                                        <p:attrNameLst>
                                          <p:attrName>ppt_x</p:attrName>
                                        </p:attrNameLst>
                                      </p:cBhvr>
                                      <p:tavLst>
                                        <p:tav tm="0">
                                          <p:val>
                                            <p:strVal val="0-#ppt_w/2"/>
                                          </p:val>
                                        </p:tav>
                                        <p:tav tm="100000">
                                          <p:val>
                                            <p:strVal val="#ppt_x"/>
                                          </p:val>
                                        </p:tav>
                                      </p:tavLst>
                                    </p:anim>
                                    <p:anim calcmode="lin" valueType="num">
                                      <p:cBhvr additive="base">
                                        <p:cTn id="8" dur="500" fill="hold"/>
                                        <p:tgtEl>
                                          <p:spTgt spid="51610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6104"/>
                                        </p:tgtEl>
                                        <p:attrNameLst>
                                          <p:attrName>style.visibility</p:attrName>
                                        </p:attrNameLst>
                                      </p:cBhvr>
                                      <p:to>
                                        <p:strVal val="visible"/>
                                      </p:to>
                                    </p:set>
                                    <p:anim calcmode="lin" valueType="num">
                                      <p:cBhvr additive="base">
                                        <p:cTn id="13" dur="500" fill="hold"/>
                                        <p:tgtEl>
                                          <p:spTgt spid="516104"/>
                                        </p:tgtEl>
                                        <p:attrNameLst>
                                          <p:attrName>ppt_x</p:attrName>
                                        </p:attrNameLst>
                                      </p:cBhvr>
                                      <p:tavLst>
                                        <p:tav tm="0">
                                          <p:val>
                                            <p:strVal val="0-#ppt_w/2"/>
                                          </p:val>
                                        </p:tav>
                                        <p:tav tm="100000">
                                          <p:val>
                                            <p:strVal val="#ppt_x"/>
                                          </p:val>
                                        </p:tav>
                                      </p:tavLst>
                                    </p:anim>
                                    <p:anim calcmode="lin" valueType="num">
                                      <p:cBhvr additive="base">
                                        <p:cTn id="14" dur="500" fill="hold"/>
                                        <p:tgtEl>
                                          <p:spTgt spid="516104"/>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16103"/>
                                        </p:tgtEl>
                                        <p:attrNameLst>
                                          <p:attrName>style.visibility</p:attrName>
                                        </p:attrNameLst>
                                      </p:cBhvr>
                                      <p:to>
                                        <p:strVal val="visible"/>
                                      </p:to>
                                    </p:set>
                                    <p:anim calcmode="lin" valueType="num">
                                      <p:cBhvr additive="base">
                                        <p:cTn id="19" dur="500" fill="hold"/>
                                        <p:tgtEl>
                                          <p:spTgt spid="516103"/>
                                        </p:tgtEl>
                                        <p:attrNameLst>
                                          <p:attrName>ppt_x</p:attrName>
                                        </p:attrNameLst>
                                      </p:cBhvr>
                                      <p:tavLst>
                                        <p:tav tm="0">
                                          <p:val>
                                            <p:strVal val="0-#ppt_w/2"/>
                                          </p:val>
                                        </p:tav>
                                        <p:tav tm="100000">
                                          <p:val>
                                            <p:strVal val="#ppt_x"/>
                                          </p:val>
                                        </p:tav>
                                      </p:tavLst>
                                    </p:anim>
                                    <p:anim calcmode="lin" valueType="num">
                                      <p:cBhvr additive="base">
                                        <p:cTn id="20" dur="500" fill="hold"/>
                                        <p:tgtEl>
                                          <p:spTgt spid="516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6102" grpId="0" autoUpdateAnimBg="0"/>
      <p:bldP spid="516103" grpId="0" autoUpdateAnimBg="0"/>
      <p:bldP spid="516104" grpId="0" animBg="1"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457200" y="0"/>
            <a:ext cx="8229600" cy="1143000"/>
          </a:xfrm>
        </p:spPr>
        <p:txBody>
          <a:bodyPr/>
          <a:lstStyle/>
          <a:p>
            <a:pPr eaLnBrk="1" hangingPunct="1"/>
            <a:r>
              <a:rPr lang="en-GB" smtClean="0"/>
              <a:t>Step 10: Waste</a:t>
            </a:r>
          </a:p>
        </p:txBody>
      </p:sp>
      <p:sp>
        <p:nvSpPr>
          <p:cNvPr id="3076" name="Rectangle 3"/>
          <p:cNvSpPr>
            <a:spLocks noChangeArrowheads="1"/>
          </p:cNvSpPr>
          <p:nvPr/>
        </p:nvSpPr>
        <p:spPr bwMode="auto">
          <a:xfrm>
            <a:off x="349250" y="998538"/>
            <a:ext cx="8439150"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r>
              <a:rPr lang="en-GB" sz="2400" b="1">
                <a:solidFill>
                  <a:srgbClr val="FF0000"/>
                </a:solidFill>
              </a:rPr>
              <a:t>The objective is to reduce waste and increase the value-added work</a:t>
            </a:r>
          </a:p>
        </p:txBody>
      </p:sp>
      <p:sp>
        <p:nvSpPr>
          <p:cNvPr id="518149" name="Rectangle 5"/>
          <p:cNvSpPr>
            <a:spLocks noChangeArrowheads="1"/>
          </p:cNvSpPr>
          <p:nvPr/>
        </p:nvSpPr>
        <p:spPr bwMode="gray">
          <a:xfrm>
            <a:off x="5449888" y="1870075"/>
            <a:ext cx="2803525"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Char char="•"/>
            </a:pPr>
            <a:r>
              <a:rPr lang="en-US" sz="1400" b="1"/>
              <a:t>“Every time material is handled something is added to its cost, but not necessarily to its value”  </a:t>
            </a:r>
          </a:p>
          <a:p>
            <a:pPr algn="r" defTabSz="762000">
              <a:spcBef>
                <a:spcPct val="20000"/>
              </a:spcBef>
              <a:buClr>
                <a:schemeClr val="bg1"/>
              </a:buClr>
              <a:buSzPct val="25000"/>
              <a:buFont typeface="Times" pitchFamily="18" charset="0"/>
              <a:buChar char="•"/>
            </a:pPr>
            <a:endParaRPr lang="en-US" sz="1400" b="1"/>
          </a:p>
          <a:p>
            <a:pPr algn="r" defTabSz="762000">
              <a:spcBef>
                <a:spcPct val="20000"/>
              </a:spcBef>
              <a:buClr>
                <a:schemeClr val="bg1"/>
              </a:buClr>
              <a:buSzPct val="25000"/>
              <a:buFont typeface="Times" pitchFamily="18" charset="0"/>
              <a:buChar char="•"/>
            </a:pPr>
            <a:r>
              <a:rPr lang="en-US" sz="1400" b="1"/>
              <a:t>Henry Royce, co-founder of Rolls-Royce</a:t>
            </a:r>
          </a:p>
        </p:txBody>
      </p:sp>
      <p:pic>
        <p:nvPicPr>
          <p:cNvPr id="3078"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52588" y="1803400"/>
            <a:ext cx="3349625" cy="339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graphicFrame>
        <p:nvGraphicFramePr>
          <p:cNvPr id="3074" name="Object 2"/>
          <p:cNvGraphicFramePr>
            <a:graphicFrameLocks noChangeAspect="1"/>
          </p:cNvGraphicFramePr>
          <p:nvPr/>
        </p:nvGraphicFramePr>
        <p:xfrm>
          <a:off x="2895600" y="3011488"/>
          <a:ext cx="889000" cy="1009650"/>
        </p:xfrm>
        <a:graphic>
          <a:graphicData uri="http://schemas.openxmlformats.org/presentationml/2006/ole">
            <mc:AlternateContent xmlns:mc="http://schemas.openxmlformats.org/markup-compatibility/2006">
              <mc:Choice xmlns:v="urn:schemas-microsoft-com:vml" Requires="v">
                <p:oleObj spid="_x0000_s3080" name="Bitmap Image" r:id="rId5" imgW="914286" imgH="1038370" progId="Paint.Picture">
                  <p:embed/>
                </p:oleObj>
              </mc:Choice>
              <mc:Fallback>
                <p:oleObj name="Bitmap Image" r:id="rId5" imgW="914286" imgH="1038370" progId="Paint.Picture">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5600" y="3011488"/>
                        <a:ext cx="889000" cy="100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8155" name="Arc 11"/>
          <p:cNvSpPr>
            <a:spLocks/>
          </p:cNvSpPr>
          <p:nvPr/>
        </p:nvSpPr>
        <p:spPr bwMode="gray">
          <a:xfrm>
            <a:off x="1333500" y="2595563"/>
            <a:ext cx="4105275" cy="3048000"/>
          </a:xfrm>
          <a:custGeom>
            <a:avLst/>
            <a:gdLst>
              <a:gd name="T0" fmla="*/ 2147483647 w 42149"/>
              <a:gd name="T1" fmla="*/ 0 h 31903"/>
              <a:gd name="T2" fmla="*/ 0 w 42149"/>
              <a:gd name="T3" fmla="*/ 2147483647 h 31903"/>
              <a:gd name="T4" fmla="*/ 2147483647 w 42149"/>
              <a:gd name="T5" fmla="*/ 2147483647 h 31903"/>
              <a:gd name="T6" fmla="*/ 0 60000 65536"/>
              <a:gd name="T7" fmla="*/ 0 60000 65536"/>
              <a:gd name="T8" fmla="*/ 0 60000 65536"/>
              <a:gd name="T9" fmla="*/ 0 w 42149"/>
              <a:gd name="T10" fmla="*/ 0 h 31903"/>
              <a:gd name="T11" fmla="*/ 42149 w 42149"/>
              <a:gd name="T12" fmla="*/ 31903 h 31903"/>
            </a:gdLst>
            <a:ahLst/>
            <a:cxnLst>
              <a:cxn ang="T6">
                <a:pos x="T0" y="T1"/>
              </a:cxn>
              <a:cxn ang="T7">
                <a:pos x="T2" y="T3"/>
              </a:cxn>
              <a:cxn ang="T8">
                <a:pos x="T4" y="T5"/>
              </a:cxn>
            </a:cxnLst>
            <a:rect l="T9" t="T10" r="T11" b="T12"/>
            <a:pathLst>
              <a:path w="42149" h="31903" fill="none" extrusionOk="0">
                <a:moveTo>
                  <a:pt x="39533" y="0"/>
                </a:moveTo>
                <a:cubicBezTo>
                  <a:pt x="41249" y="3163"/>
                  <a:pt x="42149" y="6704"/>
                  <a:pt x="42149" y="10303"/>
                </a:cubicBezTo>
                <a:cubicBezTo>
                  <a:pt x="42149" y="22232"/>
                  <a:pt x="32478" y="31903"/>
                  <a:pt x="20549" y="31903"/>
                </a:cubicBezTo>
                <a:cubicBezTo>
                  <a:pt x="11184" y="31903"/>
                  <a:pt x="2885" y="25868"/>
                  <a:pt x="0" y="16958"/>
                </a:cubicBezTo>
              </a:path>
              <a:path w="42149" h="31903" stroke="0" extrusionOk="0">
                <a:moveTo>
                  <a:pt x="39533" y="0"/>
                </a:moveTo>
                <a:cubicBezTo>
                  <a:pt x="41249" y="3163"/>
                  <a:pt x="42149" y="6704"/>
                  <a:pt x="42149" y="10303"/>
                </a:cubicBezTo>
                <a:cubicBezTo>
                  <a:pt x="42149" y="22232"/>
                  <a:pt x="32478" y="31903"/>
                  <a:pt x="20549" y="31903"/>
                </a:cubicBezTo>
                <a:cubicBezTo>
                  <a:pt x="11184" y="31903"/>
                  <a:pt x="2885" y="25868"/>
                  <a:pt x="0" y="16958"/>
                </a:cubicBezTo>
                <a:lnTo>
                  <a:pt x="20549" y="10303"/>
                </a:lnTo>
                <a:close/>
              </a:path>
            </a:pathLst>
          </a:custGeom>
          <a:noFill/>
          <a:ln w="2857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8149"/>
                                        </p:tgtEl>
                                        <p:attrNameLst>
                                          <p:attrName>style.visibility</p:attrName>
                                        </p:attrNameLst>
                                      </p:cBhvr>
                                      <p:to>
                                        <p:strVal val="visible"/>
                                      </p:to>
                                    </p:set>
                                    <p:anim calcmode="lin" valueType="num">
                                      <p:cBhvr additive="base">
                                        <p:cTn id="7" dur="500" fill="hold"/>
                                        <p:tgtEl>
                                          <p:spTgt spid="518149"/>
                                        </p:tgtEl>
                                        <p:attrNameLst>
                                          <p:attrName>ppt_x</p:attrName>
                                        </p:attrNameLst>
                                      </p:cBhvr>
                                      <p:tavLst>
                                        <p:tav tm="0">
                                          <p:val>
                                            <p:strVal val="0-#ppt_w/2"/>
                                          </p:val>
                                        </p:tav>
                                        <p:tav tm="100000">
                                          <p:val>
                                            <p:strVal val="#ppt_x"/>
                                          </p:val>
                                        </p:tav>
                                      </p:tavLst>
                                    </p:anim>
                                    <p:anim calcmode="lin" valueType="num">
                                      <p:cBhvr additive="base">
                                        <p:cTn id="8" dur="500" fill="hold"/>
                                        <p:tgtEl>
                                          <p:spTgt spid="518149"/>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518155"/>
                                        </p:tgtEl>
                                        <p:attrNameLst>
                                          <p:attrName>style.visibility</p:attrName>
                                        </p:attrNameLst>
                                      </p:cBhvr>
                                      <p:to>
                                        <p:strVal val="visible"/>
                                      </p:to>
                                    </p:set>
                                    <p:anim calcmode="lin" valueType="num">
                                      <p:cBhvr>
                                        <p:cTn id="12" dur="500" fill="hold"/>
                                        <p:tgtEl>
                                          <p:spTgt spid="518155"/>
                                        </p:tgtEl>
                                        <p:attrNameLst>
                                          <p:attrName>ppt_w</p:attrName>
                                        </p:attrNameLst>
                                      </p:cBhvr>
                                      <p:tavLst>
                                        <p:tav tm="0">
                                          <p:val>
                                            <p:fltVal val="0"/>
                                          </p:val>
                                        </p:tav>
                                        <p:tav tm="100000">
                                          <p:val>
                                            <p:strVal val="#ppt_w"/>
                                          </p:val>
                                        </p:tav>
                                      </p:tavLst>
                                    </p:anim>
                                    <p:anim calcmode="lin" valueType="num">
                                      <p:cBhvr>
                                        <p:cTn id="13" dur="500" fill="hold"/>
                                        <p:tgtEl>
                                          <p:spTgt spid="51815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8149" grpId="0" autoUpdateAnimBg="0"/>
      <p:bldP spid="51815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0" name="AutoShape 1044"/>
          <p:cNvSpPr>
            <a:spLocks noChangeArrowheads="1"/>
          </p:cNvSpPr>
          <p:nvPr/>
        </p:nvSpPr>
        <p:spPr bwMode="auto">
          <a:xfrm>
            <a:off x="487363" y="1223963"/>
            <a:ext cx="5413375" cy="382746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endParaRPr lang="en-GB"/>
          </a:p>
        </p:txBody>
      </p:sp>
      <p:sp>
        <p:nvSpPr>
          <p:cNvPr id="31747" name="Rectangle 1026"/>
          <p:cNvSpPr>
            <a:spLocks noGrp="1" noChangeArrowheads="1"/>
          </p:cNvSpPr>
          <p:nvPr>
            <p:ph type="title"/>
          </p:nvPr>
        </p:nvSpPr>
        <p:spPr>
          <a:xfrm>
            <a:off x="457200" y="0"/>
            <a:ext cx="8229600" cy="1143000"/>
          </a:xfrm>
        </p:spPr>
        <p:txBody>
          <a:bodyPr/>
          <a:lstStyle/>
          <a:p>
            <a:pPr eaLnBrk="1" hangingPunct="1"/>
            <a:r>
              <a:rPr lang="en-GB" smtClean="0"/>
              <a:t>Step 10: Seven Wastes of Lean</a:t>
            </a:r>
          </a:p>
        </p:txBody>
      </p:sp>
      <p:sp>
        <p:nvSpPr>
          <p:cNvPr id="31748" name="Rectangle 1027"/>
          <p:cNvSpPr>
            <a:spLocks noChangeArrowheads="1"/>
          </p:cNvSpPr>
          <p:nvPr/>
        </p:nvSpPr>
        <p:spPr bwMode="auto">
          <a:xfrm>
            <a:off x="349250" y="782638"/>
            <a:ext cx="8439150"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r>
              <a:rPr lang="es-ES_tradnl" sz="2400" b="1">
                <a:solidFill>
                  <a:srgbClr val="FF0000"/>
                </a:solidFill>
              </a:rPr>
              <a:t>What is Waste?</a:t>
            </a:r>
            <a:endParaRPr lang="en-GB" sz="2400" b="1">
              <a:solidFill>
                <a:srgbClr val="FF0000"/>
              </a:solidFill>
            </a:endParaRPr>
          </a:p>
          <a:p>
            <a:pPr>
              <a:spcBef>
                <a:spcPct val="20000"/>
              </a:spcBef>
              <a:buClr>
                <a:schemeClr val="bg1"/>
              </a:buClr>
              <a:buSzPct val="25000"/>
              <a:buFont typeface="Times" pitchFamily="18" charset="0"/>
              <a:buNone/>
            </a:pPr>
            <a:endParaRPr lang="en-GB" sz="2400" b="1">
              <a:solidFill>
                <a:srgbClr val="FF0000"/>
              </a:solidFill>
            </a:endParaRPr>
          </a:p>
        </p:txBody>
      </p:sp>
      <p:grpSp>
        <p:nvGrpSpPr>
          <p:cNvPr id="2" name="Group 1049"/>
          <p:cNvGrpSpPr>
            <a:grpSpLocks/>
          </p:cNvGrpSpPr>
          <p:nvPr/>
        </p:nvGrpSpPr>
        <p:grpSpPr bwMode="auto">
          <a:xfrm>
            <a:off x="2198688" y="1374775"/>
            <a:ext cx="1508125" cy="682625"/>
            <a:chOff x="1385" y="866"/>
            <a:chExt cx="950" cy="430"/>
          </a:xfrm>
        </p:grpSpPr>
        <p:sp>
          <p:nvSpPr>
            <p:cNvPr id="31771" name="Oval 1029"/>
            <p:cNvSpPr>
              <a:spLocks noChangeArrowheads="1"/>
            </p:cNvSpPr>
            <p:nvPr/>
          </p:nvSpPr>
          <p:spPr bwMode="auto">
            <a:xfrm>
              <a:off x="1724" y="1064"/>
              <a:ext cx="264" cy="232"/>
            </a:xfrm>
            <a:prstGeom prst="ellipse">
              <a:avLst/>
            </a:prstGeom>
            <a:solidFill>
              <a:srgbClr val="FF3300"/>
            </a:solidFill>
            <a:ln w="9525">
              <a:round/>
              <a:headEnd/>
              <a:tailEnd/>
            </a:ln>
            <a:scene3d>
              <a:camera prst="legacyPerspectiveBottom"/>
              <a:lightRig rig="legacyFlat2" dir="t"/>
            </a:scene3d>
            <a:sp3d extrusionH="887400" prstMaterial="legacyMatte">
              <a:bevelT w="13500" h="13500" prst="angle"/>
              <a:bevelB w="13500" h="13500" prst="angle"/>
              <a:extrusionClr>
                <a:srgbClr val="FF3300"/>
              </a:extrusionClr>
            </a:sp3d>
          </p:spPr>
          <p:txBody>
            <a:bodyPr wrap="none" anchor="ctr">
              <a:flatTx/>
            </a:bodyPr>
            <a:lstStyle/>
            <a:p>
              <a:pPr algn="ctr"/>
              <a:r>
                <a:rPr lang="en-GB" sz="1400" b="1">
                  <a:solidFill>
                    <a:schemeClr val="bg1"/>
                  </a:solidFill>
                </a:rPr>
                <a:t>1</a:t>
              </a:r>
            </a:p>
          </p:txBody>
        </p:sp>
        <p:sp>
          <p:nvSpPr>
            <p:cNvPr id="31772" name="Rectangle 1036"/>
            <p:cNvSpPr>
              <a:spLocks noChangeArrowheads="1"/>
            </p:cNvSpPr>
            <p:nvPr/>
          </p:nvSpPr>
          <p:spPr bwMode="gray">
            <a:xfrm>
              <a:off x="1385" y="866"/>
              <a:ext cx="950"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762000">
                <a:spcBef>
                  <a:spcPct val="20000"/>
                </a:spcBef>
                <a:buClr>
                  <a:schemeClr val="bg1"/>
                </a:buClr>
                <a:buSzPct val="25000"/>
                <a:buFont typeface="Times" pitchFamily="18" charset="0"/>
                <a:buNone/>
              </a:pPr>
              <a:r>
                <a:rPr lang="en-US" sz="1400" b="1"/>
                <a:t>Overproduction</a:t>
              </a:r>
            </a:p>
          </p:txBody>
        </p:sp>
      </p:grpSp>
      <p:grpSp>
        <p:nvGrpSpPr>
          <p:cNvPr id="3" name="Group 1050"/>
          <p:cNvGrpSpPr>
            <a:grpSpLocks/>
          </p:cNvGrpSpPr>
          <p:nvPr/>
        </p:nvGrpSpPr>
        <p:grpSpPr bwMode="auto">
          <a:xfrm>
            <a:off x="3867150" y="2085975"/>
            <a:ext cx="1249363" cy="682625"/>
            <a:chOff x="2436" y="1314"/>
            <a:chExt cx="787" cy="430"/>
          </a:xfrm>
        </p:grpSpPr>
        <p:sp>
          <p:nvSpPr>
            <p:cNvPr id="31769" name="Oval 1031"/>
            <p:cNvSpPr>
              <a:spLocks noChangeArrowheads="1"/>
            </p:cNvSpPr>
            <p:nvPr/>
          </p:nvSpPr>
          <p:spPr bwMode="auto">
            <a:xfrm>
              <a:off x="2436" y="1512"/>
              <a:ext cx="264" cy="232"/>
            </a:xfrm>
            <a:prstGeom prst="ellipse">
              <a:avLst/>
            </a:prstGeom>
            <a:solidFill>
              <a:srgbClr val="FF6600"/>
            </a:solidFill>
            <a:ln w="9525">
              <a:round/>
              <a:headEnd/>
              <a:tailEnd/>
            </a:ln>
            <a:scene3d>
              <a:camera prst="legacyPerspectiveBottom"/>
              <a:lightRig rig="legacyFlat2" dir="t"/>
            </a:scene3d>
            <a:sp3d extrusionH="887400" prstMaterial="legacyMatte">
              <a:bevelT w="13500" h="13500" prst="angle"/>
              <a:bevelB w="13500" h="13500" prst="angle"/>
              <a:extrusionClr>
                <a:srgbClr val="FF6600"/>
              </a:extrusionClr>
            </a:sp3d>
          </p:spPr>
          <p:txBody>
            <a:bodyPr wrap="none" anchor="ctr">
              <a:flatTx/>
            </a:bodyPr>
            <a:lstStyle/>
            <a:p>
              <a:pPr algn="ctr"/>
              <a:r>
                <a:rPr lang="en-GB" b="1">
                  <a:solidFill>
                    <a:schemeClr val="bg1"/>
                  </a:solidFill>
                </a:rPr>
                <a:t>2</a:t>
              </a:r>
            </a:p>
          </p:txBody>
        </p:sp>
        <p:sp>
          <p:nvSpPr>
            <p:cNvPr id="31770" name="Rectangle 1037"/>
            <p:cNvSpPr>
              <a:spLocks noChangeArrowheads="1"/>
            </p:cNvSpPr>
            <p:nvPr/>
          </p:nvSpPr>
          <p:spPr bwMode="gray">
            <a:xfrm>
              <a:off x="2689" y="1314"/>
              <a:ext cx="534"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Waiting</a:t>
              </a:r>
            </a:p>
          </p:txBody>
        </p:sp>
      </p:grpSp>
      <p:grpSp>
        <p:nvGrpSpPr>
          <p:cNvPr id="4" name="Group 1051"/>
          <p:cNvGrpSpPr>
            <a:grpSpLocks/>
          </p:cNvGrpSpPr>
          <p:nvPr/>
        </p:nvGrpSpPr>
        <p:grpSpPr bwMode="auto">
          <a:xfrm>
            <a:off x="3892550" y="3314700"/>
            <a:ext cx="1871663" cy="368300"/>
            <a:chOff x="2452" y="2088"/>
            <a:chExt cx="1179" cy="232"/>
          </a:xfrm>
        </p:grpSpPr>
        <p:sp>
          <p:nvSpPr>
            <p:cNvPr id="31767" name="Oval 1032"/>
            <p:cNvSpPr>
              <a:spLocks noChangeArrowheads="1"/>
            </p:cNvSpPr>
            <p:nvPr/>
          </p:nvSpPr>
          <p:spPr bwMode="auto">
            <a:xfrm>
              <a:off x="2452" y="2088"/>
              <a:ext cx="264" cy="232"/>
            </a:xfrm>
            <a:prstGeom prst="ellipse">
              <a:avLst/>
            </a:prstGeom>
            <a:solidFill>
              <a:srgbClr val="FFFF00"/>
            </a:solidFill>
            <a:ln w="9525">
              <a:round/>
              <a:headEnd/>
              <a:tailEnd/>
            </a:ln>
            <a:scene3d>
              <a:camera prst="legacyPerspectiveBottom"/>
              <a:lightRig rig="legacyFlat2" dir="t"/>
            </a:scene3d>
            <a:sp3d extrusionH="887400" prstMaterial="legacyMatte">
              <a:bevelT w="13500" h="13500" prst="angle"/>
              <a:bevelB w="13500" h="13500" prst="angle"/>
              <a:extrusionClr>
                <a:srgbClr val="FFFF00"/>
              </a:extrusionClr>
            </a:sp3d>
          </p:spPr>
          <p:txBody>
            <a:bodyPr wrap="none" anchor="ctr">
              <a:flatTx/>
            </a:bodyPr>
            <a:lstStyle/>
            <a:p>
              <a:pPr algn="ctr"/>
              <a:r>
                <a:rPr lang="en-GB" b="1">
                  <a:solidFill>
                    <a:schemeClr val="bg1"/>
                  </a:solidFill>
                </a:rPr>
                <a:t>3</a:t>
              </a:r>
            </a:p>
          </p:txBody>
        </p:sp>
        <p:sp>
          <p:nvSpPr>
            <p:cNvPr id="31768" name="Rectangle 1038"/>
            <p:cNvSpPr>
              <a:spLocks noChangeArrowheads="1"/>
            </p:cNvSpPr>
            <p:nvPr/>
          </p:nvSpPr>
          <p:spPr bwMode="gray">
            <a:xfrm>
              <a:off x="2769" y="2146"/>
              <a:ext cx="86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Transportation</a:t>
              </a:r>
            </a:p>
          </p:txBody>
        </p:sp>
      </p:grpSp>
      <p:grpSp>
        <p:nvGrpSpPr>
          <p:cNvPr id="5" name="Group 1052"/>
          <p:cNvGrpSpPr>
            <a:grpSpLocks/>
          </p:cNvGrpSpPr>
          <p:nvPr/>
        </p:nvGrpSpPr>
        <p:grpSpPr bwMode="auto">
          <a:xfrm>
            <a:off x="3257550" y="4102100"/>
            <a:ext cx="2100263" cy="673100"/>
            <a:chOff x="2052" y="2584"/>
            <a:chExt cx="1323" cy="424"/>
          </a:xfrm>
        </p:grpSpPr>
        <p:sp>
          <p:nvSpPr>
            <p:cNvPr id="31765" name="Oval 1033"/>
            <p:cNvSpPr>
              <a:spLocks noChangeArrowheads="1"/>
            </p:cNvSpPr>
            <p:nvPr/>
          </p:nvSpPr>
          <p:spPr bwMode="auto">
            <a:xfrm>
              <a:off x="2052" y="2584"/>
              <a:ext cx="264" cy="232"/>
            </a:xfrm>
            <a:prstGeom prst="ellipse">
              <a:avLst/>
            </a:prstGeom>
            <a:solidFill>
              <a:srgbClr val="008000"/>
            </a:solidFill>
            <a:ln w="9525">
              <a:round/>
              <a:headEnd/>
              <a:tailEnd/>
            </a:ln>
            <a:scene3d>
              <a:camera prst="legacyPerspectiveBottom"/>
              <a:lightRig rig="legacyFlat2" dir="t"/>
            </a:scene3d>
            <a:sp3d extrusionH="887400" prstMaterial="legacyMatte">
              <a:bevelT w="13500" h="13500" prst="angle"/>
              <a:bevelB w="13500" h="13500" prst="angle"/>
              <a:extrusionClr>
                <a:srgbClr val="008000"/>
              </a:extrusionClr>
            </a:sp3d>
          </p:spPr>
          <p:txBody>
            <a:bodyPr wrap="none" anchor="ctr">
              <a:flatTx/>
            </a:bodyPr>
            <a:lstStyle/>
            <a:p>
              <a:pPr algn="ctr"/>
              <a:r>
                <a:rPr lang="en-GB" b="1">
                  <a:solidFill>
                    <a:schemeClr val="bg1"/>
                  </a:solidFill>
                </a:rPr>
                <a:t>4</a:t>
              </a:r>
            </a:p>
          </p:txBody>
        </p:sp>
        <p:sp>
          <p:nvSpPr>
            <p:cNvPr id="31766" name="Rectangle 1039"/>
            <p:cNvSpPr>
              <a:spLocks noChangeArrowheads="1"/>
            </p:cNvSpPr>
            <p:nvPr/>
          </p:nvSpPr>
          <p:spPr bwMode="gray">
            <a:xfrm>
              <a:off x="2353" y="2874"/>
              <a:ext cx="102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Over-Processing</a:t>
              </a:r>
            </a:p>
          </p:txBody>
        </p:sp>
      </p:grpSp>
      <p:grpSp>
        <p:nvGrpSpPr>
          <p:cNvPr id="6" name="Group 1053"/>
          <p:cNvGrpSpPr>
            <a:grpSpLocks/>
          </p:cNvGrpSpPr>
          <p:nvPr/>
        </p:nvGrpSpPr>
        <p:grpSpPr bwMode="auto">
          <a:xfrm>
            <a:off x="1309688" y="4114800"/>
            <a:ext cx="1395412" cy="673100"/>
            <a:chOff x="825" y="2592"/>
            <a:chExt cx="879" cy="424"/>
          </a:xfrm>
        </p:grpSpPr>
        <p:sp>
          <p:nvSpPr>
            <p:cNvPr id="31763" name="Oval 1034"/>
            <p:cNvSpPr>
              <a:spLocks noChangeArrowheads="1"/>
            </p:cNvSpPr>
            <p:nvPr/>
          </p:nvSpPr>
          <p:spPr bwMode="auto">
            <a:xfrm>
              <a:off x="1440" y="2592"/>
              <a:ext cx="264" cy="232"/>
            </a:xfrm>
            <a:prstGeom prst="ellipse">
              <a:avLst/>
            </a:prstGeom>
            <a:solidFill>
              <a:srgbClr val="0033CC"/>
            </a:solidFill>
            <a:ln w="9525">
              <a:round/>
              <a:headEnd/>
              <a:tailEnd/>
            </a:ln>
            <a:scene3d>
              <a:camera prst="legacyPerspectiveBottom"/>
              <a:lightRig rig="legacyFlat2" dir="t"/>
            </a:scene3d>
            <a:sp3d extrusionH="887400" prstMaterial="legacyMatte">
              <a:bevelT w="13500" h="13500" prst="angle"/>
              <a:bevelB w="13500" h="13500" prst="angle"/>
              <a:extrusionClr>
                <a:srgbClr val="0033CC"/>
              </a:extrusionClr>
            </a:sp3d>
          </p:spPr>
          <p:txBody>
            <a:bodyPr wrap="none" anchor="ctr">
              <a:flatTx/>
            </a:bodyPr>
            <a:lstStyle/>
            <a:p>
              <a:pPr algn="ctr"/>
              <a:r>
                <a:rPr lang="en-GB" b="1">
                  <a:solidFill>
                    <a:schemeClr val="bg1"/>
                  </a:solidFill>
                </a:rPr>
                <a:t>5</a:t>
              </a:r>
            </a:p>
          </p:txBody>
        </p:sp>
        <p:sp>
          <p:nvSpPr>
            <p:cNvPr id="31764" name="Rectangle 1040"/>
            <p:cNvSpPr>
              <a:spLocks noChangeArrowheads="1"/>
            </p:cNvSpPr>
            <p:nvPr/>
          </p:nvSpPr>
          <p:spPr bwMode="gray">
            <a:xfrm>
              <a:off x="825" y="2882"/>
              <a:ext cx="598"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Inventory</a:t>
              </a:r>
            </a:p>
          </p:txBody>
        </p:sp>
      </p:grpSp>
      <p:grpSp>
        <p:nvGrpSpPr>
          <p:cNvPr id="7" name="Group 1055"/>
          <p:cNvGrpSpPr>
            <a:grpSpLocks/>
          </p:cNvGrpSpPr>
          <p:nvPr/>
        </p:nvGrpSpPr>
        <p:grpSpPr bwMode="auto">
          <a:xfrm>
            <a:off x="928688" y="2149475"/>
            <a:ext cx="1090612" cy="568325"/>
            <a:chOff x="585" y="1354"/>
            <a:chExt cx="687" cy="358"/>
          </a:xfrm>
        </p:grpSpPr>
        <p:sp>
          <p:nvSpPr>
            <p:cNvPr id="31761" name="Oval 1035"/>
            <p:cNvSpPr>
              <a:spLocks noChangeArrowheads="1"/>
            </p:cNvSpPr>
            <p:nvPr/>
          </p:nvSpPr>
          <p:spPr bwMode="auto">
            <a:xfrm>
              <a:off x="1008" y="1480"/>
              <a:ext cx="264" cy="232"/>
            </a:xfrm>
            <a:prstGeom prst="ellipse">
              <a:avLst/>
            </a:prstGeom>
            <a:solidFill>
              <a:srgbClr val="9900FF"/>
            </a:solidFill>
            <a:ln w="9525">
              <a:round/>
              <a:headEnd/>
              <a:tailEnd/>
            </a:ln>
            <a:scene3d>
              <a:camera prst="legacyPerspectiveBottom"/>
              <a:lightRig rig="legacyFlat2" dir="t"/>
            </a:scene3d>
            <a:sp3d extrusionH="887400" prstMaterial="legacyMatte">
              <a:bevelT w="13500" h="13500" prst="angle"/>
              <a:bevelB w="13500" h="13500" prst="angle"/>
              <a:extrusionClr>
                <a:srgbClr val="9900FF"/>
              </a:extrusionClr>
            </a:sp3d>
          </p:spPr>
          <p:txBody>
            <a:bodyPr wrap="none" anchor="ctr">
              <a:flatTx/>
            </a:bodyPr>
            <a:lstStyle/>
            <a:p>
              <a:pPr algn="ctr"/>
              <a:r>
                <a:rPr lang="en-GB" b="1">
                  <a:solidFill>
                    <a:schemeClr val="bg1"/>
                  </a:solidFill>
                </a:rPr>
                <a:t>7</a:t>
              </a:r>
            </a:p>
          </p:txBody>
        </p:sp>
        <p:sp>
          <p:nvSpPr>
            <p:cNvPr id="31762" name="Rectangle 1041"/>
            <p:cNvSpPr>
              <a:spLocks noChangeArrowheads="1"/>
            </p:cNvSpPr>
            <p:nvPr/>
          </p:nvSpPr>
          <p:spPr bwMode="gray">
            <a:xfrm>
              <a:off x="585" y="1354"/>
              <a:ext cx="598"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Motion</a:t>
              </a:r>
            </a:p>
          </p:txBody>
        </p:sp>
      </p:grpSp>
      <p:grpSp>
        <p:nvGrpSpPr>
          <p:cNvPr id="8" name="Group 1054"/>
          <p:cNvGrpSpPr>
            <a:grpSpLocks/>
          </p:cNvGrpSpPr>
          <p:nvPr/>
        </p:nvGrpSpPr>
        <p:grpSpPr bwMode="auto">
          <a:xfrm>
            <a:off x="738188" y="3263900"/>
            <a:ext cx="1268412" cy="368300"/>
            <a:chOff x="465" y="2056"/>
            <a:chExt cx="799" cy="232"/>
          </a:xfrm>
        </p:grpSpPr>
        <p:sp>
          <p:nvSpPr>
            <p:cNvPr id="31759" name="Oval 1030"/>
            <p:cNvSpPr>
              <a:spLocks noChangeArrowheads="1"/>
            </p:cNvSpPr>
            <p:nvPr/>
          </p:nvSpPr>
          <p:spPr bwMode="auto">
            <a:xfrm>
              <a:off x="1000" y="2056"/>
              <a:ext cx="264" cy="232"/>
            </a:xfrm>
            <a:prstGeom prst="ellipse">
              <a:avLst/>
            </a:prstGeom>
            <a:solidFill>
              <a:srgbClr val="FF00FF"/>
            </a:solidFill>
            <a:ln w="9525">
              <a:round/>
              <a:headEnd/>
              <a:tailEnd/>
            </a:ln>
            <a:scene3d>
              <a:camera prst="legacyPerspectiveBottom"/>
              <a:lightRig rig="legacyFlat2" dir="t"/>
            </a:scene3d>
            <a:sp3d extrusionH="887400" prstMaterial="legacyMatte">
              <a:bevelT w="13500" h="13500" prst="angle"/>
              <a:bevelB w="13500" h="13500" prst="angle"/>
              <a:extrusionClr>
                <a:srgbClr val="FF00FF"/>
              </a:extrusionClr>
            </a:sp3d>
          </p:spPr>
          <p:txBody>
            <a:bodyPr wrap="none" anchor="ctr">
              <a:flatTx/>
            </a:bodyPr>
            <a:lstStyle/>
            <a:p>
              <a:pPr algn="ctr"/>
              <a:r>
                <a:rPr lang="en-GB" b="1">
                  <a:solidFill>
                    <a:schemeClr val="bg1"/>
                  </a:solidFill>
                </a:rPr>
                <a:t>6</a:t>
              </a:r>
            </a:p>
          </p:txBody>
        </p:sp>
        <p:sp>
          <p:nvSpPr>
            <p:cNvPr id="31760" name="Rectangle 1042"/>
            <p:cNvSpPr>
              <a:spLocks noChangeArrowheads="1"/>
            </p:cNvSpPr>
            <p:nvPr/>
          </p:nvSpPr>
          <p:spPr bwMode="gray">
            <a:xfrm>
              <a:off x="465" y="2106"/>
              <a:ext cx="598"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Re-work</a:t>
              </a:r>
            </a:p>
          </p:txBody>
        </p:sp>
      </p:grpSp>
      <p:sp>
        <p:nvSpPr>
          <p:cNvPr id="31756" name="Rectangle 1045"/>
          <p:cNvSpPr>
            <a:spLocks noChangeArrowheads="1"/>
          </p:cNvSpPr>
          <p:nvPr/>
        </p:nvSpPr>
        <p:spPr bwMode="auto">
          <a:xfrm>
            <a:off x="6429375" y="2657475"/>
            <a:ext cx="25019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chemeClr val="tx2"/>
                </a:solidFill>
              </a:rPr>
              <a:t>Waste of </a:t>
            </a:r>
            <a:br>
              <a:rPr lang="en-US" b="1">
                <a:solidFill>
                  <a:schemeClr val="tx2"/>
                </a:solidFill>
              </a:rPr>
            </a:br>
            <a:r>
              <a:rPr lang="en-US" b="1">
                <a:solidFill>
                  <a:schemeClr val="tx2"/>
                </a:solidFill>
              </a:rPr>
              <a:t>resources beyond what is needed to meet customer needs</a:t>
            </a:r>
            <a:endParaRPr lang="en-GB" b="1">
              <a:solidFill>
                <a:schemeClr val="tx2"/>
              </a:solidFill>
            </a:endParaRPr>
          </a:p>
        </p:txBody>
      </p:sp>
      <p:sp>
        <p:nvSpPr>
          <p:cNvPr id="31757" name="Rectangle 1046"/>
          <p:cNvSpPr>
            <a:spLocks noChangeArrowheads="1"/>
          </p:cNvSpPr>
          <p:nvPr/>
        </p:nvSpPr>
        <p:spPr bwMode="auto">
          <a:xfrm>
            <a:off x="6111875" y="2974975"/>
            <a:ext cx="482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b="1">
                <a:solidFill>
                  <a:schemeClr val="tx2"/>
                </a:solidFill>
              </a:rPr>
              <a:t>=</a:t>
            </a:r>
            <a:endParaRPr lang="en-GB" sz="2000" b="1">
              <a:solidFill>
                <a:schemeClr val="tx2"/>
              </a:solidFill>
            </a:endParaRPr>
          </a:p>
        </p:txBody>
      </p:sp>
      <p:sp>
        <p:nvSpPr>
          <p:cNvPr id="31758" name="Rectangle 1048"/>
          <p:cNvSpPr>
            <a:spLocks noChangeArrowheads="1"/>
          </p:cNvSpPr>
          <p:nvPr/>
        </p:nvSpPr>
        <p:spPr bwMode="gray">
          <a:xfrm>
            <a:off x="1841500" y="5226050"/>
            <a:ext cx="4114800" cy="693738"/>
          </a:xfrm>
          <a:prstGeom prst="rect">
            <a:avLst/>
          </a:prstGeom>
          <a:solidFill>
            <a:schemeClr val="accent2"/>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algn="ctr" eaLnBrk="0" hangingPunct="0"/>
            <a:r>
              <a:rPr lang="en-US" sz="1400" b="1">
                <a:solidFill>
                  <a:schemeClr val="bg1"/>
                </a:solidFill>
              </a:rPr>
              <a:t>As discussed some types of waste are more or less prevalent in transactional / service processes . .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500"/>
                                        <p:tgtEl>
                                          <p:spTgt spid="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dissolve">
                                      <p:cBhvr>
                                        <p:cTn id="22" dur="500"/>
                                        <p:tgtEl>
                                          <p:spTgt spid="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dissolve">
                                      <p:cBhvr>
                                        <p:cTn id="27" dur="500"/>
                                        <p:tgtEl>
                                          <p:spTgt spid="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dissolve">
                                      <p:cBhvr>
                                        <p:cTn id="32" dur="500"/>
                                        <p:tgtEl>
                                          <p:spTgt spid="8"/>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dissolve">
                                      <p:cBhvr>
                                        <p:cTn id="3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362" name="AutoShape 2"/>
          <p:cNvSpPr>
            <a:spLocks noChangeArrowheads="1"/>
          </p:cNvSpPr>
          <p:nvPr/>
        </p:nvSpPr>
        <p:spPr bwMode="auto">
          <a:xfrm>
            <a:off x="1833563" y="1604963"/>
            <a:ext cx="5413375" cy="382746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endParaRPr lang="en-GB"/>
          </a:p>
        </p:txBody>
      </p:sp>
      <p:sp>
        <p:nvSpPr>
          <p:cNvPr id="32771" name="Rectangle 3"/>
          <p:cNvSpPr>
            <a:spLocks noGrp="1" noChangeArrowheads="1"/>
          </p:cNvSpPr>
          <p:nvPr>
            <p:ph type="title"/>
          </p:nvPr>
        </p:nvSpPr>
        <p:spPr>
          <a:xfrm>
            <a:off x="457200" y="0"/>
            <a:ext cx="8229600" cy="1143000"/>
          </a:xfrm>
        </p:spPr>
        <p:txBody>
          <a:bodyPr/>
          <a:lstStyle/>
          <a:p>
            <a:pPr eaLnBrk="1" hangingPunct="1"/>
            <a:r>
              <a:rPr lang="en-GB" smtClean="0"/>
              <a:t>Step 10: Overproduction Creates More Waste</a:t>
            </a:r>
          </a:p>
        </p:txBody>
      </p:sp>
      <p:sp>
        <p:nvSpPr>
          <p:cNvPr id="32772" name="Rectangle 4"/>
          <p:cNvSpPr>
            <a:spLocks noChangeArrowheads="1"/>
          </p:cNvSpPr>
          <p:nvPr/>
        </p:nvSpPr>
        <p:spPr bwMode="auto">
          <a:xfrm>
            <a:off x="349250" y="782638"/>
            <a:ext cx="8439150"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None/>
            </a:pPr>
            <a:r>
              <a:rPr lang="es-ES_tradnl" sz="2400" b="1">
                <a:solidFill>
                  <a:srgbClr val="FF0000"/>
                </a:solidFill>
              </a:rPr>
              <a:t>There is a cause and effect relationship amongst the different types of waste:</a:t>
            </a:r>
            <a:endParaRPr lang="en-GB" sz="2400" b="1">
              <a:solidFill>
                <a:srgbClr val="FF0000"/>
              </a:solidFill>
            </a:endParaRPr>
          </a:p>
        </p:txBody>
      </p:sp>
      <p:sp>
        <p:nvSpPr>
          <p:cNvPr id="32773" name="Oval 5"/>
          <p:cNvSpPr>
            <a:spLocks noChangeArrowheads="1"/>
          </p:cNvSpPr>
          <p:nvPr/>
        </p:nvSpPr>
        <p:spPr bwMode="auto">
          <a:xfrm>
            <a:off x="4083050" y="2070100"/>
            <a:ext cx="419100" cy="368300"/>
          </a:xfrm>
          <a:prstGeom prst="ellipse">
            <a:avLst/>
          </a:prstGeom>
          <a:solidFill>
            <a:srgbClr val="FF3300"/>
          </a:solidFill>
          <a:ln w="9525">
            <a:round/>
            <a:headEnd/>
            <a:tailEnd/>
          </a:ln>
          <a:scene3d>
            <a:camera prst="legacyPerspectiveBottom"/>
            <a:lightRig rig="legacyFlat2" dir="t"/>
          </a:scene3d>
          <a:sp3d extrusionH="887400" prstMaterial="legacyMatte">
            <a:bevelT w="13500" h="13500" prst="angle"/>
            <a:bevelB w="13500" h="13500" prst="angle"/>
            <a:extrusionClr>
              <a:srgbClr val="FF3300"/>
            </a:extrusionClr>
          </a:sp3d>
        </p:spPr>
        <p:txBody>
          <a:bodyPr wrap="none" anchor="ctr">
            <a:flatTx/>
          </a:bodyPr>
          <a:lstStyle/>
          <a:p>
            <a:pPr algn="ctr"/>
            <a:r>
              <a:rPr lang="en-GB" sz="1400" b="1">
                <a:solidFill>
                  <a:schemeClr val="bg1"/>
                </a:solidFill>
              </a:rPr>
              <a:t>1</a:t>
            </a:r>
          </a:p>
        </p:txBody>
      </p:sp>
      <p:sp>
        <p:nvSpPr>
          <p:cNvPr id="32774" name="Oval 6"/>
          <p:cNvSpPr>
            <a:spLocks noChangeArrowheads="1"/>
          </p:cNvSpPr>
          <p:nvPr/>
        </p:nvSpPr>
        <p:spPr bwMode="auto">
          <a:xfrm>
            <a:off x="2933700" y="3644900"/>
            <a:ext cx="419100" cy="368300"/>
          </a:xfrm>
          <a:prstGeom prst="ellipse">
            <a:avLst/>
          </a:prstGeom>
          <a:solidFill>
            <a:srgbClr val="FF00FF"/>
          </a:solidFill>
          <a:ln w="9525">
            <a:round/>
            <a:headEnd/>
            <a:tailEnd/>
          </a:ln>
          <a:scene3d>
            <a:camera prst="legacyPerspectiveBottom"/>
            <a:lightRig rig="legacyFlat2" dir="t"/>
          </a:scene3d>
          <a:sp3d extrusionH="887400" prstMaterial="legacyMatte">
            <a:bevelT w="13500" h="13500" prst="angle"/>
            <a:bevelB w="13500" h="13500" prst="angle"/>
            <a:extrusionClr>
              <a:srgbClr val="FF00FF"/>
            </a:extrusionClr>
          </a:sp3d>
        </p:spPr>
        <p:txBody>
          <a:bodyPr wrap="none" anchor="ctr">
            <a:flatTx/>
          </a:bodyPr>
          <a:lstStyle/>
          <a:p>
            <a:pPr algn="ctr"/>
            <a:r>
              <a:rPr lang="en-GB" b="1">
                <a:solidFill>
                  <a:schemeClr val="bg1"/>
                </a:solidFill>
              </a:rPr>
              <a:t>6</a:t>
            </a:r>
          </a:p>
        </p:txBody>
      </p:sp>
      <p:sp>
        <p:nvSpPr>
          <p:cNvPr id="32775" name="Oval 7"/>
          <p:cNvSpPr>
            <a:spLocks noChangeArrowheads="1"/>
          </p:cNvSpPr>
          <p:nvPr/>
        </p:nvSpPr>
        <p:spPr bwMode="auto">
          <a:xfrm>
            <a:off x="5213350" y="2781300"/>
            <a:ext cx="419100" cy="368300"/>
          </a:xfrm>
          <a:prstGeom prst="ellipse">
            <a:avLst/>
          </a:prstGeom>
          <a:solidFill>
            <a:srgbClr val="FF6600"/>
          </a:solidFill>
          <a:ln w="9525">
            <a:round/>
            <a:headEnd/>
            <a:tailEnd/>
          </a:ln>
          <a:scene3d>
            <a:camera prst="legacyPerspectiveBottom"/>
            <a:lightRig rig="legacyFlat2" dir="t"/>
          </a:scene3d>
          <a:sp3d extrusionH="887400" prstMaterial="legacyMatte">
            <a:bevelT w="13500" h="13500" prst="angle"/>
            <a:bevelB w="13500" h="13500" prst="angle"/>
            <a:extrusionClr>
              <a:srgbClr val="FF6600"/>
            </a:extrusionClr>
          </a:sp3d>
        </p:spPr>
        <p:txBody>
          <a:bodyPr wrap="none" anchor="ctr">
            <a:flatTx/>
          </a:bodyPr>
          <a:lstStyle/>
          <a:p>
            <a:pPr algn="ctr"/>
            <a:r>
              <a:rPr lang="en-GB" b="1">
                <a:solidFill>
                  <a:schemeClr val="bg1"/>
                </a:solidFill>
              </a:rPr>
              <a:t>2</a:t>
            </a:r>
          </a:p>
        </p:txBody>
      </p:sp>
      <p:sp>
        <p:nvSpPr>
          <p:cNvPr id="32776" name="Oval 8"/>
          <p:cNvSpPr>
            <a:spLocks noChangeArrowheads="1"/>
          </p:cNvSpPr>
          <p:nvPr/>
        </p:nvSpPr>
        <p:spPr bwMode="auto">
          <a:xfrm>
            <a:off x="5238750" y="3695700"/>
            <a:ext cx="419100" cy="368300"/>
          </a:xfrm>
          <a:prstGeom prst="ellipse">
            <a:avLst/>
          </a:prstGeom>
          <a:solidFill>
            <a:srgbClr val="FFFF00"/>
          </a:solidFill>
          <a:ln w="9525">
            <a:round/>
            <a:headEnd/>
            <a:tailEnd/>
          </a:ln>
          <a:scene3d>
            <a:camera prst="legacyPerspectiveBottom"/>
            <a:lightRig rig="legacyFlat2" dir="t"/>
          </a:scene3d>
          <a:sp3d extrusionH="887400" prstMaterial="legacyMatte">
            <a:bevelT w="13500" h="13500" prst="angle"/>
            <a:bevelB w="13500" h="13500" prst="angle"/>
            <a:extrusionClr>
              <a:srgbClr val="FFFF00"/>
            </a:extrusionClr>
          </a:sp3d>
        </p:spPr>
        <p:txBody>
          <a:bodyPr wrap="none" anchor="ctr">
            <a:flatTx/>
          </a:bodyPr>
          <a:lstStyle/>
          <a:p>
            <a:pPr algn="ctr"/>
            <a:r>
              <a:rPr lang="en-GB" b="1">
                <a:solidFill>
                  <a:schemeClr val="bg1"/>
                </a:solidFill>
              </a:rPr>
              <a:t>3</a:t>
            </a:r>
          </a:p>
        </p:txBody>
      </p:sp>
      <p:sp>
        <p:nvSpPr>
          <p:cNvPr id="32777" name="Oval 9"/>
          <p:cNvSpPr>
            <a:spLocks noChangeArrowheads="1"/>
          </p:cNvSpPr>
          <p:nvPr/>
        </p:nvSpPr>
        <p:spPr bwMode="auto">
          <a:xfrm>
            <a:off x="4603750" y="4483100"/>
            <a:ext cx="419100" cy="368300"/>
          </a:xfrm>
          <a:prstGeom prst="ellipse">
            <a:avLst/>
          </a:prstGeom>
          <a:solidFill>
            <a:srgbClr val="008000"/>
          </a:solidFill>
          <a:ln w="9525">
            <a:round/>
            <a:headEnd/>
            <a:tailEnd/>
          </a:ln>
          <a:scene3d>
            <a:camera prst="legacyPerspectiveBottom"/>
            <a:lightRig rig="legacyFlat2" dir="t"/>
          </a:scene3d>
          <a:sp3d extrusionH="887400" prstMaterial="legacyMatte">
            <a:bevelT w="13500" h="13500" prst="angle"/>
            <a:bevelB w="13500" h="13500" prst="angle"/>
            <a:extrusionClr>
              <a:srgbClr val="008000"/>
            </a:extrusionClr>
          </a:sp3d>
        </p:spPr>
        <p:txBody>
          <a:bodyPr wrap="none" anchor="ctr">
            <a:flatTx/>
          </a:bodyPr>
          <a:lstStyle/>
          <a:p>
            <a:pPr algn="ctr"/>
            <a:r>
              <a:rPr lang="en-GB" b="1">
                <a:solidFill>
                  <a:schemeClr val="bg1"/>
                </a:solidFill>
              </a:rPr>
              <a:t>4</a:t>
            </a:r>
          </a:p>
        </p:txBody>
      </p:sp>
      <p:sp>
        <p:nvSpPr>
          <p:cNvPr id="32778" name="Oval 10"/>
          <p:cNvSpPr>
            <a:spLocks noChangeArrowheads="1"/>
          </p:cNvSpPr>
          <p:nvPr/>
        </p:nvSpPr>
        <p:spPr bwMode="auto">
          <a:xfrm>
            <a:off x="3632200" y="4495800"/>
            <a:ext cx="419100" cy="368300"/>
          </a:xfrm>
          <a:prstGeom prst="ellipse">
            <a:avLst/>
          </a:prstGeom>
          <a:solidFill>
            <a:srgbClr val="0033CC"/>
          </a:solidFill>
          <a:ln w="9525">
            <a:round/>
            <a:headEnd/>
            <a:tailEnd/>
          </a:ln>
          <a:scene3d>
            <a:camera prst="legacyPerspectiveBottom"/>
            <a:lightRig rig="legacyFlat2" dir="t"/>
          </a:scene3d>
          <a:sp3d extrusionH="887400" prstMaterial="legacyMatte">
            <a:bevelT w="13500" h="13500" prst="angle"/>
            <a:bevelB w="13500" h="13500" prst="angle"/>
            <a:extrusionClr>
              <a:srgbClr val="0033CC"/>
            </a:extrusionClr>
          </a:sp3d>
        </p:spPr>
        <p:txBody>
          <a:bodyPr wrap="none" anchor="ctr">
            <a:flatTx/>
          </a:bodyPr>
          <a:lstStyle/>
          <a:p>
            <a:pPr algn="ctr"/>
            <a:r>
              <a:rPr lang="en-GB" b="1">
                <a:solidFill>
                  <a:schemeClr val="bg1"/>
                </a:solidFill>
              </a:rPr>
              <a:t>5</a:t>
            </a:r>
          </a:p>
        </p:txBody>
      </p:sp>
      <p:sp>
        <p:nvSpPr>
          <p:cNvPr id="32779" name="Oval 11"/>
          <p:cNvSpPr>
            <a:spLocks noChangeArrowheads="1"/>
          </p:cNvSpPr>
          <p:nvPr/>
        </p:nvSpPr>
        <p:spPr bwMode="auto">
          <a:xfrm>
            <a:off x="2946400" y="2730500"/>
            <a:ext cx="419100" cy="368300"/>
          </a:xfrm>
          <a:prstGeom prst="ellipse">
            <a:avLst/>
          </a:prstGeom>
          <a:solidFill>
            <a:srgbClr val="9900FF"/>
          </a:solidFill>
          <a:ln w="9525">
            <a:round/>
            <a:headEnd/>
            <a:tailEnd/>
          </a:ln>
          <a:scene3d>
            <a:camera prst="legacyPerspectiveBottom"/>
            <a:lightRig rig="legacyFlat2" dir="t"/>
          </a:scene3d>
          <a:sp3d extrusionH="887400" prstMaterial="legacyMatte">
            <a:bevelT w="13500" h="13500" prst="angle"/>
            <a:bevelB w="13500" h="13500" prst="angle"/>
            <a:extrusionClr>
              <a:srgbClr val="9900FF"/>
            </a:extrusionClr>
          </a:sp3d>
        </p:spPr>
        <p:txBody>
          <a:bodyPr wrap="none" anchor="ctr">
            <a:flatTx/>
          </a:bodyPr>
          <a:lstStyle/>
          <a:p>
            <a:pPr algn="ctr"/>
            <a:r>
              <a:rPr lang="en-GB" b="1">
                <a:solidFill>
                  <a:schemeClr val="bg1"/>
                </a:solidFill>
              </a:rPr>
              <a:t>7</a:t>
            </a:r>
          </a:p>
        </p:txBody>
      </p:sp>
      <p:sp>
        <p:nvSpPr>
          <p:cNvPr id="32780" name="Rectangle 12"/>
          <p:cNvSpPr>
            <a:spLocks noChangeArrowheads="1"/>
          </p:cNvSpPr>
          <p:nvPr/>
        </p:nvSpPr>
        <p:spPr bwMode="gray">
          <a:xfrm>
            <a:off x="3544888" y="1755775"/>
            <a:ext cx="15081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762000">
              <a:spcBef>
                <a:spcPct val="20000"/>
              </a:spcBef>
              <a:buClr>
                <a:schemeClr val="bg1"/>
              </a:buClr>
              <a:buSzPct val="25000"/>
              <a:buFont typeface="Times" pitchFamily="18" charset="0"/>
              <a:buNone/>
            </a:pPr>
            <a:r>
              <a:rPr lang="en-US" sz="1400" b="1"/>
              <a:t>Overproduction</a:t>
            </a:r>
          </a:p>
        </p:txBody>
      </p:sp>
      <p:sp>
        <p:nvSpPr>
          <p:cNvPr id="32781" name="Rectangle 13"/>
          <p:cNvSpPr>
            <a:spLocks noChangeArrowheads="1"/>
          </p:cNvSpPr>
          <p:nvPr/>
        </p:nvSpPr>
        <p:spPr bwMode="gray">
          <a:xfrm>
            <a:off x="5614988" y="2466975"/>
            <a:ext cx="8477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Waiting</a:t>
            </a:r>
          </a:p>
        </p:txBody>
      </p:sp>
      <p:sp>
        <p:nvSpPr>
          <p:cNvPr id="32782" name="Rectangle 14"/>
          <p:cNvSpPr>
            <a:spLocks noChangeArrowheads="1"/>
          </p:cNvSpPr>
          <p:nvPr/>
        </p:nvSpPr>
        <p:spPr bwMode="gray">
          <a:xfrm>
            <a:off x="5741988" y="3787775"/>
            <a:ext cx="136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Transportation</a:t>
            </a:r>
          </a:p>
        </p:txBody>
      </p:sp>
      <p:sp>
        <p:nvSpPr>
          <p:cNvPr id="32783" name="Rectangle 15"/>
          <p:cNvSpPr>
            <a:spLocks noChangeArrowheads="1"/>
          </p:cNvSpPr>
          <p:nvPr/>
        </p:nvSpPr>
        <p:spPr bwMode="gray">
          <a:xfrm>
            <a:off x="5081588" y="4943475"/>
            <a:ext cx="1622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Over-Processing</a:t>
            </a:r>
          </a:p>
        </p:txBody>
      </p:sp>
      <p:sp>
        <p:nvSpPr>
          <p:cNvPr id="32784" name="Rectangle 16"/>
          <p:cNvSpPr>
            <a:spLocks noChangeArrowheads="1"/>
          </p:cNvSpPr>
          <p:nvPr/>
        </p:nvSpPr>
        <p:spPr bwMode="gray">
          <a:xfrm>
            <a:off x="2655888" y="4956175"/>
            <a:ext cx="9493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Inventory</a:t>
            </a:r>
          </a:p>
        </p:txBody>
      </p:sp>
      <p:sp>
        <p:nvSpPr>
          <p:cNvPr id="32785" name="Rectangle 17"/>
          <p:cNvSpPr>
            <a:spLocks noChangeArrowheads="1"/>
          </p:cNvSpPr>
          <p:nvPr/>
        </p:nvSpPr>
        <p:spPr bwMode="gray">
          <a:xfrm>
            <a:off x="2274888" y="2530475"/>
            <a:ext cx="9493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Motion</a:t>
            </a:r>
          </a:p>
        </p:txBody>
      </p:sp>
      <p:sp>
        <p:nvSpPr>
          <p:cNvPr id="32786" name="Rectangle 18"/>
          <p:cNvSpPr>
            <a:spLocks noChangeArrowheads="1"/>
          </p:cNvSpPr>
          <p:nvPr/>
        </p:nvSpPr>
        <p:spPr bwMode="gray">
          <a:xfrm>
            <a:off x="2084388" y="3724275"/>
            <a:ext cx="9493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Re-work</a:t>
            </a:r>
          </a:p>
        </p:txBody>
      </p:sp>
      <p:sp>
        <p:nvSpPr>
          <p:cNvPr id="32787" name="Rectangle 20"/>
          <p:cNvSpPr>
            <a:spLocks noChangeArrowheads="1"/>
          </p:cNvSpPr>
          <p:nvPr/>
        </p:nvSpPr>
        <p:spPr bwMode="auto">
          <a:xfrm>
            <a:off x="2022475" y="5514975"/>
            <a:ext cx="52578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b="1">
                <a:solidFill>
                  <a:schemeClr val="tx2"/>
                </a:solidFill>
              </a:rPr>
              <a:t>Overproduction is the worst type of waste, </a:t>
            </a:r>
            <a:br>
              <a:rPr lang="en-GB" b="1">
                <a:solidFill>
                  <a:schemeClr val="tx2"/>
                </a:solidFill>
              </a:rPr>
            </a:br>
            <a:r>
              <a:rPr lang="en-GB" b="1">
                <a:solidFill>
                  <a:schemeClr val="tx2"/>
                </a:solidFill>
              </a:rPr>
              <a:t>as it leads to further waste, including over-staffing</a:t>
            </a:r>
          </a:p>
        </p:txBody>
      </p:sp>
      <p:grpSp>
        <p:nvGrpSpPr>
          <p:cNvPr id="2" name="Group 39"/>
          <p:cNvGrpSpPr>
            <a:grpSpLocks/>
          </p:cNvGrpSpPr>
          <p:nvPr/>
        </p:nvGrpSpPr>
        <p:grpSpPr bwMode="auto">
          <a:xfrm>
            <a:off x="3429000" y="2590800"/>
            <a:ext cx="1752600" cy="1841500"/>
            <a:chOff x="2160" y="1632"/>
            <a:chExt cx="1104" cy="1160"/>
          </a:xfrm>
        </p:grpSpPr>
        <p:sp>
          <p:nvSpPr>
            <p:cNvPr id="32803" name="Line 24"/>
            <p:cNvSpPr>
              <a:spLocks noChangeShapeType="1"/>
            </p:cNvSpPr>
            <p:nvPr/>
          </p:nvSpPr>
          <p:spPr bwMode="auto">
            <a:xfrm flipH="1">
              <a:off x="2168" y="1640"/>
              <a:ext cx="524" cy="224"/>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2804" name="Line 25"/>
            <p:cNvSpPr>
              <a:spLocks noChangeShapeType="1"/>
            </p:cNvSpPr>
            <p:nvPr/>
          </p:nvSpPr>
          <p:spPr bwMode="auto">
            <a:xfrm flipH="1">
              <a:off x="2160" y="1644"/>
              <a:ext cx="528" cy="772"/>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2805" name="Line 26"/>
            <p:cNvSpPr>
              <a:spLocks noChangeShapeType="1"/>
            </p:cNvSpPr>
            <p:nvPr/>
          </p:nvSpPr>
          <p:spPr bwMode="auto">
            <a:xfrm flipH="1">
              <a:off x="2416" y="1632"/>
              <a:ext cx="272" cy="116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2806" name="Line 28"/>
            <p:cNvSpPr>
              <a:spLocks noChangeShapeType="1"/>
            </p:cNvSpPr>
            <p:nvPr/>
          </p:nvSpPr>
          <p:spPr bwMode="auto">
            <a:xfrm>
              <a:off x="2692" y="1632"/>
              <a:ext cx="572" cy="792"/>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2807" name="Line 29"/>
            <p:cNvSpPr>
              <a:spLocks noChangeShapeType="1"/>
            </p:cNvSpPr>
            <p:nvPr/>
          </p:nvSpPr>
          <p:spPr bwMode="auto">
            <a:xfrm>
              <a:off x="2700" y="1636"/>
              <a:ext cx="540" cy="172"/>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grpSp>
        <p:nvGrpSpPr>
          <p:cNvPr id="3" name="Group 40"/>
          <p:cNvGrpSpPr>
            <a:grpSpLocks/>
          </p:cNvGrpSpPr>
          <p:nvPr/>
        </p:nvGrpSpPr>
        <p:grpSpPr bwMode="auto">
          <a:xfrm>
            <a:off x="3441700" y="3111500"/>
            <a:ext cx="1752600" cy="742950"/>
            <a:chOff x="2168" y="1960"/>
            <a:chExt cx="1104" cy="468"/>
          </a:xfrm>
        </p:grpSpPr>
        <p:sp>
          <p:nvSpPr>
            <p:cNvPr id="32801" name="Line 30"/>
            <p:cNvSpPr>
              <a:spLocks noChangeShapeType="1"/>
            </p:cNvSpPr>
            <p:nvPr/>
          </p:nvSpPr>
          <p:spPr bwMode="auto">
            <a:xfrm flipH="1" flipV="1">
              <a:off x="3256" y="1960"/>
              <a:ext cx="16" cy="39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2802" name="Line 31"/>
            <p:cNvSpPr>
              <a:spLocks noChangeShapeType="1"/>
            </p:cNvSpPr>
            <p:nvPr/>
          </p:nvSpPr>
          <p:spPr bwMode="auto">
            <a:xfrm flipH="1" flipV="1">
              <a:off x="2168" y="2424"/>
              <a:ext cx="1080" cy="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grpSp>
        <p:nvGrpSpPr>
          <p:cNvPr id="4" name="Group 41"/>
          <p:cNvGrpSpPr>
            <a:grpSpLocks/>
          </p:cNvGrpSpPr>
          <p:nvPr/>
        </p:nvGrpSpPr>
        <p:grpSpPr bwMode="auto">
          <a:xfrm>
            <a:off x="3454400" y="2984500"/>
            <a:ext cx="1651000" cy="1466850"/>
            <a:chOff x="2176" y="1880"/>
            <a:chExt cx="1040" cy="924"/>
          </a:xfrm>
        </p:grpSpPr>
        <p:sp>
          <p:nvSpPr>
            <p:cNvPr id="32799" name="Line 27"/>
            <p:cNvSpPr>
              <a:spLocks noChangeShapeType="1"/>
            </p:cNvSpPr>
            <p:nvPr/>
          </p:nvSpPr>
          <p:spPr bwMode="auto">
            <a:xfrm flipH="1" flipV="1">
              <a:off x="2176" y="1880"/>
              <a:ext cx="848" cy="92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2800" name="Line 32"/>
            <p:cNvSpPr>
              <a:spLocks noChangeShapeType="1"/>
            </p:cNvSpPr>
            <p:nvPr/>
          </p:nvSpPr>
          <p:spPr bwMode="auto">
            <a:xfrm flipV="1">
              <a:off x="3032" y="1952"/>
              <a:ext cx="184" cy="85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grpSp>
        <p:nvGrpSpPr>
          <p:cNvPr id="5" name="Group 42"/>
          <p:cNvGrpSpPr>
            <a:grpSpLocks/>
          </p:cNvGrpSpPr>
          <p:nvPr/>
        </p:nvGrpSpPr>
        <p:grpSpPr bwMode="auto">
          <a:xfrm>
            <a:off x="3416300" y="3086100"/>
            <a:ext cx="1739900" cy="1390650"/>
            <a:chOff x="2152" y="1944"/>
            <a:chExt cx="1096" cy="876"/>
          </a:xfrm>
        </p:grpSpPr>
        <p:sp>
          <p:nvSpPr>
            <p:cNvPr id="32796" name="Line 33"/>
            <p:cNvSpPr>
              <a:spLocks noChangeShapeType="1"/>
            </p:cNvSpPr>
            <p:nvPr/>
          </p:nvSpPr>
          <p:spPr bwMode="auto">
            <a:xfrm flipH="1" flipV="1">
              <a:off x="2168" y="1944"/>
              <a:ext cx="224" cy="86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2797" name="Line 34"/>
            <p:cNvSpPr>
              <a:spLocks noChangeShapeType="1"/>
            </p:cNvSpPr>
            <p:nvPr/>
          </p:nvSpPr>
          <p:spPr bwMode="auto">
            <a:xfrm flipH="1" flipV="1">
              <a:off x="2152" y="2464"/>
              <a:ext cx="192" cy="32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2798" name="Line 35"/>
            <p:cNvSpPr>
              <a:spLocks noChangeShapeType="1"/>
            </p:cNvSpPr>
            <p:nvPr/>
          </p:nvSpPr>
          <p:spPr bwMode="auto">
            <a:xfrm flipV="1">
              <a:off x="2488" y="2480"/>
              <a:ext cx="760" cy="34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grpSp>
        <p:nvGrpSpPr>
          <p:cNvPr id="6" name="Group 43"/>
          <p:cNvGrpSpPr>
            <a:grpSpLocks/>
          </p:cNvGrpSpPr>
          <p:nvPr/>
        </p:nvGrpSpPr>
        <p:grpSpPr bwMode="auto">
          <a:xfrm>
            <a:off x="3390900" y="3035300"/>
            <a:ext cx="1727200" cy="806450"/>
            <a:chOff x="2136" y="1912"/>
            <a:chExt cx="1088" cy="508"/>
          </a:xfrm>
        </p:grpSpPr>
        <p:sp>
          <p:nvSpPr>
            <p:cNvPr id="32794" name="Line 36"/>
            <p:cNvSpPr>
              <a:spLocks noChangeShapeType="1"/>
            </p:cNvSpPr>
            <p:nvPr/>
          </p:nvSpPr>
          <p:spPr bwMode="auto">
            <a:xfrm flipV="1">
              <a:off x="2136" y="1928"/>
              <a:ext cx="16" cy="46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2795" name="Line 37"/>
            <p:cNvSpPr>
              <a:spLocks noChangeShapeType="1"/>
            </p:cNvSpPr>
            <p:nvPr/>
          </p:nvSpPr>
          <p:spPr bwMode="auto">
            <a:xfrm flipV="1">
              <a:off x="2200" y="1912"/>
              <a:ext cx="1024" cy="50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sp>
        <p:nvSpPr>
          <p:cNvPr id="527398" name="Line 38"/>
          <p:cNvSpPr>
            <a:spLocks noChangeShapeType="1"/>
          </p:cNvSpPr>
          <p:nvPr/>
        </p:nvSpPr>
        <p:spPr bwMode="auto">
          <a:xfrm>
            <a:off x="3517900" y="2978150"/>
            <a:ext cx="1600200" cy="63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ssolve">
                                      <p:cBhvr>
                                        <p:cTn id="17" dur="500"/>
                                        <p:tgtEl>
                                          <p:spTgt spid="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dissolve">
                                      <p:cBhvr>
                                        <p:cTn id="22" dur="500"/>
                                        <p:tgtEl>
                                          <p:spTgt spid="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527398"/>
                                        </p:tgtEl>
                                        <p:attrNameLst>
                                          <p:attrName>style.visibility</p:attrName>
                                        </p:attrNameLst>
                                      </p:cBhvr>
                                      <p:to>
                                        <p:strVal val="visible"/>
                                      </p:to>
                                    </p:set>
                                    <p:animEffect transition="in" filter="dissolve">
                                      <p:cBhvr>
                                        <p:cTn id="27" dur="500"/>
                                        <p:tgtEl>
                                          <p:spTgt spid="527398"/>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dissolve">
                                      <p:cBhvr>
                                        <p:cTn id="3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739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0"/>
            <a:ext cx="8229600" cy="1143000"/>
          </a:xfrm>
        </p:spPr>
        <p:txBody>
          <a:bodyPr/>
          <a:lstStyle/>
          <a:p>
            <a:pPr eaLnBrk="1" hangingPunct="1"/>
            <a:r>
              <a:rPr lang="en-GB" smtClean="0"/>
              <a:t>Improve Checklist</a:t>
            </a:r>
          </a:p>
        </p:txBody>
      </p:sp>
      <p:sp>
        <p:nvSpPr>
          <p:cNvPr id="9219" name="Rectangle 3"/>
          <p:cNvSpPr>
            <a:spLocks noChangeArrowheads="1"/>
          </p:cNvSpPr>
          <p:nvPr/>
        </p:nvSpPr>
        <p:spPr bwMode="auto">
          <a:xfrm>
            <a:off x="349250" y="754063"/>
            <a:ext cx="8439150" cy="491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r>
              <a:rPr lang="en-GB" sz="1400" b="1">
                <a:solidFill>
                  <a:srgbClr val="FF0000"/>
                </a:solidFill>
              </a:rPr>
              <a:t>To complete the improve phase ensure:</a:t>
            </a:r>
          </a:p>
          <a:p>
            <a:pPr marL="768350" lvl="1" indent="-285750">
              <a:spcBef>
                <a:spcPct val="20000"/>
              </a:spcBef>
              <a:buSzPct val="65000"/>
              <a:buFont typeface="Wingdings" pitchFamily="2" charset="2"/>
              <a:buChar char="n"/>
            </a:pPr>
            <a:r>
              <a:rPr lang="en-GB" sz="1400">
                <a:solidFill>
                  <a:srgbClr val="7A6C7A"/>
                </a:solidFill>
              </a:rPr>
              <a:t>Created a list of improvement ideas for potential solutions</a:t>
            </a:r>
          </a:p>
          <a:p>
            <a:pPr marL="768350" lvl="1" indent="-285750">
              <a:spcBef>
                <a:spcPct val="20000"/>
              </a:spcBef>
              <a:buSzPct val="65000"/>
              <a:buFont typeface="Wingdings" pitchFamily="2" charset="2"/>
              <a:buChar char="n"/>
            </a:pPr>
            <a:r>
              <a:rPr lang="en-GB" sz="1400">
                <a:solidFill>
                  <a:srgbClr val="7A6C7A"/>
                </a:solidFill>
              </a:rPr>
              <a:t>Used the narrowing and screening techniques to further develop and qualify potential solutions</a:t>
            </a:r>
          </a:p>
          <a:p>
            <a:pPr marL="768350" lvl="1" indent="-285750">
              <a:spcBef>
                <a:spcPct val="20000"/>
              </a:spcBef>
              <a:buSzPct val="65000"/>
              <a:buFont typeface="Wingdings" pitchFamily="2" charset="2"/>
              <a:buChar char="n"/>
            </a:pPr>
            <a:r>
              <a:rPr lang="en-GB" sz="1400">
                <a:solidFill>
                  <a:srgbClr val="7A6C7A"/>
                </a:solidFill>
              </a:rPr>
              <a:t>Created a ‘solutions statement’ for at least two possible proposed improvements</a:t>
            </a:r>
          </a:p>
          <a:p>
            <a:pPr marL="768350" lvl="1" indent="-285750">
              <a:spcBef>
                <a:spcPct val="20000"/>
              </a:spcBef>
              <a:buSzPct val="65000"/>
              <a:buFont typeface="Wingdings" pitchFamily="2" charset="2"/>
              <a:buChar char="n"/>
            </a:pPr>
            <a:r>
              <a:rPr lang="en-GB" sz="1400">
                <a:solidFill>
                  <a:srgbClr val="7A6C7A"/>
                </a:solidFill>
              </a:rPr>
              <a:t>Made a final choice of our solution based on success criteria</a:t>
            </a:r>
          </a:p>
          <a:p>
            <a:pPr marL="768350" lvl="1" indent="-285750">
              <a:spcBef>
                <a:spcPct val="20000"/>
              </a:spcBef>
              <a:buSzPct val="65000"/>
              <a:buFont typeface="Wingdings" pitchFamily="2" charset="2"/>
              <a:buChar char="n"/>
            </a:pPr>
            <a:r>
              <a:rPr lang="en-GB" sz="1400">
                <a:solidFill>
                  <a:srgbClr val="7A6C7A"/>
                </a:solidFill>
              </a:rPr>
              <a:t>Verified our solution with the Project Champion and received buy-in and the go-ahead</a:t>
            </a:r>
          </a:p>
          <a:p>
            <a:pPr marL="768350" lvl="1" indent="-285750">
              <a:spcBef>
                <a:spcPct val="20000"/>
              </a:spcBef>
              <a:buSzPct val="65000"/>
              <a:buFont typeface="Wingdings" pitchFamily="2" charset="2"/>
              <a:buChar char="n"/>
            </a:pPr>
            <a:r>
              <a:rPr lang="en-GB" sz="1400">
                <a:solidFill>
                  <a:srgbClr val="7A6C7A"/>
                </a:solidFill>
              </a:rPr>
              <a:t>Developed a plan for piloting, testing the solution including a pilot strategy, action plan, results assessment, schedule etc. </a:t>
            </a:r>
            <a:r>
              <a:rPr lang="en-GB" sz="1400" b="1">
                <a:solidFill>
                  <a:srgbClr val="7A6C7A"/>
                </a:solidFill>
              </a:rPr>
              <a:t>IF</a:t>
            </a:r>
            <a:r>
              <a:rPr lang="en-GB" sz="1400">
                <a:solidFill>
                  <a:srgbClr val="7A6C7A"/>
                </a:solidFill>
              </a:rPr>
              <a:t> required</a:t>
            </a:r>
          </a:p>
          <a:p>
            <a:pPr marL="768350" lvl="1" indent="-285750">
              <a:spcBef>
                <a:spcPct val="20000"/>
              </a:spcBef>
              <a:buSzPct val="65000"/>
              <a:buFont typeface="Wingdings" pitchFamily="2" charset="2"/>
              <a:buChar char="n"/>
            </a:pPr>
            <a:r>
              <a:rPr lang="en-GB" sz="1400">
                <a:solidFill>
                  <a:srgbClr val="7A6C7A"/>
                </a:solidFill>
              </a:rPr>
              <a:t>Evaluated pilot results and confirmed that we can achieve the results defined in our Goal Statement (</a:t>
            </a:r>
            <a:r>
              <a:rPr lang="en-GB" sz="1400" b="1">
                <a:solidFill>
                  <a:srgbClr val="7A6C7A"/>
                </a:solidFill>
              </a:rPr>
              <a:t>IF</a:t>
            </a:r>
            <a:r>
              <a:rPr lang="en-GB" sz="1400">
                <a:solidFill>
                  <a:srgbClr val="7A6C7A"/>
                </a:solidFill>
              </a:rPr>
              <a:t> we did a pilot /test)</a:t>
            </a:r>
          </a:p>
          <a:p>
            <a:pPr marL="768350" lvl="1" indent="-285750">
              <a:spcBef>
                <a:spcPct val="20000"/>
              </a:spcBef>
              <a:buSzPct val="65000"/>
              <a:buFont typeface="Wingdings" pitchFamily="2" charset="2"/>
              <a:buChar char="n"/>
            </a:pPr>
            <a:r>
              <a:rPr lang="en-GB" sz="1400">
                <a:solidFill>
                  <a:srgbClr val="7A6C7A"/>
                </a:solidFill>
              </a:rPr>
              <a:t>Identified and implemented refinements to the solution based on lesson from the pilot (</a:t>
            </a:r>
            <a:r>
              <a:rPr lang="en-GB" sz="1400" b="1">
                <a:solidFill>
                  <a:srgbClr val="7A6C7A"/>
                </a:solidFill>
              </a:rPr>
              <a:t>IF</a:t>
            </a:r>
            <a:r>
              <a:rPr lang="en-GB" sz="1400">
                <a:solidFill>
                  <a:srgbClr val="7A6C7A"/>
                </a:solidFill>
              </a:rPr>
              <a:t> we did a pilot /test)</a:t>
            </a:r>
          </a:p>
          <a:p>
            <a:pPr marL="768350" lvl="1" indent="-285750">
              <a:spcBef>
                <a:spcPct val="20000"/>
              </a:spcBef>
              <a:buSzPct val="65000"/>
              <a:buFont typeface="Wingdings" pitchFamily="2" charset="2"/>
              <a:buChar char="n"/>
            </a:pPr>
            <a:r>
              <a:rPr lang="en-GB" sz="1400">
                <a:solidFill>
                  <a:srgbClr val="7A6C7A"/>
                </a:solidFill>
              </a:rPr>
              <a:t>Created and put in place a plan to implement the complete solution, complete with a process control system</a:t>
            </a:r>
          </a:p>
          <a:p>
            <a:pPr marL="768350" lvl="1" indent="-285750">
              <a:spcBef>
                <a:spcPct val="20000"/>
              </a:spcBef>
              <a:buSzPct val="65000"/>
              <a:buFont typeface="Wingdings" pitchFamily="2" charset="2"/>
              <a:buChar char="n"/>
            </a:pPr>
            <a:r>
              <a:rPr lang="en-GB" sz="1400">
                <a:solidFill>
                  <a:srgbClr val="7A6C7A"/>
                </a:solidFill>
              </a:rPr>
              <a:t>Considered potential problems and unintended consequences of the solution and developed preventative and contingent actions to address them</a:t>
            </a:r>
          </a:p>
          <a:p>
            <a:pPr>
              <a:spcBef>
                <a:spcPct val="20000"/>
              </a:spcBef>
              <a:buClr>
                <a:schemeClr val="bg1"/>
              </a:buClr>
              <a:buSzPct val="25000"/>
              <a:buFont typeface="Times" pitchFamily="18" charset="0"/>
              <a:buChar char="•"/>
            </a:pPr>
            <a:endParaRPr lang="en-GB" sz="1400" b="1">
              <a:solidFill>
                <a:srgbClr val="FF000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9185" name="AutoShape 17"/>
          <p:cNvSpPr>
            <a:spLocks noChangeArrowheads="1"/>
          </p:cNvSpPr>
          <p:nvPr/>
        </p:nvSpPr>
        <p:spPr bwMode="auto">
          <a:xfrm>
            <a:off x="931863" y="3751263"/>
            <a:ext cx="7000875" cy="225266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endParaRPr lang="en-GB"/>
          </a:p>
        </p:txBody>
      </p:sp>
      <p:sp>
        <p:nvSpPr>
          <p:cNvPr id="33795" name="Rectangle 2"/>
          <p:cNvSpPr>
            <a:spLocks noGrp="1" noChangeArrowheads="1"/>
          </p:cNvSpPr>
          <p:nvPr>
            <p:ph type="title"/>
          </p:nvPr>
        </p:nvSpPr>
        <p:spPr>
          <a:xfrm>
            <a:off x="457200" y="0"/>
            <a:ext cx="8229600" cy="1143000"/>
          </a:xfrm>
        </p:spPr>
        <p:txBody>
          <a:bodyPr/>
          <a:lstStyle/>
          <a:p>
            <a:pPr eaLnBrk="1" hangingPunct="1"/>
            <a:r>
              <a:rPr lang="en-GB" smtClean="0"/>
              <a:t>Step 10: Overproduction</a:t>
            </a:r>
          </a:p>
        </p:txBody>
      </p:sp>
      <p:sp>
        <p:nvSpPr>
          <p:cNvPr id="519171" name="Rectangle 3"/>
          <p:cNvSpPr>
            <a:spLocks noChangeArrowheads="1"/>
          </p:cNvSpPr>
          <p:nvPr/>
        </p:nvSpPr>
        <p:spPr bwMode="auto">
          <a:xfrm>
            <a:off x="349250" y="998538"/>
            <a:ext cx="8439150" cy="4913312"/>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None/>
              <a:defRPr/>
            </a:pPr>
            <a:r>
              <a:rPr lang="es-ES_tradnl" sz="2400" b="1">
                <a:solidFill>
                  <a:schemeClr val="tx1">
                    <a:lumMod val="75000"/>
                    <a:lumOff val="25000"/>
                  </a:schemeClr>
                </a:solidFill>
              </a:rPr>
              <a:t>Is producing sooner or in greater quantities than customers demand</a:t>
            </a:r>
            <a:endParaRPr lang="en-GB" sz="2400" b="1">
              <a:solidFill>
                <a:schemeClr val="tx1">
                  <a:lumMod val="75000"/>
                  <a:lumOff val="25000"/>
                </a:schemeClr>
              </a:solidFill>
            </a:endParaRPr>
          </a:p>
          <a:p>
            <a:pPr>
              <a:spcBef>
                <a:spcPct val="20000"/>
              </a:spcBef>
              <a:buClr>
                <a:schemeClr val="bg1"/>
              </a:buClr>
              <a:buSzPct val="25000"/>
              <a:buFont typeface="Times" pitchFamily="18" charset="0"/>
              <a:buNone/>
              <a:defRPr/>
            </a:pPr>
            <a:r>
              <a:rPr lang="en-GB" sz="2400" b="1">
                <a:solidFill>
                  <a:schemeClr val="tx1">
                    <a:lumMod val="75000"/>
                    <a:lumOff val="25000"/>
                  </a:schemeClr>
                </a:solidFill>
              </a:rPr>
              <a:t>A fundamental problem with mass production (or ‘batch-and-push’) is that each process in the value stream acts as an isolated island, producing and pushing product forward according to the production schedule instead of the actual needs of the downstream ‘customer’ process</a:t>
            </a:r>
          </a:p>
          <a:p>
            <a:pPr>
              <a:spcBef>
                <a:spcPct val="20000"/>
              </a:spcBef>
              <a:buClr>
                <a:schemeClr val="bg1"/>
              </a:buClr>
              <a:buSzPct val="25000"/>
              <a:buFont typeface="Times" pitchFamily="18" charset="0"/>
              <a:buNone/>
              <a:defRPr/>
            </a:pPr>
            <a:endParaRPr lang="en-GB" sz="2400" b="1">
              <a:solidFill>
                <a:schemeClr val="tx1">
                  <a:lumMod val="75000"/>
                  <a:lumOff val="25000"/>
                </a:schemeClr>
              </a:solidFill>
            </a:endParaRPr>
          </a:p>
        </p:txBody>
      </p:sp>
      <p:grpSp>
        <p:nvGrpSpPr>
          <p:cNvPr id="33797" name="Group 4"/>
          <p:cNvGrpSpPr>
            <a:grpSpLocks/>
          </p:cNvGrpSpPr>
          <p:nvPr/>
        </p:nvGrpSpPr>
        <p:grpSpPr bwMode="auto">
          <a:xfrm>
            <a:off x="1155700" y="3752850"/>
            <a:ext cx="6527800" cy="2195513"/>
            <a:chOff x="656" y="1276"/>
            <a:chExt cx="4112" cy="1383"/>
          </a:xfrm>
        </p:grpSpPr>
        <p:pic>
          <p:nvPicPr>
            <p:cNvPr id="3379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 y="1276"/>
              <a:ext cx="1224" cy="1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9"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2" y="1329"/>
              <a:ext cx="1196" cy="1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0" name="Rectangle 7"/>
            <p:cNvSpPr>
              <a:spLocks noChangeArrowheads="1"/>
            </p:cNvSpPr>
            <p:nvPr/>
          </p:nvSpPr>
          <p:spPr bwMode="auto">
            <a:xfrm rot="1185081">
              <a:off x="1864" y="1872"/>
              <a:ext cx="312" cy="144"/>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33801" name="Rectangle 8"/>
            <p:cNvSpPr>
              <a:spLocks noChangeArrowheads="1"/>
            </p:cNvSpPr>
            <p:nvPr/>
          </p:nvSpPr>
          <p:spPr bwMode="auto">
            <a:xfrm>
              <a:off x="656" y="1872"/>
              <a:ext cx="312" cy="144"/>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33802" name="Rectangle 9"/>
            <p:cNvSpPr>
              <a:spLocks noChangeArrowheads="1"/>
            </p:cNvSpPr>
            <p:nvPr/>
          </p:nvSpPr>
          <p:spPr bwMode="auto">
            <a:xfrm>
              <a:off x="3032" y="2440"/>
              <a:ext cx="312" cy="144"/>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33803" name="Rectangle 10"/>
            <p:cNvSpPr>
              <a:spLocks noChangeArrowheads="1"/>
            </p:cNvSpPr>
            <p:nvPr/>
          </p:nvSpPr>
          <p:spPr bwMode="auto">
            <a:xfrm>
              <a:off x="2808" y="2280"/>
              <a:ext cx="312" cy="144"/>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33804" name="Rectangle 11"/>
            <p:cNvSpPr>
              <a:spLocks noChangeArrowheads="1"/>
            </p:cNvSpPr>
            <p:nvPr/>
          </p:nvSpPr>
          <p:spPr bwMode="auto">
            <a:xfrm>
              <a:off x="3016" y="2120"/>
              <a:ext cx="312" cy="144"/>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33805" name="Rectangle 12"/>
            <p:cNvSpPr>
              <a:spLocks noChangeArrowheads="1"/>
            </p:cNvSpPr>
            <p:nvPr/>
          </p:nvSpPr>
          <p:spPr bwMode="auto">
            <a:xfrm>
              <a:off x="3088" y="1960"/>
              <a:ext cx="312" cy="144"/>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33806" name="Rectangle 13"/>
            <p:cNvSpPr>
              <a:spLocks noChangeArrowheads="1"/>
            </p:cNvSpPr>
            <p:nvPr/>
          </p:nvSpPr>
          <p:spPr bwMode="auto">
            <a:xfrm rot="-1142766">
              <a:off x="2816" y="1840"/>
              <a:ext cx="312" cy="144"/>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33807" name="Rectangle 14"/>
            <p:cNvSpPr>
              <a:spLocks noChangeArrowheads="1"/>
            </p:cNvSpPr>
            <p:nvPr/>
          </p:nvSpPr>
          <p:spPr bwMode="auto">
            <a:xfrm>
              <a:off x="3072" y="1640"/>
              <a:ext cx="312" cy="144"/>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33808" name="Rectangle 15"/>
            <p:cNvSpPr>
              <a:spLocks noChangeArrowheads="1"/>
            </p:cNvSpPr>
            <p:nvPr/>
          </p:nvSpPr>
          <p:spPr bwMode="auto">
            <a:xfrm rot="1185081">
              <a:off x="4456" y="1888"/>
              <a:ext cx="312" cy="144"/>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33809" name="AutoShape 16"/>
            <p:cNvSpPr>
              <a:spLocks noChangeArrowheads="1"/>
            </p:cNvSpPr>
            <p:nvPr/>
          </p:nvSpPr>
          <p:spPr bwMode="auto">
            <a:xfrm>
              <a:off x="2408" y="1448"/>
              <a:ext cx="288" cy="112"/>
            </a:xfrm>
            <a:prstGeom prst="curvedDownArrow">
              <a:avLst>
                <a:gd name="adj1" fmla="val 51429"/>
                <a:gd name="adj2" fmla="val 102857"/>
                <a:gd name="adj3" fmla="val 33333"/>
              </a:avLst>
            </a:prstGeom>
            <a:solidFill>
              <a:srgbClr val="FF3300"/>
            </a:solidFill>
            <a:ln w="9525">
              <a:solidFill>
                <a:schemeClr val="tx1"/>
              </a:solidFill>
              <a:miter lim="800000"/>
              <a:headEnd/>
              <a:tailEnd/>
            </a:ln>
          </p:spPr>
          <p:txBody>
            <a:bodyPr wrap="none" anchor="ctr"/>
            <a:lstStyle/>
            <a:p>
              <a:endParaRPr lang="en-GB"/>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026"/>
          <p:cNvSpPr>
            <a:spLocks noGrp="1" noChangeArrowheads="1"/>
          </p:cNvSpPr>
          <p:nvPr>
            <p:ph type="title"/>
          </p:nvPr>
        </p:nvSpPr>
        <p:spPr>
          <a:xfrm>
            <a:off x="457200" y="0"/>
            <a:ext cx="8229600" cy="1143000"/>
          </a:xfrm>
        </p:spPr>
        <p:txBody>
          <a:bodyPr/>
          <a:lstStyle/>
          <a:p>
            <a:pPr eaLnBrk="1" hangingPunct="1"/>
            <a:r>
              <a:rPr lang="en-GB" smtClean="0"/>
              <a:t>Step 10: Overproduction</a:t>
            </a:r>
          </a:p>
        </p:txBody>
      </p:sp>
      <p:sp>
        <p:nvSpPr>
          <p:cNvPr id="528387" name="Rectangle 1027"/>
          <p:cNvSpPr>
            <a:spLocks noChangeArrowheads="1"/>
          </p:cNvSpPr>
          <p:nvPr/>
        </p:nvSpPr>
        <p:spPr bwMode="auto">
          <a:xfrm>
            <a:off x="349250" y="935038"/>
            <a:ext cx="8439150" cy="1230312"/>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None/>
              <a:defRPr/>
            </a:pPr>
            <a:r>
              <a:rPr lang="en-GB" b="1" dirty="0">
                <a:solidFill>
                  <a:schemeClr val="tx1">
                    <a:lumMod val="75000"/>
                    <a:lumOff val="25000"/>
                  </a:schemeClr>
                </a:solidFill>
              </a:rPr>
              <a:t>Since material output is not yet needed (or resources are not available) it must be handled, sorted, stored etc. pure </a:t>
            </a:r>
            <a:r>
              <a:rPr lang="en-GB" b="1" dirty="0" err="1">
                <a:solidFill>
                  <a:schemeClr val="tx1">
                    <a:lumMod val="75000"/>
                    <a:lumOff val="25000"/>
                  </a:schemeClr>
                </a:solidFill>
              </a:rPr>
              <a:t>muda</a:t>
            </a:r>
            <a:r>
              <a:rPr lang="en-GB" b="1" dirty="0">
                <a:solidFill>
                  <a:schemeClr val="tx1">
                    <a:lumMod val="75000"/>
                    <a:lumOff val="25000"/>
                  </a:schemeClr>
                </a:solidFill>
              </a:rPr>
              <a:t>!</a:t>
            </a:r>
          </a:p>
          <a:p>
            <a:pPr>
              <a:spcBef>
                <a:spcPct val="20000"/>
              </a:spcBef>
              <a:buClr>
                <a:schemeClr val="bg1"/>
              </a:buClr>
              <a:buSzPct val="25000"/>
              <a:buFont typeface="Times" pitchFamily="18" charset="0"/>
              <a:buNone/>
              <a:defRPr/>
            </a:pPr>
            <a:r>
              <a:rPr lang="en-GB" b="1" dirty="0">
                <a:solidFill>
                  <a:schemeClr val="tx1">
                    <a:lumMod val="75000"/>
                    <a:lumOff val="25000"/>
                  </a:schemeClr>
                </a:solidFill>
              </a:rPr>
              <a:t>Defects remain hidden in inventory queues until the downstream process discovers the problem (which by then is extensive and hard to trace)</a:t>
            </a:r>
          </a:p>
          <a:p>
            <a:pPr>
              <a:spcBef>
                <a:spcPct val="20000"/>
              </a:spcBef>
              <a:buClr>
                <a:schemeClr val="bg1"/>
              </a:buClr>
              <a:buSzPct val="25000"/>
              <a:buFont typeface="Times" pitchFamily="18" charset="0"/>
              <a:buNone/>
              <a:defRPr/>
            </a:pPr>
            <a:r>
              <a:rPr lang="en-GB" b="1" dirty="0">
                <a:solidFill>
                  <a:schemeClr val="tx1">
                    <a:lumMod val="75000"/>
                    <a:lumOff val="25000"/>
                  </a:schemeClr>
                </a:solidFill>
              </a:rPr>
              <a:t>As a result value added time is very short, and total cycle time becomes very long</a:t>
            </a:r>
          </a:p>
          <a:p>
            <a:pPr>
              <a:spcBef>
                <a:spcPct val="20000"/>
              </a:spcBef>
              <a:buClr>
                <a:schemeClr val="bg1"/>
              </a:buClr>
              <a:buSzPct val="25000"/>
              <a:buFont typeface="Times" pitchFamily="18" charset="0"/>
              <a:buNone/>
              <a:defRPr/>
            </a:pPr>
            <a:r>
              <a:rPr lang="en-GB" b="1" dirty="0">
                <a:solidFill>
                  <a:schemeClr val="tx1">
                    <a:lumMod val="75000"/>
                    <a:lumOff val="25000"/>
                  </a:schemeClr>
                </a:solidFill>
              </a:rPr>
              <a:t>Money / capital can be tied up in the inventory (more of a problem for manufacturing) leading to high process costs</a:t>
            </a:r>
          </a:p>
          <a:p>
            <a:pPr>
              <a:spcBef>
                <a:spcPct val="20000"/>
              </a:spcBef>
              <a:buClr>
                <a:schemeClr val="bg1"/>
              </a:buClr>
              <a:buSzPct val="25000"/>
              <a:buFont typeface="Times" pitchFamily="18" charset="0"/>
              <a:buNone/>
              <a:defRPr/>
            </a:pPr>
            <a:r>
              <a:rPr lang="en-GB" b="1" dirty="0">
                <a:solidFill>
                  <a:schemeClr val="tx1">
                    <a:lumMod val="75000"/>
                    <a:lumOff val="25000"/>
                  </a:schemeClr>
                </a:solidFill>
              </a:rPr>
              <a:t>Extra operators / resources are required to work backlogs, and work on items that are not required or cannot be processed immediately</a:t>
            </a:r>
          </a:p>
          <a:p>
            <a:pPr>
              <a:spcBef>
                <a:spcPct val="20000"/>
              </a:spcBef>
              <a:buClr>
                <a:schemeClr val="bg1"/>
              </a:buClr>
              <a:buSzPct val="25000"/>
              <a:buFont typeface="Times" pitchFamily="18" charset="0"/>
              <a:buNone/>
              <a:defRPr/>
            </a:pPr>
            <a:r>
              <a:rPr lang="en-GB" b="1" dirty="0">
                <a:solidFill>
                  <a:schemeClr val="tx1">
                    <a:lumMod val="75000"/>
                    <a:lumOff val="25000"/>
                  </a:schemeClr>
                </a:solidFill>
              </a:rPr>
              <a:t>Lead time is increased, which impairs your flexibility to respond to customer requirements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0"/>
            <a:ext cx="8229600" cy="1143000"/>
          </a:xfrm>
        </p:spPr>
        <p:txBody>
          <a:bodyPr/>
          <a:lstStyle/>
          <a:p>
            <a:pPr eaLnBrk="1" hangingPunct="1"/>
            <a:r>
              <a:rPr lang="en-GB" smtClean="0"/>
              <a:t>Step 10: Waiting</a:t>
            </a:r>
          </a:p>
        </p:txBody>
      </p:sp>
      <p:sp>
        <p:nvSpPr>
          <p:cNvPr id="35843" name="Rectangle 3"/>
          <p:cNvSpPr>
            <a:spLocks noChangeArrowheads="1"/>
          </p:cNvSpPr>
          <p:nvPr/>
        </p:nvSpPr>
        <p:spPr bwMode="auto">
          <a:xfrm>
            <a:off x="349250" y="998538"/>
            <a:ext cx="8439150" cy="491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r>
              <a:rPr lang="es-ES_tradnl" b="1">
                <a:solidFill>
                  <a:srgbClr val="FF0000"/>
                </a:solidFill>
              </a:rPr>
              <a:t>Is people or units which wait for completion of another work cycle</a:t>
            </a:r>
          </a:p>
          <a:p>
            <a:pPr marL="768350" lvl="1" indent="-285750">
              <a:spcBef>
                <a:spcPct val="20000"/>
              </a:spcBef>
              <a:buSzPct val="65000"/>
              <a:buFont typeface="Wingdings" pitchFamily="2" charset="2"/>
              <a:buChar char="n"/>
            </a:pPr>
            <a:r>
              <a:rPr lang="en-GB">
                <a:solidFill>
                  <a:srgbClr val="5E5D5C"/>
                </a:solidFill>
              </a:rPr>
              <a:t>Generated by lack of data, WIP or by machine/system breakdowns (e.g. photocopiers, IT systems).</a:t>
            </a:r>
          </a:p>
          <a:p>
            <a:pPr marL="768350" lvl="1" indent="-285750">
              <a:spcBef>
                <a:spcPct val="20000"/>
              </a:spcBef>
              <a:buSzPct val="65000"/>
              <a:buFont typeface="Wingdings" pitchFamily="2" charset="2"/>
              <a:buChar char="n"/>
            </a:pPr>
            <a:r>
              <a:rPr lang="en-GB">
                <a:solidFill>
                  <a:srgbClr val="5E5D5C"/>
                </a:solidFill>
              </a:rPr>
              <a:t>Examples</a:t>
            </a:r>
          </a:p>
          <a:p>
            <a:pPr marL="1187450" lvl="2" indent="-228600">
              <a:spcBef>
                <a:spcPct val="20000"/>
              </a:spcBef>
              <a:buFontTx/>
              <a:buChar char="–"/>
            </a:pPr>
            <a:r>
              <a:rPr lang="en-GB">
                <a:solidFill>
                  <a:srgbClr val="5E5D5C"/>
                </a:solidFill>
              </a:rPr>
              <a:t>Arrive one hour early for the meeting</a:t>
            </a:r>
          </a:p>
          <a:p>
            <a:pPr marL="1187450" lvl="2" indent="-228600">
              <a:spcBef>
                <a:spcPct val="20000"/>
              </a:spcBef>
              <a:buFontTx/>
              <a:buChar char="–"/>
            </a:pPr>
            <a:r>
              <a:rPr lang="en-GB">
                <a:solidFill>
                  <a:srgbClr val="5E5D5C"/>
                </a:solidFill>
              </a:rPr>
              <a:t>Waiting for the right information to arrive</a:t>
            </a:r>
          </a:p>
          <a:p>
            <a:pPr marL="1187450" lvl="2" indent="-228600">
              <a:spcBef>
                <a:spcPct val="20000"/>
              </a:spcBef>
              <a:buFontTx/>
              <a:buChar char="–"/>
            </a:pPr>
            <a:r>
              <a:rPr lang="en-GB">
                <a:solidFill>
                  <a:srgbClr val="5E5D5C"/>
                </a:solidFill>
              </a:rPr>
              <a:t>Waiting for an approval to be obtained</a:t>
            </a:r>
          </a:p>
          <a:p>
            <a:pPr marL="768350" lvl="1" indent="-285750">
              <a:spcBef>
                <a:spcPct val="20000"/>
              </a:spcBef>
              <a:buSzPct val="65000"/>
              <a:buFont typeface="Wingdings" pitchFamily="2" charset="2"/>
              <a:buChar char="n"/>
            </a:pPr>
            <a:r>
              <a:rPr lang="en-GB">
                <a:solidFill>
                  <a:srgbClr val="5E5D5C"/>
                </a:solidFill>
              </a:rPr>
              <a:t>Increase in costs due to long cycle times, long lead times and decreased productivity</a:t>
            </a:r>
          </a:p>
          <a:p>
            <a:pPr>
              <a:spcBef>
                <a:spcPct val="20000"/>
              </a:spcBef>
              <a:buClr>
                <a:schemeClr val="bg1"/>
              </a:buClr>
              <a:buSzPct val="25000"/>
              <a:buFont typeface="Times" pitchFamily="18" charset="0"/>
              <a:buNone/>
            </a:pPr>
            <a:r>
              <a:rPr lang="en-GB" b="1">
                <a:solidFill>
                  <a:srgbClr val="FF0000"/>
                </a:solidFill>
              </a:rPr>
              <a:t>Rebalance activities (between processes or operators) to remove waiting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0"/>
            <a:ext cx="8229600" cy="1143000"/>
          </a:xfrm>
        </p:spPr>
        <p:txBody>
          <a:bodyPr/>
          <a:lstStyle/>
          <a:p>
            <a:pPr eaLnBrk="1" hangingPunct="1"/>
            <a:r>
              <a:rPr lang="en-GB" smtClean="0"/>
              <a:t>Step 10: Transportation</a:t>
            </a:r>
          </a:p>
        </p:txBody>
      </p:sp>
      <p:sp>
        <p:nvSpPr>
          <p:cNvPr id="36867" name="Rectangle 3"/>
          <p:cNvSpPr>
            <a:spLocks noChangeArrowheads="1"/>
          </p:cNvSpPr>
          <p:nvPr/>
        </p:nvSpPr>
        <p:spPr bwMode="auto">
          <a:xfrm>
            <a:off x="349250" y="998538"/>
            <a:ext cx="8439150" cy="491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r>
              <a:rPr lang="es-ES_tradnl" sz="2400" b="1">
                <a:solidFill>
                  <a:srgbClr val="FF0000"/>
                </a:solidFill>
              </a:rPr>
              <a:t>Is the unnecessary movement of people and material between processes</a:t>
            </a:r>
          </a:p>
          <a:p>
            <a:pPr marL="768350" lvl="1" indent="-285750">
              <a:spcBef>
                <a:spcPct val="20000"/>
              </a:spcBef>
              <a:buSzPct val="65000"/>
              <a:buFont typeface="Wingdings" pitchFamily="2" charset="2"/>
              <a:buChar char="n"/>
            </a:pPr>
            <a:r>
              <a:rPr lang="es-ES_tradnl" sz="2200">
                <a:solidFill>
                  <a:srgbClr val="7A6C7A"/>
                </a:solidFill>
              </a:rPr>
              <a:t>Generated by multiple sites or inefficient office layout</a:t>
            </a:r>
          </a:p>
          <a:p>
            <a:pPr marL="768350" lvl="1" indent="-285750">
              <a:spcBef>
                <a:spcPct val="20000"/>
              </a:spcBef>
              <a:buSzPct val="65000"/>
              <a:buFont typeface="Wingdings" pitchFamily="2" charset="2"/>
              <a:buChar char="n"/>
            </a:pPr>
            <a:r>
              <a:rPr lang="es-ES_tradnl" sz="2200">
                <a:solidFill>
                  <a:srgbClr val="7A6C7A"/>
                </a:solidFill>
              </a:rPr>
              <a:t>Examples</a:t>
            </a:r>
          </a:p>
          <a:p>
            <a:pPr marL="1187450" lvl="2" indent="-228600">
              <a:spcBef>
                <a:spcPct val="20000"/>
              </a:spcBef>
              <a:buFontTx/>
              <a:buChar char="–"/>
            </a:pPr>
            <a:r>
              <a:rPr lang="es-ES_tradnl" sz="2000">
                <a:solidFill>
                  <a:srgbClr val="7A6C7A"/>
                </a:solidFill>
              </a:rPr>
              <a:t>Having the waste bin at the bottom end of your garden</a:t>
            </a:r>
          </a:p>
          <a:p>
            <a:pPr marL="1187450" lvl="2" indent="-228600">
              <a:spcBef>
                <a:spcPct val="20000"/>
              </a:spcBef>
              <a:buFontTx/>
              <a:buChar char="–"/>
            </a:pPr>
            <a:r>
              <a:rPr lang="es-ES_tradnl" sz="2000">
                <a:solidFill>
                  <a:srgbClr val="7A6C7A"/>
                </a:solidFill>
              </a:rPr>
              <a:t>Shipping forms across the country</a:t>
            </a:r>
          </a:p>
          <a:p>
            <a:pPr marL="768350" lvl="1" indent="-285750">
              <a:spcBef>
                <a:spcPct val="20000"/>
              </a:spcBef>
              <a:buSzPct val="65000"/>
              <a:buFont typeface="Wingdings" pitchFamily="2" charset="2"/>
              <a:buChar char="n"/>
            </a:pPr>
            <a:r>
              <a:rPr lang="es-ES_tradnl" sz="2200">
                <a:solidFill>
                  <a:srgbClr val="7A6C7A"/>
                </a:solidFill>
              </a:rPr>
              <a:t>Increase in costs due to unnecessary handling, longer lead times and increase risk of damage/loss</a:t>
            </a:r>
          </a:p>
          <a:p>
            <a:pPr>
              <a:spcBef>
                <a:spcPct val="20000"/>
              </a:spcBef>
              <a:buClr>
                <a:schemeClr val="bg1"/>
              </a:buClr>
              <a:buSzPct val="25000"/>
              <a:buFont typeface="Times" pitchFamily="18" charset="0"/>
              <a:buChar char="•"/>
            </a:pPr>
            <a:r>
              <a:rPr lang="es-ES_tradnl" sz="2400" b="1">
                <a:solidFill>
                  <a:srgbClr val="FF0000"/>
                </a:solidFill>
              </a:rPr>
              <a:t>Relocate processes, then introduce standard sequences for transportation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57200" y="0"/>
            <a:ext cx="8229600" cy="1143000"/>
          </a:xfrm>
        </p:spPr>
        <p:txBody>
          <a:bodyPr/>
          <a:lstStyle/>
          <a:p>
            <a:pPr eaLnBrk="1" hangingPunct="1"/>
            <a:r>
              <a:rPr lang="en-GB" smtClean="0"/>
              <a:t>Step 10: Over-processing</a:t>
            </a:r>
          </a:p>
        </p:txBody>
      </p:sp>
      <p:sp>
        <p:nvSpPr>
          <p:cNvPr id="37891" name="Rectangle 3"/>
          <p:cNvSpPr>
            <a:spLocks noChangeArrowheads="1"/>
          </p:cNvSpPr>
          <p:nvPr/>
        </p:nvSpPr>
        <p:spPr bwMode="auto">
          <a:xfrm>
            <a:off x="349250" y="998538"/>
            <a:ext cx="8439150" cy="491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r>
              <a:rPr lang="es-ES_tradnl" sz="2400" b="1">
                <a:solidFill>
                  <a:srgbClr val="FF0000"/>
                </a:solidFill>
              </a:rPr>
              <a:t>Is processing beyond the standard required by the customer</a:t>
            </a:r>
          </a:p>
          <a:p>
            <a:pPr marL="768350" lvl="1" indent="-285750">
              <a:spcBef>
                <a:spcPct val="20000"/>
              </a:spcBef>
              <a:buSzPct val="65000"/>
              <a:buFont typeface="Wingdings" pitchFamily="2" charset="2"/>
              <a:buChar char="n"/>
            </a:pPr>
            <a:r>
              <a:rPr lang="es-ES_tradnl" sz="2200">
                <a:solidFill>
                  <a:srgbClr val="7A6C7A"/>
                </a:solidFill>
              </a:rPr>
              <a:t>Generated when standards are difficult to define or operators are not trained adequately (may be an undesirable effect of an operator’s pride in his work)</a:t>
            </a:r>
          </a:p>
          <a:p>
            <a:pPr marL="768350" lvl="1" indent="-285750">
              <a:spcBef>
                <a:spcPct val="20000"/>
              </a:spcBef>
              <a:buSzPct val="65000"/>
              <a:buFont typeface="Wingdings" pitchFamily="2" charset="2"/>
              <a:buChar char="n"/>
            </a:pPr>
            <a:r>
              <a:rPr lang="es-ES_tradnl" sz="2200">
                <a:solidFill>
                  <a:srgbClr val="7A6C7A"/>
                </a:solidFill>
              </a:rPr>
              <a:t>Examples</a:t>
            </a:r>
          </a:p>
          <a:p>
            <a:pPr marL="1187450" lvl="2" indent="-228600">
              <a:spcBef>
                <a:spcPct val="20000"/>
              </a:spcBef>
              <a:buFontTx/>
              <a:buChar char="–"/>
            </a:pPr>
            <a:r>
              <a:rPr lang="es-ES_tradnl" sz="2000">
                <a:solidFill>
                  <a:srgbClr val="7A6C7A"/>
                </a:solidFill>
              </a:rPr>
              <a:t>Stirring a fully mixed cup of coffee</a:t>
            </a:r>
          </a:p>
          <a:p>
            <a:pPr marL="1187450" lvl="2" indent="-228600">
              <a:spcBef>
                <a:spcPct val="20000"/>
              </a:spcBef>
              <a:buFontTx/>
              <a:buChar char="–"/>
            </a:pPr>
            <a:r>
              <a:rPr lang="es-ES_tradnl" sz="2000">
                <a:solidFill>
                  <a:srgbClr val="7A6C7A"/>
                </a:solidFill>
              </a:rPr>
              <a:t>Obtaining extra, unecessary AML data</a:t>
            </a:r>
          </a:p>
          <a:p>
            <a:pPr marL="768350" lvl="1" indent="-285750">
              <a:spcBef>
                <a:spcPct val="20000"/>
              </a:spcBef>
              <a:buSzPct val="65000"/>
              <a:buFont typeface="Wingdings" pitchFamily="2" charset="2"/>
              <a:buChar char="n"/>
            </a:pPr>
            <a:r>
              <a:rPr lang="es-ES_tradnl" sz="2200">
                <a:solidFill>
                  <a:srgbClr val="7A6C7A"/>
                </a:solidFill>
              </a:rPr>
              <a:t>Increase in costs due to longer lead times and additional direct labour hours</a:t>
            </a:r>
          </a:p>
          <a:p>
            <a:pPr>
              <a:spcBef>
                <a:spcPct val="20000"/>
              </a:spcBef>
              <a:buClr>
                <a:schemeClr val="bg1"/>
              </a:buClr>
              <a:buSzPct val="25000"/>
              <a:buFont typeface="Times" pitchFamily="18" charset="0"/>
              <a:buChar char="•"/>
            </a:pPr>
            <a:r>
              <a:rPr lang="es-ES_tradnl" sz="2400" b="1">
                <a:solidFill>
                  <a:srgbClr val="FF0000"/>
                </a:solidFill>
              </a:rPr>
              <a:t>Provide clear, customer driven standards for every process </a:t>
            </a:r>
            <a:endParaRPr lang="en-GB" sz="2400" b="1">
              <a:solidFill>
                <a:srgbClr val="FF0000"/>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0"/>
            <a:ext cx="8229600" cy="1143000"/>
          </a:xfrm>
        </p:spPr>
        <p:txBody>
          <a:bodyPr/>
          <a:lstStyle/>
          <a:p>
            <a:pPr eaLnBrk="1" hangingPunct="1"/>
            <a:r>
              <a:rPr lang="en-GB" smtClean="0"/>
              <a:t>Step 10: Inventory (WIP)</a:t>
            </a:r>
          </a:p>
        </p:txBody>
      </p:sp>
      <p:sp>
        <p:nvSpPr>
          <p:cNvPr id="523267" name="Rectangle 3"/>
          <p:cNvSpPr>
            <a:spLocks noChangeArrowheads="1"/>
          </p:cNvSpPr>
          <p:nvPr/>
        </p:nvSpPr>
        <p:spPr bwMode="auto">
          <a:xfrm>
            <a:off x="349250" y="998538"/>
            <a:ext cx="8439150" cy="4913312"/>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s-ES_tradnl" b="1">
                <a:solidFill>
                  <a:schemeClr val="tx1">
                    <a:lumMod val="75000"/>
                    <a:lumOff val="25000"/>
                  </a:schemeClr>
                </a:solidFill>
              </a:rPr>
              <a:t>Is raw material, work-in-process or finished goods beyond what is required to maintain the flow</a:t>
            </a:r>
          </a:p>
          <a:p>
            <a:pPr marL="768350" lvl="1" indent="-285750">
              <a:spcBef>
                <a:spcPct val="20000"/>
              </a:spcBef>
              <a:buSzPct val="65000"/>
              <a:buFont typeface="Wingdings" pitchFamily="2" charset="2"/>
              <a:buChar char="n"/>
              <a:defRPr/>
            </a:pPr>
            <a:r>
              <a:rPr lang="es-ES_tradnl">
                <a:solidFill>
                  <a:schemeClr val="tx1">
                    <a:lumMod val="75000"/>
                    <a:lumOff val="25000"/>
                  </a:schemeClr>
                </a:solidFill>
              </a:rPr>
              <a:t>Generated by planning large production batches or buying raw material in excess </a:t>
            </a:r>
          </a:p>
          <a:p>
            <a:pPr marL="768350" lvl="1" indent="-285750">
              <a:spcBef>
                <a:spcPct val="20000"/>
              </a:spcBef>
              <a:buSzPct val="65000"/>
              <a:buFont typeface="Wingdings" pitchFamily="2" charset="2"/>
              <a:buChar char="n"/>
              <a:defRPr/>
            </a:pPr>
            <a:r>
              <a:rPr lang="es-ES_tradnl">
                <a:solidFill>
                  <a:schemeClr val="tx1">
                    <a:lumMod val="75000"/>
                    <a:lumOff val="25000"/>
                  </a:schemeClr>
                </a:solidFill>
              </a:rPr>
              <a:t>Examples</a:t>
            </a:r>
          </a:p>
          <a:p>
            <a:pPr marL="1187450" lvl="2" indent="-228600">
              <a:spcBef>
                <a:spcPct val="20000"/>
              </a:spcBef>
              <a:buFontTx/>
              <a:buChar char="–"/>
              <a:defRPr/>
            </a:pPr>
            <a:r>
              <a:rPr lang="es-ES_tradnl">
                <a:solidFill>
                  <a:schemeClr val="tx1">
                    <a:lumMod val="75000"/>
                    <a:lumOff val="25000"/>
                  </a:schemeClr>
                </a:solidFill>
              </a:rPr>
              <a:t>Unworn clothes brought back at the end of the holiday</a:t>
            </a:r>
          </a:p>
          <a:p>
            <a:pPr marL="1187450" lvl="2" indent="-228600">
              <a:spcBef>
                <a:spcPct val="20000"/>
              </a:spcBef>
              <a:buFontTx/>
              <a:buChar char="–"/>
              <a:defRPr/>
            </a:pPr>
            <a:r>
              <a:rPr lang="es-ES_tradnl">
                <a:solidFill>
                  <a:schemeClr val="tx1">
                    <a:lumMod val="75000"/>
                    <a:lumOff val="25000"/>
                  </a:schemeClr>
                </a:solidFill>
              </a:rPr>
              <a:t>Data bought in bulk, stored for months before use</a:t>
            </a:r>
          </a:p>
          <a:p>
            <a:pPr marL="768350" lvl="1" indent="-285750">
              <a:spcBef>
                <a:spcPct val="20000"/>
              </a:spcBef>
              <a:buSzPct val="65000"/>
              <a:buFont typeface="Wingdings" pitchFamily="2" charset="2"/>
              <a:buChar char="n"/>
              <a:defRPr/>
            </a:pPr>
            <a:r>
              <a:rPr lang="es-ES_tradnl">
                <a:solidFill>
                  <a:schemeClr val="tx1">
                    <a:lumMod val="75000"/>
                    <a:lumOff val="25000"/>
                  </a:schemeClr>
                </a:solidFill>
              </a:rPr>
              <a:t>Inventory is often a symptom of other problems in the system</a:t>
            </a:r>
          </a:p>
          <a:p>
            <a:pPr marL="768350" lvl="1" indent="-285750">
              <a:spcBef>
                <a:spcPct val="20000"/>
              </a:spcBef>
              <a:buSzPct val="65000"/>
              <a:buFont typeface="Wingdings" pitchFamily="2" charset="2"/>
              <a:buChar char="n"/>
              <a:defRPr/>
            </a:pPr>
            <a:r>
              <a:rPr lang="es-ES_tradnl">
                <a:solidFill>
                  <a:schemeClr val="tx1">
                    <a:lumMod val="75000"/>
                    <a:lumOff val="25000"/>
                  </a:schemeClr>
                </a:solidFill>
              </a:rPr>
              <a:t>Increases costs due to  storage (space, man hours), risk of obsolescence/passing shelf life/damage and interest</a:t>
            </a:r>
          </a:p>
          <a:p>
            <a:pPr>
              <a:spcBef>
                <a:spcPct val="20000"/>
              </a:spcBef>
              <a:buClr>
                <a:schemeClr val="bg1"/>
              </a:buClr>
              <a:buSzPct val="25000"/>
              <a:buFont typeface="Times" pitchFamily="18" charset="0"/>
              <a:buChar char="•"/>
              <a:defRPr/>
            </a:pPr>
            <a:r>
              <a:rPr lang="es-ES_tradnl" b="1">
                <a:solidFill>
                  <a:schemeClr val="tx1">
                    <a:lumMod val="75000"/>
                    <a:lumOff val="25000"/>
                  </a:schemeClr>
                </a:solidFill>
              </a:rPr>
              <a:t>Improve production control system and commit to reduce unnecessary comfort stocks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0"/>
            <a:ext cx="8229600" cy="1143000"/>
          </a:xfrm>
        </p:spPr>
        <p:txBody>
          <a:bodyPr/>
          <a:lstStyle/>
          <a:p>
            <a:pPr eaLnBrk="1" hangingPunct="1"/>
            <a:r>
              <a:rPr lang="en-GB" smtClean="0"/>
              <a:t>Step 10: Re-work</a:t>
            </a:r>
          </a:p>
        </p:txBody>
      </p:sp>
      <p:sp>
        <p:nvSpPr>
          <p:cNvPr id="39939" name="Rectangle 3"/>
          <p:cNvSpPr>
            <a:spLocks noChangeArrowheads="1"/>
          </p:cNvSpPr>
          <p:nvPr/>
        </p:nvSpPr>
        <p:spPr bwMode="auto">
          <a:xfrm>
            <a:off x="349250" y="998538"/>
            <a:ext cx="8439150" cy="491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r>
              <a:rPr lang="es-ES_tradnl" b="1">
                <a:solidFill>
                  <a:srgbClr val="FF0000"/>
                </a:solidFill>
              </a:rPr>
              <a:t>Is repetition or correction of a process</a:t>
            </a:r>
          </a:p>
          <a:p>
            <a:pPr marL="768350" lvl="1" indent="-285750">
              <a:spcBef>
                <a:spcPct val="20000"/>
              </a:spcBef>
              <a:buSzPct val="65000"/>
              <a:buFont typeface="Wingdings" pitchFamily="2" charset="2"/>
              <a:buChar char="n"/>
            </a:pPr>
            <a:r>
              <a:rPr lang="en-GB">
                <a:solidFill>
                  <a:srgbClr val="7A6C7A"/>
                </a:solidFill>
              </a:rPr>
              <a:t>Rework is a failure to meet the Right First Time Expectation; generated by inadequate methods, materials, machines or manpower.</a:t>
            </a:r>
          </a:p>
          <a:p>
            <a:pPr marL="768350" lvl="1" indent="-285750">
              <a:spcBef>
                <a:spcPct val="20000"/>
              </a:spcBef>
              <a:buSzPct val="65000"/>
              <a:buFont typeface="Wingdings" pitchFamily="2" charset="2"/>
              <a:buChar char="n"/>
            </a:pPr>
            <a:r>
              <a:rPr lang="en-GB">
                <a:solidFill>
                  <a:srgbClr val="7A6C7A"/>
                </a:solidFill>
              </a:rPr>
              <a:t>Examples</a:t>
            </a:r>
          </a:p>
          <a:p>
            <a:pPr marL="1187450" lvl="2" indent="-228600">
              <a:spcBef>
                <a:spcPct val="20000"/>
              </a:spcBef>
              <a:buFontTx/>
              <a:buChar char="–"/>
            </a:pPr>
            <a:r>
              <a:rPr lang="en-GB">
                <a:solidFill>
                  <a:srgbClr val="7A6C7A"/>
                </a:solidFill>
              </a:rPr>
              <a:t>Write a text on a piece of paper, later on you type it in the computer</a:t>
            </a:r>
          </a:p>
          <a:p>
            <a:pPr marL="1187450" lvl="2" indent="-228600">
              <a:spcBef>
                <a:spcPct val="20000"/>
              </a:spcBef>
              <a:buFontTx/>
              <a:buChar char="–"/>
            </a:pPr>
            <a:r>
              <a:rPr lang="en-GB">
                <a:solidFill>
                  <a:srgbClr val="7A6C7A"/>
                </a:solidFill>
              </a:rPr>
              <a:t>Correcting customer information for a previously submitted application </a:t>
            </a:r>
          </a:p>
          <a:p>
            <a:pPr marL="768350" lvl="1" indent="-285750">
              <a:spcBef>
                <a:spcPct val="20000"/>
              </a:spcBef>
              <a:buSzPct val="65000"/>
              <a:buFont typeface="Wingdings" pitchFamily="2" charset="2"/>
              <a:buChar char="n"/>
            </a:pPr>
            <a:r>
              <a:rPr lang="en-GB">
                <a:solidFill>
                  <a:srgbClr val="7A6C7A"/>
                </a:solidFill>
              </a:rPr>
              <a:t>Increase in costs due to additional quality controls, scrap and additional handling</a:t>
            </a:r>
          </a:p>
          <a:p>
            <a:pPr>
              <a:spcBef>
                <a:spcPct val="20000"/>
              </a:spcBef>
              <a:buClr>
                <a:schemeClr val="bg1"/>
              </a:buClr>
              <a:buSzPct val="25000"/>
              <a:buFont typeface="Times" pitchFamily="18" charset="0"/>
              <a:buChar char="•"/>
            </a:pPr>
            <a:r>
              <a:rPr lang="en-GB" b="1">
                <a:solidFill>
                  <a:srgbClr val="FF0000"/>
                </a:solidFill>
              </a:rPr>
              <a:t>Analyse and solve the root cause of rework and “Do it right the first time!”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57200" y="0"/>
            <a:ext cx="8229600" cy="1143000"/>
          </a:xfrm>
        </p:spPr>
        <p:txBody>
          <a:bodyPr/>
          <a:lstStyle/>
          <a:p>
            <a:pPr eaLnBrk="1" hangingPunct="1"/>
            <a:r>
              <a:rPr lang="en-GB" smtClean="0"/>
              <a:t>Step 10: Motion</a:t>
            </a:r>
          </a:p>
        </p:txBody>
      </p:sp>
      <p:sp>
        <p:nvSpPr>
          <p:cNvPr id="40963" name="Rectangle 3"/>
          <p:cNvSpPr>
            <a:spLocks noChangeArrowheads="1"/>
          </p:cNvSpPr>
          <p:nvPr/>
        </p:nvSpPr>
        <p:spPr bwMode="auto">
          <a:xfrm>
            <a:off x="349250" y="998538"/>
            <a:ext cx="8439150" cy="491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endParaRPr lang="en-GB" b="1">
              <a:solidFill>
                <a:srgbClr val="FF0000"/>
              </a:solidFill>
            </a:endParaRPr>
          </a:p>
        </p:txBody>
      </p:sp>
      <p:sp>
        <p:nvSpPr>
          <p:cNvPr id="525316" name="Rectangle 4"/>
          <p:cNvSpPr>
            <a:spLocks noChangeArrowheads="1"/>
          </p:cNvSpPr>
          <p:nvPr/>
        </p:nvSpPr>
        <p:spPr bwMode="auto">
          <a:xfrm>
            <a:off x="488950" y="935038"/>
            <a:ext cx="8439150" cy="4913312"/>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s-ES_tradnl" b="1" dirty="0" err="1">
                <a:solidFill>
                  <a:schemeClr val="tx1">
                    <a:lumMod val="75000"/>
                    <a:lumOff val="25000"/>
                  </a:schemeClr>
                </a:solidFill>
              </a:rPr>
              <a:t>Is</a:t>
            </a:r>
            <a:r>
              <a:rPr lang="es-ES_tradnl" b="1" dirty="0">
                <a:solidFill>
                  <a:schemeClr val="tx1">
                    <a:lumMod val="75000"/>
                    <a:lumOff val="25000"/>
                  </a:schemeClr>
                </a:solidFill>
              </a:rPr>
              <a:t> </a:t>
            </a:r>
            <a:r>
              <a:rPr lang="es-ES_tradnl" b="1" dirty="0" err="1">
                <a:solidFill>
                  <a:schemeClr val="tx1">
                    <a:lumMod val="75000"/>
                    <a:lumOff val="25000"/>
                  </a:schemeClr>
                </a:solidFill>
              </a:rPr>
              <a:t>the</a:t>
            </a:r>
            <a:r>
              <a:rPr lang="es-ES_tradnl" b="1" dirty="0">
                <a:solidFill>
                  <a:schemeClr val="tx1">
                    <a:lumMod val="75000"/>
                    <a:lumOff val="25000"/>
                  </a:schemeClr>
                </a:solidFill>
              </a:rPr>
              <a:t> </a:t>
            </a:r>
            <a:r>
              <a:rPr lang="es-ES_tradnl" b="1" dirty="0" err="1">
                <a:solidFill>
                  <a:schemeClr val="tx1">
                    <a:lumMod val="75000"/>
                    <a:lumOff val="25000"/>
                  </a:schemeClr>
                </a:solidFill>
              </a:rPr>
              <a:t>unnecessary</a:t>
            </a:r>
            <a:r>
              <a:rPr lang="es-ES_tradnl" b="1" dirty="0">
                <a:solidFill>
                  <a:schemeClr val="tx1">
                    <a:lumMod val="75000"/>
                    <a:lumOff val="25000"/>
                  </a:schemeClr>
                </a:solidFill>
              </a:rPr>
              <a:t> </a:t>
            </a:r>
            <a:r>
              <a:rPr lang="es-ES_tradnl" b="1" dirty="0" err="1">
                <a:solidFill>
                  <a:schemeClr val="tx1">
                    <a:lumMod val="75000"/>
                    <a:lumOff val="25000"/>
                  </a:schemeClr>
                </a:solidFill>
              </a:rPr>
              <a:t>movement</a:t>
            </a:r>
            <a:r>
              <a:rPr lang="es-ES_tradnl" b="1" dirty="0">
                <a:solidFill>
                  <a:schemeClr val="tx1">
                    <a:lumMod val="75000"/>
                    <a:lumOff val="25000"/>
                  </a:schemeClr>
                </a:solidFill>
              </a:rPr>
              <a:t> of </a:t>
            </a:r>
            <a:r>
              <a:rPr lang="es-ES_tradnl" b="1" dirty="0" err="1">
                <a:solidFill>
                  <a:schemeClr val="tx1">
                    <a:lumMod val="75000"/>
                    <a:lumOff val="25000"/>
                  </a:schemeClr>
                </a:solidFill>
              </a:rPr>
              <a:t>people</a:t>
            </a:r>
            <a:r>
              <a:rPr lang="es-ES_tradnl" b="1" dirty="0">
                <a:solidFill>
                  <a:schemeClr val="tx1">
                    <a:lumMod val="75000"/>
                    <a:lumOff val="25000"/>
                  </a:schemeClr>
                </a:solidFill>
              </a:rPr>
              <a:t> </a:t>
            </a:r>
            <a:r>
              <a:rPr lang="es-ES_tradnl" b="1" dirty="0" err="1">
                <a:solidFill>
                  <a:schemeClr val="tx1">
                    <a:lumMod val="75000"/>
                    <a:lumOff val="25000"/>
                  </a:schemeClr>
                </a:solidFill>
              </a:rPr>
              <a:t>or</a:t>
            </a:r>
            <a:r>
              <a:rPr lang="es-ES_tradnl" b="1" dirty="0">
                <a:solidFill>
                  <a:schemeClr val="tx1">
                    <a:lumMod val="75000"/>
                    <a:lumOff val="25000"/>
                  </a:schemeClr>
                </a:solidFill>
              </a:rPr>
              <a:t> machines </a:t>
            </a:r>
            <a:r>
              <a:rPr lang="es-ES_tradnl" b="1" dirty="0" err="1">
                <a:solidFill>
                  <a:schemeClr val="tx1">
                    <a:lumMod val="75000"/>
                    <a:lumOff val="25000"/>
                  </a:schemeClr>
                </a:solidFill>
              </a:rPr>
              <a:t>within</a:t>
            </a:r>
            <a:r>
              <a:rPr lang="es-ES_tradnl" b="1" dirty="0">
                <a:solidFill>
                  <a:schemeClr val="tx1">
                    <a:lumMod val="75000"/>
                    <a:lumOff val="25000"/>
                  </a:schemeClr>
                </a:solidFill>
              </a:rPr>
              <a:t> a </a:t>
            </a:r>
            <a:r>
              <a:rPr lang="es-ES_tradnl" b="1" dirty="0" err="1">
                <a:solidFill>
                  <a:schemeClr val="tx1">
                    <a:lumMod val="75000"/>
                    <a:lumOff val="25000"/>
                  </a:schemeClr>
                </a:solidFill>
              </a:rPr>
              <a:t>process</a:t>
            </a:r>
            <a:endParaRPr lang="es-ES_tradnl" b="1" dirty="0">
              <a:solidFill>
                <a:schemeClr val="tx1">
                  <a:lumMod val="75000"/>
                  <a:lumOff val="25000"/>
                </a:schemeClr>
              </a:solidFill>
            </a:endParaRPr>
          </a:p>
          <a:p>
            <a:pPr marL="768350" lvl="1" indent="-285750">
              <a:spcBef>
                <a:spcPct val="20000"/>
              </a:spcBef>
              <a:buSzPct val="65000"/>
              <a:buFont typeface="Wingdings" pitchFamily="2" charset="2"/>
              <a:buChar char="n"/>
              <a:defRPr/>
            </a:pPr>
            <a:r>
              <a:rPr lang="en-GB" dirty="0">
                <a:solidFill>
                  <a:schemeClr val="tx1">
                    <a:lumMod val="75000"/>
                    <a:lumOff val="25000"/>
                  </a:schemeClr>
                </a:solidFill>
              </a:rPr>
              <a:t>Generated by bad ergonomics in the workplace, inefficient layout of office, factory etc. or off-line resources (raw material, WIP etc.).</a:t>
            </a:r>
          </a:p>
          <a:p>
            <a:pPr marL="768350" lvl="1" indent="-285750">
              <a:spcBef>
                <a:spcPct val="20000"/>
              </a:spcBef>
              <a:buSzPct val="65000"/>
              <a:buFont typeface="Wingdings" pitchFamily="2" charset="2"/>
              <a:buChar char="n"/>
              <a:defRPr/>
            </a:pPr>
            <a:r>
              <a:rPr lang="en-GB" dirty="0">
                <a:solidFill>
                  <a:schemeClr val="tx1">
                    <a:lumMod val="75000"/>
                    <a:lumOff val="25000"/>
                  </a:schemeClr>
                </a:solidFill>
              </a:rPr>
              <a:t>Examples</a:t>
            </a:r>
          </a:p>
          <a:p>
            <a:pPr marL="1187450" lvl="2" indent="-228600">
              <a:spcBef>
                <a:spcPct val="20000"/>
              </a:spcBef>
              <a:buFontTx/>
              <a:buChar char="–"/>
              <a:defRPr/>
            </a:pPr>
            <a:r>
              <a:rPr lang="en-GB" dirty="0">
                <a:solidFill>
                  <a:schemeClr val="tx1">
                    <a:lumMod val="75000"/>
                    <a:lumOff val="25000"/>
                  </a:schemeClr>
                </a:solidFill>
              </a:rPr>
              <a:t>Leave the remote control on top of the TV</a:t>
            </a:r>
          </a:p>
          <a:p>
            <a:pPr marL="1187450" lvl="2" indent="-228600">
              <a:spcBef>
                <a:spcPct val="20000"/>
              </a:spcBef>
              <a:buFontTx/>
              <a:buChar char="–"/>
              <a:defRPr/>
            </a:pPr>
            <a:r>
              <a:rPr lang="en-GB" dirty="0">
                <a:solidFill>
                  <a:schemeClr val="tx1">
                    <a:lumMod val="75000"/>
                    <a:lumOff val="25000"/>
                  </a:schemeClr>
                </a:solidFill>
              </a:rPr>
              <a:t>Move around a table 20 times to produce a batch </a:t>
            </a:r>
          </a:p>
          <a:p>
            <a:pPr marL="768350" lvl="1" indent="-285750">
              <a:spcBef>
                <a:spcPct val="20000"/>
              </a:spcBef>
              <a:buSzPct val="65000"/>
              <a:buFont typeface="Wingdings" pitchFamily="2" charset="2"/>
              <a:buChar char="n"/>
              <a:defRPr/>
            </a:pPr>
            <a:r>
              <a:rPr lang="en-GB" dirty="0">
                <a:solidFill>
                  <a:schemeClr val="tx1">
                    <a:lumMod val="75000"/>
                    <a:lumOff val="25000"/>
                  </a:schemeClr>
                </a:solidFill>
              </a:rPr>
              <a:t>Increase in costs due to long cycle times and long lead times</a:t>
            </a:r>
          </a:p>
          <a:p>
            <a:pPr>
              <a:spcBef>
                <a:spcPct val="20000"/>
              </a:spcBef>
              <a:buClr>
                <a:schemeClr val="bg1"/>
              </a:buClr>
              <a:buSzPct val="25000"/>
              <a:buFont typeface="Times" pitchFamily="18" charset="0"/>
              <a:buNone/>
              <a:defRPr/>
            </a:pPr>
            <a:r>
              <a:rPr lang="en-GB" b="1" dirty="0">
                <a:solidFill>
                  <a:schemeClr val="tx1">
                    <a:lumMod val="75000"/>
                    <a:lumOff val="25000"/>
                  </a:schemeClr>
                </a:solidFill>
              </a:rPr>
              <a:t>Carefully design work stations and use standardized work to minimize motion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57200" y="0"/>
            <a:ext cx="8229600" cy="1143000"/>
          </a:xfrm>
        </p:spPr>
        <p:txBody>
          <a:bodyPr/>
          <a:lstStyle/>
          <a:p>
            <a:pPr eaLnBrk="1" hangingPunct="1"/>
            <a:r>
              <a:rPr lang="en-GB" smtClean="0"/>
              <a:t>Step 10: The 8</a:t>
            </a:r>
            <a:r>
              <a:rPr lang="en-GB" baseline="30000" smtClean="0"/>
              <a:t>th</a:t>
            </a:r>
            <a:r>
              <a:rPr lang="en-GB" smtClean="0"/>
              <a:t> Waste of Lean!!</a:t>
            </a:r>
          </a:p>
        </p:txBody>
      </p:sp>
      <p:sp>
        <p:nvSpPr>
          <p:cNvPr id="41987" name="Rectangle 3"/>
          <p:cNvSpPr>
            <a:spLocks noChangeArrowheads="1"/>
          </p:cNvSpPr>
          <p:nvPr/>
        </p:nvSpPr>
        <p:spPr bwMode="auto">
          <a:xfrm>
            <a:off x="349250" y="998538"/>
            <a:ext cx="8439150" cy="491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endParaRPr lang="en-GB" sz="2400" b="1">
              <a:solidFill>
                <a:srgbClr val="FF0000"/>
              </a:solidFill>
            </a:endParaRPr>
          </a:p>
        </p:txBody>
      </p:sp>
      <p:sp>
        <p:nvSpPr>
          <p:cNvPr id="41988" name="Rectangle 4"/>
          <p:cNvSpPr>
            <a:spLocks noChangeArrowheads="1"/>
          </p:cNvSpPr>
          <p:nvPr/>
        </p:nvSpPr>
        <p:spPr bwMode="auto">
          <a:xfrm>
            <a:off x="488950" y="935038"/>
            <a:ext cx="8439150" cy="92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r>
              <a:rPr lang="es-ES_tradnl" sz="2400" b="1">
                <a:solidFill>
                  <a:srgbClr val="FF0000"/>
                </a:solidFill>
              </a:rPr>
              <a:t>Not amongst the traditional 7 wastes of lean, and often overlooked is the wasted potential of people ...</a:t>
            </a:r>
            <a:endParaRPr lang="en-GB" sz="2400" b="1">
              <a:solidFill>
                <a:srgbClr val="FF0000"/>
              </a:solidFill>
            </a:endParaRPr>
          </a:p>
        </p:txBody>
      </p:sp>
      <p:sp>
        <p:nvSpPr>
          <p:cNvPr id="41989" name="AutoShape 10"/>
          <p:cNvSpPr>
            <a:spLocks noChangeArrowheads="1"/>
          </p:cNvSpPr>
          <p:nvPr/>
        </p:nvSpPr>
        <p:spPr bwMode="auto">
          <a:xfrm>
            <a:off x="6007100" y="2438400"/>
            <a:ext cx="2336800" cy="1727200"/>
          </a:xfrm>
          <a:prstGeom prst="cloudCallout">
            <a:avLst>
              <a:gd name="adj1" fmla="val -53806"/>
              <a:gd name="adj2" fmla="val 72977"/>
            </a:avLst>
          </a:prstGeom>
          <a:solidFill>
            <a:schemeClr val="bg1"/>
          </a:solidFill>
          <a:ln w="9525">
            <a:solidFill>
              <a:schemeClr val="tx1"/>
            </a:solidFill>
            <a:round/>
            <a:headEnd/>
            <a:tailEnd/>
          </a:ln>
        </p:spPr>
        <p:txBody>
          <a:bodyPr/>
          <a:lstStyle/>
          <a:p>
            <a:pPr algn="ctr" eaLnBrk="0" hangingPunct="0"/>
            <a:r>
              <a:rPr lang="en-US" sz="1200"/>
              <a:t>“We know what needs to be done.  We tell </a:t>
            </a:r>
          </a:p>
          <a:p>
            <a:pPr algn="ctr" eaLnBrk="0" hangingPunct="0"/>
            <a:r>
              <a:rPr lang="en-US" sz="1200"/>
              <a:t>management, but</a:t>
            </a:r>
          </a:p>
          <a:p>
            <a:pPr algn="ctr" eaLnBrk="0" hangingPunct="0"/>
            <a:r>
              <a:rPr lang="en-US" sz="1200"/>
              <a:t>they don’t listen.”</a:t>
            </a:r>
            <a:endParaRPr lang="en-GB" sz="1200"/>
          </a:p>
        </p:txBody>
      </p:sp>
      <p:sp>
        <p:nvSpPr>
          <p:cNvPr id="41990" name="AutoShape 11"/>
          <p:cNvSpPr>
            <a:spLocks noChangeArrowheads="1"/>
          </p:cNvSpPr>
          <p:nvPr/>
        </p:nvSpPr>
        <p:spPr bwMode="auto">
          <a:xfrm>
            <a:off x="3898900" y="2946400"/>
            <a:ext cx="2120900" cy="1206500"/>
          </a:xfrm>
          <a:prstGeom prst="cloudCallout">
            <a:avLst>
              <a:gd name="adj1" fmla="val 30838"/>
              <a:gd name="adj2" fmla="val 87106"/>
            </a:avLst>
          </a:prstGeom>
          <a:solidFill>
            <a:schemeClr val="bg1"/>
          </a:solidFill>
          <a:ln w="9525">
            <a:solidFill>
              <a:schemeClr val="tx1"/>
            </a:solidFill>
            <a:round/>
            <a:headEnd/>
            <a:tailEnd/>
          </a:ln>
        </p:spPr>
        <p:txBody>
          <a:bodyPr/>
          <a:lstStyle/>
          <a:p>
            <a:pPr algn="ctr" eaLnBrk="0" hangingPunct="0"/>
            <a:r>
              <a:rPr lang="en-US" sz="1200"/>
              <a:t>“Why am I never asked, I have good ideas”</a:t>
            </a:r>
            <a:endParaRPr lang="en-GB" sz="1200"/>
          </a:p>
        </p:txBody>
      </p:sp>
      <p:sp>
        <p:nvSpPr>
          <p:cNvPr id="41991" name="AutoShape 12"/>
          <p:cNvSpPr>
            <a:spLocks noChangeArrowheads="1"/>
          </p:cNvSpPr>
          <p:nvPr/>
        </p:nvSpPr>
        <p:spPr bwMode="auto">
          <a:xfrm>
            <a:off x="6731000" y="4241800"/>
            <a:ext cx="2120900" cy="952500"/>
          </a:xfrm>
          <a:prstGeom prst="cloudCallout">
            <a:avLst>
              <a:gd name="adj1" fmla="val -71556"/>
              <a:gd name="adj2" fmla="val 9000"/>
            </a:avLst>
          </a:prstGeom>
          <a:solidFill>
            <a:schemeClr val="bg1"/>
          </a:solidFill>
          <a:ln w="9525">
            <a:solidFill>
              <a:schemeClr val="tx1"/>
            </a:solidFill>
            <a:round/>
            <a:headEnd/>
            <a:tailEnd/>
          </a:ln>
        </p:spPr>
        <p:txBody>
          <a:bodyPr/>
          <a:lstStyle/>
          <a:p>
            <a:pPr algn="ctr" eaLnBrk="0" hangingPunct="0"/>
            <a:r>
              <a:rPr lang="en-US" sz="1200"/>
              <a:t>“Why do we have managers doing the work?”</a:t>
            </a:r>
          </a:p>
        </p:txBody>
      </p:sp>
      <p:sp>
        <p:nvSpPr>
          <p:cNvPr id="41992" name="AutoShape 13"/>
          <p:cNvSpPr>
            <a:spLocks noChangeArrowheads="1"/>
          </p:cNvSpPr>
          <p:nvPr/>
        </p:nvSpPr>
        <p:spPr bwMode="auto">
          <a:xfrm>
            <a:off x="1651000" y="2095500"/>
            <a:ext cx="2425700" cy="1206500"/>
          </a:xfrm>
          <a:prstGeom prst="cloudCallout">
            <a:avLst>
              <a:gd name="adj1" fmla="val 19111"/>
              <a:gd name="adj2" fmla="val 129208"/>
            </a:avLst>
          </a:prstGeom>
          <a:solidFill>
            <a:schemeClr val="bg1"/>
          </a:solidFill>
          <a:ln w="9525">
            <a:solidFill>
              <a:schemeClr val="tx1"/>
            </a:solidFill>
            <a:round/>
            <a:headEnd/>
            <a:tailEnd/>
          </a:ln>
        </p:spPr>
        <p:txBody>
          <a:bodyPr/>
          <a:lstStyle/>
          <a:p>
            <a:pPr algn="ctr" eaLnBrk="0" hangingPunct="0"/>
            <a:r>
              <a:rPr lang="en-US" sz="1200"/>
              <a:t>“It’s hard to soar like an eagle when you’re surrounded by turkeys”</a:t>
            </a:r>
            <a:endParaRPr lang="en-GB" sz="1200"/>
          </a:p>
        </p:txBody>
      </p:sp>
      <p:sp>
        <p:nvSpPr>
          <p:cNvPr id="41993" name="AutoShape 14"/>
          <p:cNvSpPr>
            <a:spLocks noChangeArrowheads="1"/>
          </p:cNvSpPr>
          <p:nvPr/>
        </p:nvSpPr>
        <p:spPr bwMode="auto">
          <a:xfrm>
            <a:off x="228600" y="3441700"/>
            <a:ext cx="2578100" cy="1320800"/>
          </a:xfrm>
          <a:prstGeom prst="cloudCallout">
            <a:avLst>
              <a:gd name="adj1" fmla="val 54926"/>
              <a:gd name="adj2" fmla="val 46394"/>
            </a:avLst>
          </a:prstGeom>
          <a:solidFill>
            <a:schemeClr val="bg1"/>
          </a:solidFill>
          <a:ln w="9525">
            <a:solidFill>
              <a:schemeClr val="tx1"/>
            </a:solidFill>
            <a:round/>
            <a:headEnd/>
            <a:tailEnd/>
          </a:ln>
        </p:spPr>
        <p:txBody>
          <a:bodyPr/>
          <a:lstStyle/>
          <a:p>
            <a:pPr algn="ctr" eaLnBrk="0" hangingPunct="0"/>
            <a:r>
              <a:rPr lang="en-US" sz="1200"/>
              <a:t>“Why are the staff always so resistant to change, can’t they see it will benefit them all in the long run?”</a:t>
            </a:r>
            <a:endParaRPr lang="en-GB" sz="1200"/>
          </a:p>
        </p:txBody>
      </p:sp>
      <p:pic>
        <p:nvPicPr>
          <p:cNvPr id="41994" name="Picture 2" descr="C:\Documents and Settings\Paul\Local Settings\Temporary Internet Files\Content.IE5\LYFPL2RR\MPj0430505000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1813" y="4429125"/>
            <a:ext cx="1214437" cy="121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5" name="Picture 4" descr="C:\Documents and Settings\Paul\Local Settings\Temporary Internet Files\Content.IE5\33L9GR3F\MPj04307350000[1].jpg"/>
          <p:cNvPicPr>
            <a:picLocks noChangeAspect="1" noChangeArrowheads="1"/>
          </p:cNvPicPr>
          <p:nvPr/>
        </p:nvPicPr>
        <p:blipFill>
          <a:blip r:embed="rId4">
            <a:extLst>
              <a:ext uri="{28A0092B-C50C-407E-A947-70E740481C1C}">
                <a14:useLocalDpi xmlns:a14="http://schemas.microsoft.com/office/drawing/2010/main" val="0"/>
              </a:ext>
            </a:extLst>
          </a:blip>
          <a:srcRect l="46877" t="23958" r="7832"/>
          <a:stretch>
            <a:fillRect/>
          </a:stretch>
        </p:blipFill>
        <p:spPr bwMode="auto">
          <a:xfrm>
            <a:off x="5500688" y="4714875"/>
            <a:ext cx="681037"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1026"/>
          <p:cNvSpPr>
            <a:spLocks noGrp="1" noChangeArrowheads="1"/>
          </p:cNvSpPr>
          <p:nvPr>
            <p:ph type="title"/>
          </p:nvPr>
        </p:nvSpPr>
        <p:spPr>
          <a:xfrm>
            <a:off x="457200" y="0"/>
            <a:ext cx="8229600" cy="1143000"/>
          </a:xfrm>
        </p:spPr>
        <p:txBody>
          <a:bodyPr/>
          <a:lstStyle/>
          <a:p>
            <a:pPr eaLnBrk="1" hangingPunct="1"/>
            <a:r>
              <a:rPr lang="en-GB" smtClean="0"/>
              <a:t>Step 10: Waste Exercise</a:t>
            </a:r>
          </a:p>
        </p:txBody>
      </p:sp>
      <p:sp>
        <p:nvSpPr>
          <p:cNvPr id="43011" name="Rectangle 1027"/>
          <p:cNvSpPr>
            <a:spLocks noChangeArrowheads="1"/>
          </p:cNvSpPr>
          <p:nvPr/>
        </p:nvSpPr>
        <p:spPr bwMode="auto">
          <a:xfrm>
            <a:off x="349250" y="930275"/>
            <a:ext cx="8439150" cy="491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r>
              <a:rPr lang="en-GB" sz="2400" b="1">
                <a:solidFill>
                  <a:srgbClr val="FF0000"/>
                </a:solidFill>
              </a:rPr>
              <a:t>Desired Outcome: Identify possible waste for a specific process (use a real process)</a:t>
            </a:r>
          </a:p>
        </p:txBody>
      </p:sp>
      <p:graphicFrame>
        <p:nvGraphicFramePr>
          <p:cNvPr id="585759" name="Group 1055"/>
          <p:cNvGraphicFramePr>
            <a:graphicFrameLocks noGrp="1"/>
          </p:cNvGraphicFramePr>
          <p:nvPr/>
        </p:nvGraphicFramePr>
        <p:xfrm>
          <a:off x="469900" y="1849438"/>
          <a:ext cx="8039100" cy="1922462"/>
        </p:xfrm>
        <a:graphic>
          <a:graphicData uri="http://schemas.openxmlformats.org/drawingml/2006/table">
            <a:tbl>
              <a:tblPr/>
              <a:tblGrid>
                <a:gridCol w="1339850"/>
                <a:gridCol w="4756150"/>
                <a:gridCol w="952500"/>
                <a:gridCol w="990600"/>
              </a:tblGrid>
              <a:tr h="380937">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bg1"/>
                          </a:solidFill>
                          <a:effectLst/>
                          <a:latin typeface="Arial" charset="0"/>
                        </a:rPr>
                        <a:t>What</a:t>
                      </a:r>
                    </a:p>
                  </a:txBody>
                  <a:tcPr marT="45712" marB="45712" horzOverflow="overflow">
                    <a:lnL w="12700" cap="flat" cmpd="sng" algn="ctr">
                      <a:solidFill>
                        <a:srgbClr val="FF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bg1"/>
                          </a:solidFill>
                          <a:effectLst/>
                          <a:latin typeface="Arial" charset="0"/>
                        </a:rPr>
                        <a:t>How</a:t>
                      </a:r>
                    </a:p>
                  </a:txBody>
                  <a:tcPr marT="45712" marB="4571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bg1"/>
                          </a:solidFill>
                          <a:effectLst/>
                          <a:latin typeface="Arial" charset="0"/>
                        </a:rPr>
                        <a:t>Who</a:t>
                      </a:r>
                    </a:p>
                  </a:txBody>
                  <a:tcPr marT="45712" marB="4571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bg1"/>
                          </a:solidFill>
                          <a:effectLst/>
                          <a:latin typeface="Arial" charset="0"/>
                        </a:rPr>
                        <a:t>Timing</a:t>
                      </a:r>
                    </a:p>
                  </a:txBody>
                  <a:tcPr marT="45712" marB="45712" horzOverflow="overflow">
                    <a:lnL w="12700" cap="flat" cmpd="sng" algn="ctr">
                      <a:solidFill>
                        <a:schemeClr val="bg1"/>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0000"/>
                    </a:solidFill>
                  </a:tcPr>
                </a:tc>
              </a:tr>
              <a:tr h="1097099">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US" sz="1100" b="0" i="0" u="none" strike="noStrike" cap="none" normalizeH="0" baseline="0" smtClean="0">
                          <a:ln>
                            <a:noFill/>
                          </a:ln>
                          <a:solidFill>
                            <a:schemeClr val="tx1"/>
                          </a:solidFill>
                          <a:effectLst/>
                          <a:latin typeface="Arial" charset="0"/>
                        </a:rPr>
                        <a:t>Identify possible waste for each of the seven lean categories for a nominated process</a:t>
                      </a:r>
                      <a:endParaRPr kumimoji="0" lang="en-GB" sz="1100" b="0" i="0" u="none" strike="noStrike" cap="none" normalizeH="0" baseline="0" smtClean="0">
                        <a:ln>
                          <a:noFill/>
                        </a:ln>
                        <a:solidFill>
                          <a:schemeClr val="tx1"/>
                        </a:solidFill>
                        <a:effectLst/>
                        <a:latin typeface="Arial" charset="0"/>
                      </a:endParaRPr>
                    </a:p>
                  </a:txBody>
                  <a:tcPr marT="45712" marB="45712"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FF3300"/>
                        </a:buClr>
                        <a:buSzTx/>
                        <a:buFont typeface="Wingdings 2" pitchFamily="18" charset="2"/>
                        <a:buNone/>
                        <a:tabLst/>
                      </a:pPr>
                      <a:r>
                        <a:rPr kumimoji="0" lang="en-US" sz="1100" b="0" i="0" u="none" strike="noStrike" cap="none" normalizeH="0" baseline="0" smtClean="0">
                          <a:ln>
                            <a:noFill/>
                          </a:ln>
                          <a:solidFill>
                            <a:schemeClr val="tx1"/>
                          </a:solidFill>
                          <a:effectLst/>
                          <a:latin typeface="Arial" charset="0"/>
                        </a:rPr>
                        <a:t>Collectively pick a process (or individually select a process you know well)</a:t>
                      </a:r>
                    </a:p>
                    <a:p>
                      <a:pPr marL="0" marR="0" lvl="0" indent="0" algn="l" defTabSz="914400" rtl="0" eaLnBrk="0" fontAlgn="base" latinLnBrk="0" hangingPunct="0">
                        <a:lnSpc>
                          <a:spcPct val="100000"/>
                        </a:lnSpc>
                        <a:spcBef>
                          <a:spcPct val="50000"/>
                        </a:spcBef>
                        <a:spcAft>
                          <a:spcPct val="0"/>
                        </a:spcAft>
                        <a:buClr>
                          <a:srgbClr val="FF3300"/>
                        </a:buClr>
                        <a:buSzTx/>
                        <a:buFont typeface="Wingdings 2" pitchFamily="18" charset="2"/>
                        <a:buNone/>
                        <a:tabLst/>
                      </a:pPr>
                      <a:r>
                        <a:rPr kumimoji="0" lang="en-US" sz="1100" b="0" i="0" u="none" strike="noStrike" cap="none" normalizeH="0" baseline="0" smtClean="0">
                          <a:ln>
                            <a:noFill/>
                          </a:ln>
                          <a:solidFill>
                            <a:schemeClr val="tx1"/>
                          </a:solidFill>
                          <a:effectLst/>
                          <a:latin typeface="Arial" charset="0"/>
                        </a:rPr>
                        <a:t>Try to identify as many types of waste as you can for the process.  Try to identify at least one example for each category (but don’t worry if you can’t!)</a:t>
                      </a:r>
                    </a:p>
                  </a:txBody>
                  <a:tcPr marT="45712" marB="45712"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All</a:t>
                      </a:r>
                    </a:p>
                  </a:txBody>
                  <a:tcPr marT="45712" marB="45712"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20 mins</a:t>
                      </a:r>
                    </a:p>
                  </a:txBody>
                  <a:tcPr marT="45712" marB="45712"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444426">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US" sz="1100" b="0" i="0" u="none" strike="noStrike" cap="none" normalizeH="0" baseline="0" smtClean="0">
                          <a:ln>
                            <a:noFill/>
                          </a:ln>
                          <a:solidFill>
                            <a:schemeClr val="tx1"/>
                          </a:solidFill>
                          <a:effectLst/>
                          <a:latin typeface="Arial" charset="0"/>
                        </a:rPr>
                        <a:t>Close</a:t>
                      </a:r>
                      <a:br>
                        <a:rPr kumimoji="0" lang="en-US" sz="1100" b="0" i="0" u="none" strike="noStrike" cap="none" normalizeH="0" baseline="0" smtClean="0">
                          <a:ln>
                            <a:noFill/>
                          </a:ln>
                          <a:solidFill>
                            <a:schemeClr val="tx1"/>
                          </a:solidFill>
                          <a:effectLst/>
                          <a:latin typeface="Arial" charset="0"/>
                        </a:rPr>
                      </a:br>
                      <a:r>
                        <a:rPr kumimoji="0" lang="en-US" sz="1100" b="0" i="0" u="none" strike="noStrike" cap="none" normalizeH="0" baseline="0" smtClean="0">
                          <a:ln>
                            <a:noFill/>
                          </a:ln>
                          <a:solidFill>
                            <a:schemeClr val="tx1"/>
                          </a:solidFill>
                          <a:effectLst/>
                          <a:latin typeface="Arial" charset="0"/>
                        </a:rPr>
                        <a:t>Exercise</a:t>
                      </a:r>
                      <a:endParaRPr kumimoji="0" lang="en-GB" sz="1100" b="0" i="0" u="none" strike="noStrike" cap="none" normalizeH="0" baseline="0" smtClean="0">
                        <a:ln>
                          <a:noFill/>
                        </a:ln>
                        <a:solidFill>
                          <a:schemeClr val="tx1"/>
                        </a:solidFill>
                        <a:effectLst/>
                        <a:latin typeface="Arial" charset="0"/>
                      </a:endParaRPr>
                    </a:p>
                  </a:txBody>
                  <a:tcPr marT="45712" marB="45712"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US" sz="1100" b="0" i="0" u="none" strike="noStrike" cap="none" normalizeH="0" baseline="0" smtClean="0">
                          <a:ln>
                            <a:noFill/>
                          </a:ln>
                          <a:solidFill>
                            <a:schemeClr val="tx1"/>
                          </a:solidFill>
                          <a:effectLst/>
                          <a:latin typeface="Arial" charset="0"/>
                        </a:rPr>
                        <a:t>Report your results</a:t>
                      </a:r>
                      <a:endParaRPr kumimoji="0" lang="en-GB" sz="1100" b="0" i="0" u="none" strike="noStrike" cap="none" normalizeH="0" baseline="0" smtClean="0">
                        <a:ln>
                          <a:noFill/>
                        </a:ln>
                        <a:solidFill>
                          <a:schemeClr val="tx1"/>
                        </a:solidFill>
                        <a:effectLst/>
                        <a:latin typeface="Arial" charset="0"/>
                      </a:endParaRPr>
                    </a:p>
                  </a:txBody>
                  <a:tcPr marT="45712" marB="45712"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All</a:t>
                      </a:r>
                    </a:p>
                  </a:txBody>
                  <a:tcPr marT="45712" marB="45712"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1 mins</a:t>
                      </a:r>
                    </a:p>
                  </a:txBody>
                  <a:tcPr marT="45712" marB="45712"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0"/>
            <a:ext cx="8229600" cy="1143000"/>
          </a:xfrm>
        </p:spPr>
        <p:txBody>
          <a:bodyPr/>
          <a:lstStyle/>
          <a:p>
            <a:pPr eaLnBrk="1" hangingPunct="1"/>
            <a:r>
              <a:rPr lang="en-GB" smtClean="0"/>
              <a:t>Improve Steps</a:t>
            </a:r>
          </a:p>
        </p:txBody>
      </p:sp>
      <p:sp>
        <p:nvSpPr>
          <p:cNvPr id="226334" name="AutoShape 30"/>
          <p:cNvSpPr>
            <a:spLocks noChangeArrowheads="1"/>
          </p:cNvSpPr>
          <p:nvPr/>
        </p:nvSpPr>
        <p:spPr bwMode="auto">
          <a:xfrm>
            <a:off x="3624263" y="1223963"/>
            <a:ext cx="1473200" cy="976312"/>
          </a:xfrm>
          <a:prstGeom prst="roundRect">
            <a:avLst>
              <a:gd name="adj" fmla="val 9255"/>
            </a:avLst>
          </a:prstGeom>
          <a:solidFill>
            <a:srgbClr val="FF9900"/>
          </a:solidFill>
          <a:ln w="12700">
            <a:solidFill>
              <a:schemeClr val="tx1"/>
            </a:solidFill>
            <a:round/>
            <a:headEnd/>
            <a:tailEnd/>
          </a:ln>
          <a:effectLst>
            <a:outerShdw dist="107763" dir="2700000" algn="ctr" rotWithShape="0">
              <a:schemeClr val="bg2"/>
            </a:outerShdw>
          </a:effectLst>
        </p:spPr>
        <p:txBody>
          <a:bodyPr/>
          <a:lstStyle/>
          <a:p>
            <a:pPr>
              <a:defRPr/>
            </a:pPr>
            <a:r>
              <a:rPr lang="en-GB" sz="1200" b="1"/>
              <a:t>Step 10:</a:t>
            </a:r>
          </a:p>
          <a:p>
            <a:pPr>
              <a:defRPr/>
            </a:pPr>
            <a:r>
              <a:rPr lang="en-GB" sz="1200"/>
              <a:t>Generate Possible Solutions</a:t>
            </a:r>
          </a:p>
        </p:txBody>
      </p:sp>
      <p:sp>
        <p:nvSpPr>
          <p:cNvPr id="226335" name="AutoShape 31"/>
          <p:cNvSpPr>
            <a:spLocks noChangeArrowheads="1"/>
          </p:cNvSpPr>
          <p:nvPr/>
        </p:nvSpPr>
        <p:spPr bwMode="auto">
          <a:xfrm>
            <a:off x="3624263" y="2481263"/>
            <a:ext cx="1473200" cy="97631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lstStyle/>
          <a:p>
            <a:pPr>
              <a:defRPr/>
            </a:pPr>
            <a:r>
              <a:rPr lang="en-GB" sz="1200" b="1"/>
              <a:t>Step 11:</a:t>
            </a:r>
          </a:p>
          <a:p>
            <a:pPr>
              <a:defRPr/>
            </a:pPr>
            <a:r>
              <a:rPr lang="en-GB" sz="1200"/>
              <a:t>Select the Solution</a:t>
            </a:r>
          </a:p>
        </p:txBody>
      </p:sp>
      <p:sp>
        <p:nvSpPr>
          <p:cNvPr id="226336" name="AutoShape 32"/>
          <p:cNvSpPr>
            <a:spLocks noChangeArrowheads="1"/>
          </p:cNvSpPr>
          <p:nvPr/>
        </p:nvSpPr>
        <p:spPr bwMode="auto">
          <a:xfrm>
            <a:off x="3624263" y="3738563"/>
            <a:ext cx="1473200" cy="97631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lstStyle/>
          <a:p>
            <a:pPr>
              <a:defRPr/>
            </a:pPr>
            <a:r>
              <a:rPr lang="en-GB" sz="1200" b="1"/>
              <a:t>Step 12:</a:t>
            </a:r>
          </a:p>
          <a:p>
            <a:pPr>
              <a:defRPr/>
            </a:pPr>
            <a:r>
              <a:rPr lang="en-GB" sz="1200"/>
              <a:t>Plan &amp; Test the Solution</a:t>
            </a:r>
          </a:p>
        </p:txBody>
      </p:sp>
      <p:cxnSp>
        <p:nvCxnSpPr>
          <p:cNvPr id="10246" name="AutoShape 33"/>
          <p:cNvCxnSpPr>
            <a:cxnSpLocks noChangeShapeType="1"/>
            <a:stCxn id="226334" idx="2"/>
            <a:endCxn id="226335" idx="0"/>
          </p:cNvCxnSpPr>
          <p:nvPr/>
        </p:nvCxnSpPr>
        <p:spPr bwMode="auto">
          <a:xfrm rot="5400000">
            <a:off x="4220369" y="2340769"/>
            <a:ext cx="280988" cy="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0247" name="AutoShape 34"/>
          <p:cNvCxnSpPr>
            <a:cxnSpLocks noChangeShapeType="1"/>
            <a:stCxn id="226335" idx="2"/>
            <a:endCxn id="226336" idx="0"/>
          </p:cNvCxnSpPr>
          <p:nvPr/>
        </p:nvCxnSpPr>
        <p:spPr bwMode="auto">
          <a:xfrm rot="5400000">
            <a:off x="4220369" y="3598069"/>
            <a:ext cx="280988" cy="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0248" name="AutoShape 35"/>
          <p:cNvSpPr>
            <a:spLocks noChangeArrowheads="1"/>
          </p:cNvSpPr>
          <p:nvPr/>
        </p:nvSpPr>
        <p:spPr bwMode="auto">
          <a:xfrm>
            <a:off x="3624263" y="4983163"/>
            <a:ext cx="1473200" cy="300037"/>
          </a:xfrm>
          <a:prstGeom prst="roundRect">
            <a:avLst>
              <a:gd name="adj" fmla="val 9255"/>
            </a:avLst>
          </a:prstGeom>
          <a:solidFill>
            <a:schemeClr val="tx1"/>
          </a:solidFill>
          <a:ln w="12700">
            <a:solidFill>
              <a:schemeClr val="tx1"/>
            </a:solidFill>
            <a:round/>
            <a:headEnd/>
            <a:tailEnd/>
          </a:ln>
        </p:spPr>
        <p:txBody>
          <a:bodyPr/>
          <a:lstStyle/>
          <a:p>
            <a:r>
              <a:rPr lang="en-GB" sz="1200" b="1">
                <a:solidFill>
                  <a:schemeClr val="bg1"/>
                </a:solidFill>
              </a:rPr>
              <a:t>Toll Gate Review</a:t>
            </a:r>
            <a:endParaRPr lang="en-GB" sz="1200">
              <a:solidFill>
                <a:schemeClr val="bg1"/>
              </a:solidFill>
            </a:endParaRPr>
          </a:p>
        </p:txBody>
      </p:sp>
      <p:cxnSp>
        <p:nvCxnSpPr>
          <p:cNvPr id="10249" name="AutoShape 36"/>
          <p:cNvCxnSpPr>
            <a:cxnSpLocks noChangeShapeType="1"/>
            <a:stCxn id="226336" idx="2"/>
            <a:endCxn id="10248" idx="0"/>
          </p:cNvCxnSpPr>
          <p:nvPr/>
        </p:nvCxnSpPr>
        <p:spPr bwMode="auto">
          <a:xfrm rot="5400000">
            <a:off x="4226719" y="4849019"/>
            <a:ext cx="268288" cy="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5665" name="AutoShape 113"/>
          <p:cNvSpPr>
            <a:spLocks noChangeArrowheads="1"/>
          </p:cNvSpPr>
          <p:nvPr/>
        </p:nvSpPr>
        <p:spPr bwMode="auto">
          <a:xfrm>
            <a:off x="525463" y="1325563"/>
            <a:ext cx="8105775" cy="259556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endParaRPr lang="en-GB"/>
          </a:p>
        </p:txBody>
      </p:sp>
      <p:sp>
        <p:nvSpPr>
          <p:cNvPr id="44035" name="Rectangle 3"/>
          <p:cNvSpPr>
            <a:spLocks noGrp="1" noChangeArrowheads="1"/>
          </p:cNvSpPr>
          <p:nvPr>
            <p:ph type="title"/>
          </p:nvPr>
        </p:nvSpPr>
        <p:spPr>
          <a:xfrm>
            <a:off x="457200" y="0"/>
            <a:ext cx="8229600" cy="1143000"/>
          </a:xfrm>
        </p:spPr>
        <p:txBody>
          <a:bodyPr/>
          <a:lstStyle/>
          <a:p>
            <a:pPr eaLnBrk="1" hangingPunct="1"/>
            <a:r>
              <a:rPr lang="en-GB" smtClean="0"/>
              <a:t>Step 10: Sub-optimal Processes</a:t>
            </a:r>
          </a:p>
        </p:txBody>
      </p:sp>
      <p:sp>
        <p:nvSpPr>
          <p:cNvPr id="44036" name="Rectangle 4"/>
          <p:cNvSpPr>
            <a:spLocks noChangeArrowheads="1"/>
          </p:cNvSpPr>
          <p:nvPr/>
        </p:nvSpPr>
        <p:spPr bwMode="auto">
          <a:xfrm>
            <a:off x="349250" y="4398963"/>
            <a:ext cx="8439150" cy="1512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768350" lvl="1" indent="-285750">
              <a:spcBef>
                <a:spcPct val="20000"/>
              </a:spcBef>
              <a:buSzPct val="65000"/>
              <a:buFont typeface="Wingdings" pitchFamily="2" charset="2"/>
              <a:buChar char="n"/>
            </a:pPr>
            <a:r>
              <a:rPr lang="es-ES_tradnl" sz="2200">
                <a:solidFill>
                  <a:srgbClr val="7A6C7A"/>
                </a:solidFill>
              </a:rPr>
              <a:t>Employees are organsied into speacialist functions</a:t>
            </a:r>
          </a:p>
          <a:p>
            <a:pPr marL="768350" lvl="1" indent="-285750">
              <a:spcBef>
                <a:spcPct val="20000"/>
              </a:spcBef>
              <a:buSzPct val="65000"/>
              <a:buFont typeface="Wingdings" pitchFamily="2" charset="2"/>
              <a:buChar char="n"/>
            </a:pPr>
            <a:r>
              <a:rPr lang="es-ES_tradnl" sz="2200">
                <a:solidFill>
                  <a:srgbClr val="7A6C7A"/>
                </a:solidFill>
              </a:rPr>
              <a:t>Each employee works sequentially on each activity</a:t>
            </a:r>
          </a:p>
          <a:p>
            <a:pPr marL="768350" lvl="1" indent="-285750">
              <a:spcBef>
                <a:spcPct val="20000"/>
              </a:spcBef>
              <a:buSzPct val="65000"/>
              <a:buFont typeface="Wingdings" pitchFamily="2" charset="2"/>
              <a:buChar char="n"/>
            </a:pPr>
            <a:r>
              <a:rPr lang="es-ES_tradnl" sz="2200">
                <a:solidFill>
                  <a:srgbClr val="7A6C7A"/>
                </a:solidFill>
              </a:rPr>
              <a:t>A functional structure creates hierarchial organisation</a:t>
            </a:r>
          </a:p>
          <a:p>
            <a:pPr marL="768350" lvl="1" indent="-285750">
              <a:spcBef>
                <a:spcPct val="20000"/>
              </a:spcBef>
              <a:buSzPct val="65000"/>
              <a:buFont typeface="Wingdings" pitchFamily="2" charset="2"/>
              <a:buChar char="n"/>
            </a:pPr>
            <a:r>
              <a:rPr lang="es-ES_tradnl" sz="2200">
                <a:solidFill>
                  <a:srgbClr val="7A6C7A"/>
                </a:solidFill>
              </a:rPr>
              <a:t>The processes are slow, inefficent and inflexible</a:t>
            </a:r>
            <a:endParaRPr lang="en-GB" sz="2200">
              <a:solidFill>
                <a:srgbClr val="7A6C7A"/>
              </a:solidFill>
            </a:endParaRPr>
          </a:p>
        </p:txBody>
      </p:sp>
      <p:sp>
        <p:nvSpPr>
          <p:cNvPr id="44037" name="Rectangle 27"/>
          <p:cNvSpPr>
            <a:spLocks noChangeArrowheads="1"/>
          </p:cNvSpPr>
          <p:nvPr/>
        </p:nvSpPr>
        <p:spPr bwMode="auto">
          <a:xfrm>
            <a:off x="679450" y="3319463"/>
            <a:ext cx="134938" cy="58737"/>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38" name="Rectangle 28"/>
          <p:cNvSpPr>
            <a:spLocks noChangeArrowheads="1"/>
          </p:cNvSpPr>
          <p:nvPr/>
        </p:nvSpPr>
        <p:spPr bwMode="auto">
          <a:xfrm>
            <a:off x="679450" y="3235325"/>
            <a:ext cx="134938" cy="58738"/>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39" name="Rectangle 29"/>
          <p:cNvSpPr>
            <a:spLocks noChangeArrowheads="1"/>
          </p:cNvSpPr>
          <p:nvPr/>
        </p:nvSpPr>
        <p:spPr bwMode="auto">
          <a:xfrm>
            <a:off x="679450" y="3149600"/>
            <a:ext cx="134938" cy="58738"/>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40" name="Rectangle 30"/>
          <p:cNvSpPr>
            <a:spLocks noChangeArrowheads="1"/>
          </p:cNvSpPr>
          <p:nvPr/>
        </p:nvSpPr>
        <p:spPr bwMode="auto">
          <a:xfrm>
            <a:off x="679450" y="3065463"/>
            <a:ext cx="134938" cy="58737"/>
          </a:xfrm>
          <a:prstGeom prst="rect">
            <a:avLst/>
          </a:prstGeom>
          <a:solidFill>
            <a:srgbClr val="FFCC66"/>
          </a:solidFill>
          <a:ln w="9525">
            <a:solidFill>
              <a:srgbClr val="FF3300"/>
            </a:solidFill>
            <a:miter lim="800000"/>
            <a:headEnd/>
            <a:tailEnd/>
          </a:ln>
        </p:spPr>
        <p:txBody>
          <a:bodyPr wrap="none" anchor="ctr"/>
          <a:lstStyle/>
          <a:p>
            <a:endParaRPr lang="en-GB"/>
          </a:p>
        </p:txBody>
      </p:sp>
      <p:grpSp>
        <p:nvGrpSpPr>
          <p:cNvPr id="44041" name="Group 31"/>
          <p:cNvGrpSpPr>
            <a:grpSpLocks/>
          </p:cNvGrpSpPr>
          <p:nvPr/>
        </p:nvGrpSpPr>
        <p:grpSpPr bwMode="auto">
          <a:xfrm>
            <a:off x="1382713" y="3052763"/>
            <a:ext cx="134937" cy="312737"/>
            <a:chOff x="3052" y="2032"/>
            <a:chExt cx="224" cy="424"/>
          </a:xfrm>
        </p:grpSpPr>
        <p:sp>
          <p:nvSpPr>
            <p:cNvPr id="44100" name="Rectangle 32"/>
            <p:cNvSpPr>
              <a:spLocks noChangeArrowheads="1"/>
            </p:cNvSpPr>
            <p:nvPr/>
          </p:nvSpPr>
          <p:spPr bwMode="auto">
            <a:xfrm>
              <a:off x="3052" y="2376"/>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101" name="Rectangle 33"/>
            <p:cNvSpPr>
              <a:spLocks noChangeArrowheads="1"/>
            </p:cNvSpPr>
            <p:nvPr/>
          </p:nvSpPr>
          <p:spPr bwMode="auto">
            <a:xfrm>
              <a:off x="3052" y="2261"/>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102" name="Rectangle 34"/>
            <p:cNvSpPr>
              <a:spLocks noChangeArrowheads="1"/>
            </p:cNvSpPr>
            <p:nvPr/>
          </p:nvSpPr>
          <p:spPr bwMode="auto">
            <a:xfrm>
              <a:off x="3052" y="2146"/>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103" name="Rectangle 35"/>
            <p:cNvSpPr>
              <a:spLocks noChangeArrowheads="1"/>
            </p:cNvSpPr>
            <p:nvPr/>
          </p:nvSpPr>
          <p:spPr bwMode="auto">
            <a:xfrm>
              <a:off x="3052" y="2032"/>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grpSp>
      <p:grpSp>
        <p:nvGrpSpPr>
          <p:cNvPr id="44042" name="Group 37"/>
          <p:cNvGrpSpPr>
            <a:grpSpLocks/>
          </p:cNvGrpSpPr>
          <p:nvPr/>
        </p:nvGrpSpPr>
        <p:grpSpPr bwMode="auto">
          <a:xfrm>
            <a:off x="3473450" y="2687638"/>
            <a:ext cx="2222500" cy="708025"/>
            <a:chOff x="844" y="1685"/>
            <a:chExt cx="3672" cy="958"/>
          </a:xfrm>
        </p:grpSpPr>
        <p:pic>
          <p:nvPicPr>
            <p:cNvPr id="44090" name="Picture 3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 y="1685"/>
              <a:ext cx="3147" cy="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91" name="Rectangle 39"/>
            <p:cNvSpPr>
              <a:spLocks noChangeArrowheads="1"/>
            </p:cNvSpPr>
            <p:nvPr/>
          </p:nvSpPr>
          <p:spPr bwMode="auto">
            <a:xfrm>
              <a:off x="844" y="2523"/>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92" name="Rectangle 40"/>
            <p:cNvSpPr>
              <a:spLocks noChangeArrowheads="1"/>
            </p:cNvSpPr>
            <p:nvPr/>
          </p:nvSpPr>
          <p:spPr bwMode="auto">
            <a:xfrm>
              <a:off x="844" y="2408"/>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93" name="Rectangle 41"/>
            <p:cNvSpPr>
              <a:spLocks noChangeArrowheads="1"/>
            </p:cNvSpPr>
            <p:nvPr/>
          </p:nvSpPr>
          <p:spPr bwMode="auto">
            <a:xfrm>
              <a:off x="844" y="2293"/>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94" name="Rectangle 42"/>
            <p:cNvSpPr>
              <a:spLocks noChangeArrowheads="1"/>
            </p:cNvSpPr>
            <p:nvPr/>
          </p:nvSpPr>
          <p:spPr bwMode="auto">
            <a:xfrm>
              <a:off x="844" y="2179"/>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grpSp>
          <p:nvGrpSpPr>
            <p:cNvPr id="44095" name="Group 43"/>
            <p:cNvGrpSpPr>
              <a:grpSpLocks/>
            </p:cNvGrpSpPr>
            <p:nvPr/>
          </p:nvGrpSpPr>
          <p:grpSpPr bwMode="auto">
            <a:xfrm>
              <a:off x="4292" y="2179"/>
              <a:ext cx="224" cy="424"/>
              <a:chOff x="3052" y="2032"/>
              <a:chExt cx="224" cy="424"/>
            </a:xfrm>
          </p:grpSpPr>
          <p:sp>
            <p:nvSpPr>
              <p:cNvPr id="44096" name="Rectangle 44"/>
              <p:cNvSpPr>
                <a:spLocks noChangeArrowheads="1"/>
              </p:cNvSpPr>
              <p:nvPr/>
            </p:nvSpPr>
            <p:spPr bwMode="auto">
              <a:xfrm>
                <a:off x="3052" y="2376"/>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97" name="Rectangle 45"/>
              <p:cNvSpPr>
                <a:spLocks noChangeArrowheads="1"/>
              </p:cNvSpPr>
              <p:nvPr/>
            </p:nvSpPr>
            <p:spPr bwMode="auto">
              <a:xfrm>
                <a:off x="3052" y="2261"/>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98" name="Rectangle 46"/>
              <p:cNvSpPr>
                <a:spLocks noChangeArrowheads="1"/>
              </p:cNvSpPr>
              <p:nvPr/>
            </p:nvSpPr>
            <p:spPr bwMode="auto">
              <a:xfrm>
                <a:off x="3052" y="2146"/>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99" name="Rectangle 47"/>
              <p:cNvSpPr>
                <a:spLocks noChangeArrowheads="1"/>
              </p:cNvSpPr>
              <p:nvPr/>
            </p:nvSpPr>
            <p:spPr bwMode="auto">
              <a:xfrm>
                <a:off x="3052" y="2032"/>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grpSp>
      </p:grpSp>
      <p:grpSp>
        <p:nvGrpSpPr>
          <p:cNvPr id="44043" name="Group 48"/>
          <p:cNvGrpSpPr>
            <a:grpSpLocks/>
          </p:cNvGrpSpPr>
          <p:nvPr/>
        </p:nvGrpSpPr>
        <p:grpSpPr bwMode="auto">
          <a:xfrm>
            <a:off x="6242050" y="2687638"/>
            <a:ext cx="2222500" cy="708025"/>
            <a:chOff x="844" y="1685"/>
            <a:chExt cx="3672" cy="958"/>
          </a:xfrm>
        </p:grpSpPr>
        <p:pic>
          <p:nvPicPr>
            <p:cNvPr id="44080" name="Picture 4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 y="1685"/>
              <a:ext cx="3147" cy="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81" name="Rectangle 50"/>
            <p:cNvSpPr>
              <a:spLocks noChangeArrowheads="1"/>
            </p:cNvSpPr>
            <p:nvPr/>
          </p:nvSpPr>
          <p:spPr bwMode="auto">
            <a:xfrm>
              <a:off x="844" y="2523"/>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82" name="Rectangle 51"/>
            <p:cNvSpPr>
              <a:spLocks noChangeArrowheads="1"/>
            </p:cNvSpPr>
            <p:nvPr/>
          </p:nvSpPr>
          <p:spPr bwMode="auto">
            <a:xfrm>
              <a:off x="844" y="2408"/>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83" name="Rectangle 52"/>
            <p:cNvSpPr>
              <a:spLocks noChangeArrowheads="1"/>
            </p:cNvSpPr>
            <p:nvPr/>
          </p:nvSpPr>
          <p:spPr bwMode="auto">
            <a:xfrm>
              <a:off x="844" y="2293"/>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84" name="Rectangle 53"/>
            <p:cNvSpPr>
              <a:spLocks noChangeArrowheads="1"/>
            </p:cNvSpPr>
            <p:nvPr/>
          </p:nvSpPr>
          <p:spPr bwMode="auto">
            <a:xfrm>
              <a:off x="844" y="2179"/>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grpSp>
          <p:nvGrpSpPr>
            <p:cNvPr id="44085" name="Group 54"/>
            <p:cNvGrpSpPr>
              <a:grpSpLocks/>
            </p:cNvGrpSpPr>
            <p:nvPr/>
          </p:nvGrpSpPr>
          <p:grpSpPr bwMode="auto">
            <a:xfrm>
              <a:off x="4292" y="2179"/>
              <a:ext cx="224" cy="424"/>
              <a:chOff x="3052" y="2032"/>
              <a:chExt cx="224" cy="424"/>
            </a:xfrm>
          </p:grpSpPr>
          <p:sp>
            <p:nvSpPr>
              <p:cNvPr id="44086" name="Rectangle 55"/>
              <p:cNvSpPr>
                <a:spLocks noChangeArrowheads="1"/>
              </p:cNvSpPr>
              <p:nvPr/>
            </p:nvSpPr>
            <p:spPr bwMode="auto">
              <a:xfrm>
                <a:off x="3052" y="2376"/>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87" name="Rectangle 56"/>
              <p:cNvSpPr>
                <a:spLocks noChangeArrowheads="1"/>
              </p:cNvSpPr>
              <p:nvPr/>
            </p:nvSpPr>
            <p:spPr bwMode="auto">
              <a:xfrm>
                <a:off x="3052" y="2261"/>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88" name="Rectangle 57"/>
              <p:cNvSpPr>
                <a:spLocks noChangeArrowheads="1"/>
              </p:cNvSpPr>
              <p:nvPr/>
            </p:nvSpPr>
            <p:spPr bwMode="auto">
              <a:xfrm>
                <a:off x="3052" y="2146"/>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89" name="Rectangle 58"/>
              <p:cNvSpPr>
                <a:spLocks noChangeArrowheads="1"/>
              </p:cNvSpPr>
              <p:nvPr/>
            </p:nvSpPr>
            <p:spPr bwMode="auto">
              <a:xfrm>
                <a:off x="3052" y="2032"/>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grpSp>
      </p:grpSp>
      <p:sp>
        <p:nvSpPr>
          <p:cNvPr id="44044" name="AutoShape 64"/>
          <p:cNvSpPr>
            <a:spLocks noChangeArrowheads="1"/>
          </p:cNvSpPr>
          <p:nvPr/>
        </p:nvSpPr>
        <p:spPr bwMode="auto">
          <a:xfrm rot="-5400000">
            <a:off x="1295400" y="2455863"/>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sp>
        <p:nvSpPr>
          <p:cNvPr id="44045" name="AutoShape 69"/>
          <p:cNvSpPr>
            <a:spLocks noChangeArrowheads="1"/>
          </p:cNvSpPr>
          <p:nvPr/>
        </p:nvSpPr>
        <p:spPr bwMode="auto">
          <a:xfrm>
            <a:off x="2374900" y="1922463"/>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sp>
        <p:nvSpPr>
          <p:cNvPr id="44046" name="AutoShape 75"/>
          <p:cNvSpPr>
            <a:spLocks noChangeArrowheads="1"/>
          </p:cNvSpPr>
          <p:nvPr/>
        </p:nvSpPr>
        <p:spPr bwMode="auto">
          <a:xfrm rot="-5400000">
            <a:off x="5486400" y="2443163"/>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pic>
        <p:nvPicPr>
          <p:cNvPr id="44047" name="Picture 8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3913" y="2843213"/>
            <a:ext cx="531812"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48" name="Rectangle 81"/>
          <p:cNvSpPr>
            <a:spLocks noChangeArrowheads="1"/>
          </p:cNvSpPr>
          <p:nvPr/>
        </p:nvSpPr>
        <p:spPr bwMode="auto">
          <a:xfrm>
            <a:off x="1377950" y="2125663"/>
            <a:ext cx="134938" cy="58737"/>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49" name="Rectangle 82"/>
          <p:cNvSpPr>
            <a:spLocks noChangeArrowheads="1"/>
          </p:cNvSpPr>
          <p:nvPr/>
        </p:nvSpPr>
        <p:spPr bwMode="auto">
          <a:xfrm>
            <a:off x="1377950" y="2041525"/>
            <a:ext cx="134938" cy="58738"/>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50" name="Rectangle 83"/>
          <p:cNvSpPr>
            <a:spLocks noChangeArrowheads="1"/>
          </p:cNvSpPr>
          <p:nvPr/>
        </p:nvSpPr>
        <p:spPr bwMode="auto">
          <a:xfrm>
            <a:off x="1377950" y="1955800"/>
            <a:ext cx="134938" cy="58738"/>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51" name="Rectangle 84"/>
          <p:cNvSpPr>
            <a:spLocks noChangeArrowheads="1"/>
          </p:cNvSpPr>
          <p:nvPr/>
        </p:nvSpPr>
        <p:spPr bwMode="auto">
          <a:xfrm>
            <a:off x="1377950" y="1871663"/>
            <a:ext cx="134938" cy="58737"/>
          </a:xfrm>
          <a:prstGeom prst="rect">
            <a:avLst/>
          </a:prstGeom>
          <a:solidFill>
            <a:srgbClr val="FFCC66"/>
          </a:solidFill>
          <a:ln w="9525">
            <a:solidFill>
              <a:srgbClr val="FF3300"/>
            </a:solidFill>
            <a:miter lim="800000"/>
            <a:headEnd/>
            <a:tailEnd/>
          </a:ln>
        </p:spPr>
        <p:txBody>
          <a:bodyPr wrap="none" anchor="ctr"/>
          <a:lstStyle/>
          <a:p>
            <a:endParaRPr lang="en-GB"/>
          </a:p>
        </p:txBody>
      </p:sp>
      <p:grpSp>
        <p:nvGrpSpPr>
          <p:cNvPr id="44052" name="Group 85"/>
          <p:cNvGrpSpPr>
            <a:grpSpLocks/>
          </p:cNvGrpSpPr>
          <p:nvPr/>
        </p:nvGrpSpPr>
        <p:grpSpPr bwMode="auto">
          <a:xfrm>
            <a:off x="2081213" y="1858963"/>
            <a:ext cx="134937" cy="312737"/>
            <a:chOff x="3052" y="2032"/>
            <a:chExt cx="224" cy="424"/>
          </a:xfrm>
        </p:grpSpPr>
        <p:sp>
          <p:nvSpPr>
            <p:cNvPr id="44076" name="Rectangle 86"/>
            <p:cNvSpPr>
              <a:spLocks noChangeArrowheads="1"/>
            </p:cNvSpPr>
            <p:nvPr/>
          </p:nvSpPr>
          <p:spPr bwMode="auto">
            <a:xfrm>
              <a:off x="3052" y="2376"/>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77" name="Rectangle 87"/>
            <p:cNvSpPr>
              <a:spLocks noChangeArrowheads="1"/>
            </p:cNvSpPr>
            <p:nvPr/>
          </p:nvSpPr>
          <p:spPr bwMode="auto">
            <a:xfrm>
              <a:off x="3052" y="2261"/>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78" name="Rectangle 88"/>
            <p:cNvSpPr>
              <a:spLocks noChangeArrowheads="1"/>
            </p:cNvSpPr>
            <p:nvPr/>
          </p:nvSpPr>
          <p:spPr bwMode="auto">
            <a:xfrm>
              <a:off x="3052" y="2146"/>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79" name="Rectangle 89"/>
            <p:cNvSpPr>
              <a:spLocks noChangeArrowheads="1"/>
            </p:cNvSpPr>
            <p:nvPr/>
          </p:nvSpPr>
          <p:spPr bwMode="auto">
            <a:xfrm>
              <a:off x="3052" y="2032"/>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grpSp>
      <p:pic>
        <p:nvPicPr>
          <p:cNvPr id="44053" name="Picture 9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2413" y="1649413"/>
            <a:ext cx="531812"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54" name="Rectangle 91"/>
          <p:cNvSpPr>
            <a:spLocks noChangeArrowheads="1"/>
          </p:cNvSpPr>
          <p:nvPr/>
        </p:nvSpPr>
        <p:spPr bwMode="auto">
          <a:xfrm>
            <a:off x="2762250" y="2125663"/>
            <a:ext cx="134938" cy="58737"/>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55" name="Rectangle 92"/>
          <p:cNvSpPr>
            <a:spLocks noChangeArrowheads="1"/>
          </p:cNvSpPr>
          <p:nvPr/>
        </p:nvSpPr>
        <p:spPr bwMode="auto">
          <a:xfrm>
            <a:off x="2762250" y="2041525"/>
            <a:ext cx="134938" cy="58738"/>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56" name="Rectangle 93"/>
          <p:cNvSpPr>
            <a:spLocks noChangeArrowheads="1"/>
          </p:cNvSpPr>
          <p:nvPr/>
        </p:nvSpPr>
        <p:spPr bwMode="auto">
          <a:xfrm>
            <a:off x="2762250" y="1955800"/>
            <a:ext cx="134938" cy="58738"/>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57" name="Rectangle 94"/>
          <p:cNvSpPr>
            <a:spLocks noChangeArrowheads="1"/>
          </p:cNvSpPr>
          <p:nvPr/>
        </p:nvSpPr>
        <p:spPr bwMode="auto">
          <a:xfrm>
            <a:off x="2762250" y="1871663"/>
            <a:ext cx="134938" cy="58737"/>
          </a:xfrm>
          <a:prstGeom prst="rect">
            <a:avLst/>
          </a:prstGeom>
          <a:solidFill>
            <a:srgbClr val="FFCC66"/>
          </a:solidFill>
          <a:ln w="9525">
            <a:solidFill>
              <a:srgbClr val="FF3300"/>
            </a:solidFill>
            <a:miter lim="800000"/>
            <a:headEnd/>
            <a:tailEnd/>
          </a:ln>
        </p:spPr>
        <p:txBody>
          <a:bodyPr wrap="none" anchor="ctr"/>
          <a:lstStyle/>
          <a:p>
            <a:endParaRPr lang="en-GB"/>
          </a:p>
        </p:txBody>
      </p:sp>
      <p:grpSp>
        <p:nvGrpSpPr>
          <p:cNvPr id="44058" name="Group 95"/>
          <p:cNvGrpSpPr>
            <a:grpSpLocks/>
          </p:cNvGrpSpPr>
          <p:nvPr/>
        </p:nvGrpSpPr>
        <p:grpSpPr bwMode="auto">
          <a:xfrm>
            <a:off x="3465513" y="1858963"/>
            <a:ext cx="134937" cy="312737"/>
            <a:chOff x="3052" y="2032"/>
            <a:chExt cx="224" cy="424"/>
          </a:xfrm>
        </p:grpSpPr>
        <p:sp>
          <p:nvSpPr>
            <p:cNvPr id="44072" name="Rectangle 96"/>
            <p:cNvSpPr>
              <a:spLocks noChangeArrowheads="1"/>
            </p:cNvSpPr>
            <p:nvPr/>
          </p:nvSpPr>
          <p:spPr bwMode="auto">
            <a:xfrm>
              <a:off x="3052" y="2376"/>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73" name="Rectangle 97"/>
            <p:cNvSpPr>
              <a:spLocks noChangeArrowheads="1"/>
            </p:cNvSpPr>
            <p:nvPr/>
          </p:nvSpPr>
          <p:spPr bwMode="auto">
            <a:xfrm>
              <a:off x="3052" y="2261"/>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74" name="Rectangle 98"/>
            <p:cNvSpPr>
              <a:spLocks noChangeArrowheads="1"/>
            </p:cNvSpPr>
            <p:nvPr/>
          </p:nvSpPr>
          <p:spPr bwMode="auto">
            <a:xfrm>
              <a:off x="3052" y="2146"/>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75" name="Rectangle 99"/>
            <p:cNvSpPr>
              <a:spLocks noChangeArrowheads="1"/>
            </p:cNvSpPr>
            <p:nvPr/>
          </p:nvSpPr>
          <p:spPr bwMode="auto">
            <a:xfrm>
              <a:off x="3052" y="2032"/>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grpSp>
      <p:pic>
        <p:nvPicPr>
          <p:cNvPr id="44059" name="Picture 1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06713" y="1649413"/>
            <a:ext cx="531812"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60" name="Rectangle 101"/>
          <p:cNvSpPr>
            <a:spLocks noChangeArrowheads="1"/>
          </p:cNvSpPr>
          <p:nvPr/>
        </p:nvSpPr>
        <p:spPr bwMode="auto">
          <a:xfrm>
            <a:off x="5518150" y="2176463"/>
            <a:ext cx="134938" cy="58737"/>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61" name="Rectangle 102"/>
          <p:cNvSpPr>
            <a:spLocks noChangeArrowheads="1"/>
          </p:cNvSpPr>
          <p:nvPr/>
        </p:nvSpPr>
        <p:spPr bwMode="auto">
          <a:xfrm>
            <a:off x="5518150" y="2092325"/>
            <a:ext cx="134938" cy="58738"/>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62" name="Rectangle 103"/>
          <p:cNvSpPr>
            <a:spLocks noChangeArrowheads="1"/>
          </p:cNvSpPr>
          <p:nvPr/>
        </p:nvSpPr>
        <p:spPr bwMode="auto">
          <a:xfrm>
            <a:off x="5518150" y="2006600"/>
            <a:ext cx="134938" cy="58738"/>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63" name="Rectangle 104"/>
          <p:cNvSpPr>
            <a:spLocks noChangeArrowheads="1"/>
          </p:cNvSpPr>
          <p:nvPr/>
        </p:nvSpPr>
        <p:spPr bwMode="auto">
          <a:xfrm>
            <a:off x="5518150" y="1922463"/>
            <a:ext cx="134938" cy="58737"/>
          </a:xfrm>
          <a:prstGeom prst="rect">
            <a:avLst/>
          </a:prstGeom>
          <a:solidFill>
            <a:srgbClr val="FFCC66"/>
          </a:solidFill>
          <a:ln w="9525">
            <a:solidFill>
              <a:srgbClr val="FF3300"/>
            </a:solidFill>
            <a:miter lim="800000"/>
            <a:headEnd/>
            <a:tailEnd/>
          </a:ln>
        </p:spPr>
        <p:txBody>
          <a:bodyPr wrap="none" anchor="ctr"/>
          <a:lstStyle/>
          <a:p>
            <a:endParaRPr lang="en-GB"/>
          </a:p>
        </p:txBody>
      </p:sp>
      <p:grpSp>
        <p:nvGrpSpPr>
          <p:cNvPr id="44064" name="Group 105"/>
          <p:cNvGrpSpPr>
            <a:grpSpLocks/>
          </p:cNvGrpSpPr>
          <p:nvPr/>
        </p:nvGrpSpPr>
        <p:grpSpPr bwMode="auto">
          <a:xfrm>
            <a:off x="6221413" y="1909763"/>
            <a:ext cx="134937" cy="312737"/>
            <a:chOff x="3052" y="2032"/>
            <a:chExt cx="224" cy="424"/>
          </a:xfrm>
        </p:grpSpPr>
        <p:sp>
          <p:nvSpPr>
            <p:cNvPr id="44068" name="Rectangle 106"/>
            <p:cNvSpPr>
              <a:spLocks noChangeArrowheads="1"/>
            </p:cNvSpPr>
            <p:nvPr/>
          </p:nvSpPr>
          <p:spPr bwMode="auto">
            <a:xfrm>
              <a:off x="3052" y="2376"/>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69" name="Rectangle 107"/>
            <p:cNvSpPr>
              <a:spLocks noChangeArrowheads="1"/>
            </p:cNvSpPr>
            <p:nvPr/>
          </p:nvSpPr>
          <p:spPr bwMode="auto">
            <a:xfrm>
              <a:off x="3052" y="2261"/>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70" name="Rectangle 108"/>
            <p:cNvSpPr>
              <a:spLocks noChangeArrowheads="1"/>
            </p:cNvSpPr>
            <p:nvPr/>
          </p:nvSpPr>
          <p:spPr bwMode="auto">
            <a:xfrm>
              <a:off x="3052" y="2146"/>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4071" name="Rectangle 109"/>
            <p:cNvSpPr>
              <a:spLocks noChangeArrowheads="1"/>
            </p:cNvSpPr>
            <p:nvPr/>
          </p:nvSpPr>
          <p:spPr bwMode="auto">
            <a:xfrm>
              <a:off x="3052" y="2032"/>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grpSp>
      <p:pic>
        <p:nvPicPr>
          <p:cNvPr id="44065" name="Picture 1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62613" y="1700213"/>
            <a:ext cx="531812"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66" name="AutoShape 111"/>
          <p:cNvSpPr>
            <a:spLocks noChangeArrowheads="1"/>
          </p:cNvSpPr>
          <p:nvPr/>
        </p:nvSpPr>
        <p:spPr bwMode="auto">
          <a:xfrm rot="5433610" flipV="1">
            <a:off x="6172200" y="2443163"/>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sp>
        <p:nvSpPr>
          <p:cNvPr id="44067" name="AutoShape 112"/>
          <p:cNvSpPr>
            <a:spLocks noChangeArrowheads="1"/>
          </p:cNvSpPr>
          <p:nvPr/>
        </p:nvSpPr>
        <p:spPr bwMode="auto">
          <a:xfrm rot="5433610" flipV="1">
            <a:off x="3403600" y="2468563"/>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3"/>
          <p:cNvSpPr>
            <a:spLocks noGrp="1" noChangeArrowheads="1"/>
          </p:cNvSpPr>
          <p:nvPr>
            <p:ph type="title"/>
          </p:nvPr>
        </p:nvSpPr>
        <p:spPr>
          <a:xfrm>
            <a:off x="457200" y="0"/>
            <a:ext cx="8229600" cy="1143000"/>
          </a:xfrm>
        </p:spPr>
        <p:txBody>
          <a:bodyPr/>
          <a:lstStyle/>
          <a:p>
            <a:pPr eaLnBrk="1" hangingPunct="1"/>
            <a:r>
              <a:rPr lang="en-GB" smtClean="0"/>
              <a:t>Step 10: Produce to Your Takt Time</a:t>
            </a:r>
          </a:p>
        </p:txBody>
      </p:sp>
      <p:sp>
        <p:nvSpPr>
          <p:cNvPr id="537665" name="AutoShape 65"/>
          <p:cNvSpPr>
            <a:spLocks noChangeArrowheads="1"/>
          </p:cNvSpPr>
          <p:nvPr/>
        </p:nvSpPr>
        <p:spPr bwMode="auto">
          <a:xfrm>
            <a:off x="495300" y="1066800"/>
            <a:ext cx="4406900" cy="838200"/>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wrap="none" anchor="ctr"/>
          <a:lstStyle/>
          <a:p>
            <a:pPr>
              <a:defRPr/>
            </a:pPr>
            <a:endParaRPr lang="en-GB"/>
          </a:p>
        </p:txBody>
      </p:sp>
      <p:sp>
        <p:nvSpPr>
          <p:cNvPr id="45060" name="Text Box 66"/>
          <p:cNvSpPr txBox="1">
            <a:spLocks noChangeArrowheads="1"/>
          </p:cNvSpPr>
          <p:nvPr/>
        </p:nvSpPr>
        <p:spPr bwMode="auto">
          <a:xfrm>
            <a:off x="469900" y="1193800"/>
            <a:ext cx="1854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GB" sz="2000"/>
              <a:t>Takt Time = </a:t>
            </a:r>
          </a:p>
        </p:txBody>
      </p:sp>
      <p:sp>
        <p:nvSpPr>
          <p:cNvPr id="45061" name="Text Box 67"/>
          <p:cNvSpPr txBox="1">
            <a:spLocks noChangeArrowheads="1"/>
          </p:cNvSpPr>
          <p:nvPr/>
        </p:nvSpPr>
        <p:spPr bwMode="auto">
          <a:xfrm>
            <a:off x="1993900" y="1117600"/>
            <a:ext cx="33909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GB" sz="2000"/>
              <a:t>Available Working Time</a:t>
            </a:r>
          </a:p>
        </p:txBody>
      </p:sp>
      <p:sp>
        <p:nvSpPr>
          <p:cNvPr id="45062" name="Text Box 68"/>
          <p:cNvSpPr txBox="1">
            <a:spLocks noChangeArrowheads="1"/>
          </p:cNvSpPr>
          <p:nvPr/>
        </p:nvSpPr>
        <p:spPr bwMode="auto">
          <a:xfrm>
            <a:off x="2133600" y="1485900"/>
            <a:ext cx="242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GB" sz="2000"/>
              <a:t>Customer Demand</a:t>
            </a:r>
          </a:p>
        </p:txBody>
      </p:sp>
      <p:sp>
        <p:nvSpPr>
          <p:cNvPr id="45063" name="Line 70"/>
          <p:cNvSpPr>
            <a:spLocks noChangeShapeType="1"/>
          </p:cNvSpPr>
          <p:nvPr/>
        </p:nvSpPr>
        <p:spPr bwMode="auto">
          <a:xfrm>
            <a:off x="2057400" y="1498600"/>
            <a:ext cx="26797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GB"/>
          </a:p>
        </p:txBody>
      </p:sp>
      <p:sp>
        <p:nvSpPr>
          <p:cNvPr id="45064" name="Rectangle 71"/>
          <p:cNvSpPr>
            <a:spLocks noChangeArrowheads="1"/>
          </p:cNvSpPr>
          <p:nvPr/>
        </p:nvSpPr>
        <p:spPr bwMode="auto">
          <a:xfrm>
            <a:off x="5305425" y="3949700"/>
            <a:ext cx="3506788" cy="822325"/>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spcBef>
                <a:spcPct val="50000"/>
              </a:spcBef>
            </a:pPr>
            <a:r>
              <a:rPr lang="en-GB" b="1"/>
              <a:t>Utilisation %: </a:t>
            </a:r>
            <a:r>
              <a:rPr lang="en-GB"/>
              <a:t>The effectiveness as a % that your resources are busy working.</a:t>
            </a:r>
          </a:p>
        </p:txBody>
      </p:sp>
      <p:sp>
        <p:nvSpPr>
          <p:cNvPr id="45065" name="Rectangle 72"/>
          <p:cNvSpPr>
            <a:spLocks noChangeArrowheads="1"/>
          </p:cNvSpPr>
          <p:nvPr/>
        </p:nvSpPr>
        <p:spPr bwMode="auto">
          <a:xfrm>
            <a:off x="5305425" y="4940300"/>
            <a:ext cx="3506788" cy="1066800"/>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spcBef>
                <a:spcPct val="50000"/>
              </a:spcBef>
            </a:pPr>
            <a:r>
              <a:rPr lang="en-GB" b="1"/>
              <a:t>Effectiveness: </a:t>
            </a:r>
            <a:r>
              <a:rPr lang="en-GB"/>
              <a:t>How effective your process is at meeting your business / strategic goals for that particular process.</a:t>
            </a:r>
          </a:p>
        </p:txBody>
      </p:sp>
      <p:sp>
        <p:nvSpPr>
          <p:cNvPr id="45066" name="Rectangle 73"/>
          <p:cNvSpPr>
            <a:spLocks noChangeArrowheads="1"/>
          </p:cNvSpPr>
          <p:nvPr/>
        </p:nvSpPr>
        <p:spPr bwMode="auto">
          <a:xfrm>
            <a:off x="5311775" y="2401888"/>
            <a:ext cx="3446463" cy="1311275"/>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spcBef>
                <a:spcPct val="50000"/>
              </a:spcBef>
            </a:pPr>
            <a:r>
              <a:rPr lang="en-GB" b="1"/>
              <a:t>Theoretical FTE: </a:t>
            </a:r>
            <a:r>
              <a:rPr lang="en-GB"/>
              <a:t>A calculation to identify the required FTE against the manual requirements of the process. Gives the best case FTE profile</a:t>
            </a:r>
          </a:p>
        </p:txBody>
      </p:sp>
      <p:sp>
        <p:nvSpPr>
          <p:cNvPr id="45067" name="Rectangle 74"/>
          <p:cNvSpPr>
            <a:spLocks noChangeArrowheads="1"/>
          </p:cNvSpPr>
          <p:nvPr/>
        </p:nvSpPr>
        <p:spPr bwMode="auto">
          <a:xfrm>
            <a:off x="5305425" y="990600"/>
            <a:ext cx="350678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eaLnBrk="0" hangingPunct="0">
              <a:spcBef>
                <a:spcPct val="50000"/>
              </a:spcBef>
            </a:pPr>
            <a:r>
              <a:rPr lang="en-GB" b="1"/>
              <a:t>TAKT time: </a:t>
            </a:r>
            <a:r>
              <a:rPr lang="en-GB"/>
              <a:t>The required rate at which the process output meets the customer demand</a:t>
            </a:r>
          </a:p>
        </p:txBody>
      </p:sp>
      <p:sp>
        <p:nvSpPr>
          <p:cNvPr id="537698" name="AutoShape 98"/>
          <p:cNvSpPr>
            <a:spLocks noChangeArrowheads="1"/>
          </p:cNvSpPr>
          <p:nvPr/>
        </p:nvSpPr>
        <p:spPr bwMode="auto">
          <a:xfrm>
            <a:off x="495300" y="2514600"/>
            <a:ext cx="4406900" cy="838200"/>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wrap="none" anchor="ctr"/>
          <a:lstStyle/>
          <a:p>
            <a:pPr>
              <a:defRPr/>
            </a:pPr>
            <a:endParaRPr lang="en-GB"/>
          </a:p>
        </p:txBody>
      </p:sp>
      <p:sp>
        <p:nvSpPr>
          <p:cNvPr id="45069" name="Text Box 99"/>
          <p:cNvSpPr txBox="1">
            <a:spLocks noChangeArrowheads="1"/>
          </p:cNvSpPr>
          <p:nvPr/>
        </p:nvSpPr>
        <p:spPr bwMode="auto">
          <a:xfrm>
            <a:off x="469900" y="2641600"/>
            <a:ext cx="304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GB" sz="2000"/>
              <a:t>Theoretical FTE = </a:t>
            </a:r>
          </a:p>
        </p:txBody>
      </p:sp>
      <p:sp>
        <p:nvSpPr>
          <p:cNvPr id="45070" name="Text Box 100"/>
          <p:cNvSpPr txBox="1">
            <a:spLocks noChangeArrowheads="1"/>
          </p:cNvSpPr>
          <p:nvPr/>
        </p:nvSpPr>
        <p:spPr bwMode="auto">
          <a:xfrm>
            <a:off x="2717800" y="2565400"/>
            <a:ext cx="1689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GB" sz="2000"/>
              <a:t>Manual Time</a:t>
            </a:r>
          </a:p>
        </p:txBody>
      </p:sp>
      <p:sp>
        <p:nvSpPr>
          <p:cNvPr id="45071" name="Text Box 101"/>
          <p:cNvSpPr txBox="1">
            <a:spLocks noChangeArrowheads="1"/>
          </p:cNvSpPr>
          <p:nvPr/>
        </p:nvSpPr>
        <p:spPr bwMode="auto">
          <a:xfrm>
            <a:off x="2832100" y="2933700"/>
            <a:ext cx="1422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GB" sz="2000"/>
              <a:t>Takt Time</a:t>
            </a:r>
          </a:p>
        </p:txBody>
      </p:sp>
      <p:sp>
        <p:nvSpPr>
          <p:cNvPr id="45072" name="Line 102"/>
          <p:cNvSpPr>
            <a:spLocks noChangeShapeType="1"/>
          </p:cNvSpPr>
          <p:nvPr/>
        </p:nvSpPr>
        <p:spPr bwMode="auto">
          <a:xfrm>
            <a:off x="2667000" y="2946400"/>
            <a:ext cx="17145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GB"/>
          </a:p>
        </p:txBody>
      </p:sp>
      <p:sp>
        <p:nvSpPr>
          <p:cNvPr id="537703" name="AutoShape 103"/>
          <p:cNvSpPr>
            <a:spLocks noChangeArrowheads="1"/>
          </p:cNvSpPr>
          <p:nvPr/>
        </p:nvSpPr>
        <p:spPr bwMode="auto">
          <a:xfrm>
            <a:off x="495300" y="3962400"/>
            <a:ext cx="4406900" cy="838200"/>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wrap="none" anchor="ctr"/>
          <a:lstStyle/>
          <a:p>
            <a:pPr>
              <a:defRPr/>
            </a:pPr>
            <a:endParaRPr lang="en-GB"/>
          </a:p>
        </p:txBody>
      </p:sp>
      <p:sp>
        <p:nvSpPr>
          <p:cNvPr id="45074" name="Text Box 104"/>
          <p:cNvSpPr txBox="1">
            <a:spLocks noChangeArrowheads="1"/>
          </p:cNvSpPr>
          <p:nvPr/>
        </p:nvSpPr>
        <p:spPr bwMode="auto">
          <a:xfrm>
            <a:off x="469900" y="4089400"/>
            <a:ext cx="304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GB" sz="2000"/>
              <a:t>Utilisation % = </a:t>
            </a:r>
          </a:p>
        </p:txBody>
      </p:sp>
      <p:sp>
        <p:nvSpPr>
          <p:cNvPr id="45075" name="Text Box 105"/>
          <p:cNvSpPr txBox="1">
            <a:spLocks noChangeArrowheads="1"/>
          </p:cNvSpPr>
          <p:nvPr/>
        </p:nvSpPr>
        <p:spPr bwMode="auto">
          <a:xfrm>
            <a:off x="2260600" y="4013200"/>
            <a:ext cx="2044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GB" sz="2000"/>
              <a:t>Theoretical FTE</a:t>
            </a:r>
          </a:p>
        </p:txBody>
      </p:sp>
      <p:sp>
        <p:nvSpPr>
          <p:cNvPr id="45076" name="Text Box 106"/>
          <p:cNvSpPr txBox="1">
            <a:spLocks noChangeArrowheads="1"/>
          </p:cNvSpPr>
          <p:nvPr/>
        </p:nvSpPr>
        <p:spPr bwMode="auto">
          <a:xfrm>
            <a:off x="2374900" y="4381500"/>
            <a:ext cx="1752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GB" sz="2000"/>
              <a:t>Actual FTE</a:t>
            </a:r>
          </a:p>
        </p:txBody>
      </p:sp>
      <p:sp>
        <p:nvSpPr>
          <p:cNvPr id="45077" name="Line 107"/>
          <p:cNvSpPr>
            <a:spLocks noChangeShapeType="1"/>
          </p:cNvSpPr>
          <p:nvPr/>
        </p:nvSpPr>
        <p:spPr bwMode="auto">
          <a:xfrm>
            <a:off x="2209800" y="4394200"/>
            <a:ext cx="17145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GB"/>
          </a:p>
        </p:txBody>
      </p:sp>
      <p:sp>
        <p:nvSpPr>
          <p:cNvPr id="45078" name="Text Box 108"/>
          <p:cNvSpPr txBox="1">
            <a:spLocks noChangeArrowheads="1"/>
          </p:cNvSpPr>
          <p:nvPr/>
        </p:nvSpPr>
        <p:spPr bwMode="auto">
          <a:xfrm>
            <a:off x="4152900" y="4152900"/>
            <a:ext cx="889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GB" sz="2000"/>
              <a:t>x 100</a:t>
            </a:r>
          </a:p>
        </p:txBody>
      </p:sp>
      <p:sp>
        <p:nvSpPr>
          <p:cNvPr id="45079" name="Rectangle 110"/>
          <p:cNvSpPr>
            <a:spLocks noChangeArrowheads="1"/>
          </p:cNvSpPr>
          <p:nvPr/>
        </p:nvSpPr>
        <p:spPr bwMode="gray">
          <a:xfrm>
            <a:off x="1336675" y="5019675"/>
            <a:ext cx="3822700" cy="909638"/>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algn="ctr" eaLnBrk="0" hangingPunct="0"/>
            <a:r>
              <a:rPr lang="en-US" sz="1400" b="1"/>
              <a:t>Gives you a sense for the rate at which a process should be producing.  It helps you see what you are doing and what you need to improve – add to your VSMs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501" name="AutoShape 93"/>
          <p:cNvSpPr>
            <a:spLocks noChangeArrowheads="1"/>
          </p:cNvSpPr>
          <p:nvPr/>
        </p:nvSpPr>
        <p:spPr bwMode="auto">
          <a:xfrm>
            <a:off x="525463" y="881063"/>
            <a:ext cx="8321675" cy="335756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endParaRPr lang="en-GB"/>
          </a:p>
        </p:txBody>
      </p:sp>
      <p:sp>
        <p:nvSpPr>
          <p:cNvPr id="46083" name="Rectangle 2"/>
          <p:cNvSpPr>
            <a:spLocks noGrp="1" noChangeArrowheads="1"/>
          </p:cNvSpPr>
          <p:nvPr>
            <p:ph type="title"/>
          </p:nvPr>
        </p:nvSpPr>
        <p:spPr>
          <a:xfrm>
            <a:off x="457200" y="0"/>
            <a:ext cx="8229600" cy="1143000"/>
          </a:xfrm>
        </p:spPr>
        <p:txBody>
          <a:bodyPr/>
          <a:lstStyle/>
          <a:p>
            <a:pPr eaLnBrk="1" hangingPunct="1"/>
            <a:r>
              <a:rPr lang="en-GB" smtClean="0"/>
              <a:t>Step 10: Introduce Continuous Flow (CF)</a:t>
            </a:r>
          </a:p>
        </p:txBody>
      </p:sp>
      <p:pic>
        <p:nvPicPr>
          <p:cNvPr id="46084"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4913" y="1052513"/>
            <a:ext cx="1247775"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5"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68713" y="1052513"/>
            <a:ext cx="1247775"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6"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9813" y="1052513"/>
            <a:ext cx="1247775"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6087" name="Group 25"/>
          <p:cNvGrpSpPr>
            <a:grpSpLocks/>
          </p:cNvGrpSpPr>
          <p:nvPr/>
        </p:nvGrpSpPr>
        <p:grpSpPr bwMode="auto">
          <a:xfrm>
            <a:off x="844550" y="1701800"/>
            <a:ext cx="355600" cy="673100"/>
            <a:chOff x="3052" y="2032"/>
            <a:chExt cx="224" cy="424"/>
          </a:xfrm>
        </p:grpSpPr>
        <p:sp>
          <p:nvSpPr>
            <p:cNvPr id="46141" name="Rectangle 21"/>
            <p:cNvSpPr>
              <a:spLocks noChangeArrowheads="1"/>
            </p:cNvSpPr>
            <p:nvPr/>
          </p:nvSpPr>
          <p:spPr bwMode="auto">
            <a:xfrm>
              <a:off x="3052" y="2376"/>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42" name="Rectangle 22"/>
            <p:cNvSpPr>
              <a:spLocks noChangeArrowheads="1"/>
            </p:cNvSpPr>
            <p:nvPr/>
          </p:nvSpPr>
          <p:spPr bwMode="auto">
            <a:xfrm>
              <a:off x="3052" y="2261"/>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43" name="Rectangle 23"/>
            <p:cNvSpPr>
              <a:spLocks noChangeArrowheads="1"/>
            </p:cNvSpPr>
            <p:nvPr/>
          </p:nvSpPr>
          <p:spPr bwMode="auto">
            <a:xfrm>
              <a:off x="3052" y="2146"/>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44" name="Rectangle 24"/>
            <p:cNvSpPr>
              <a:spLocks noChangeArrowheads="1"/>
            </p:cNvSpPr>
            <p:nvPr/>
          </p:nvSpPr>
          <p:spPr bwMode="auto">
            <a:xfrm>
              <a:off x="3052" y="2032"/>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grpSp>
      <p:grpSp>
        <p:nvGrpSpPr>
          <p:cNvPr id="46088" name="Group 30"/>
          <p:cNvGrpSpPr>
            <a:grpSpLocks/>
          </p:cNvGrpSpPr>
          <p:nvPr/>
        </p:nvGrpSpPr>
        <p:grpSpPr bwMode="auto">
          <a:xfrm>
            <a:off x="2419350" y="1701800"/>
            <a:ext cx="355600" cy="673100"/>
            <a:chOff x="3052" y="2032"/>
            <a:chExt cx="224" cy="424"/>
          </a:xfrm>
        </p:grpSpPr>
        <p:sp>
          <p:nvSpPr>
            <p:cNvPr id="46137" name="Rectangle 31"/>
            <p:cNvSpPr>
              <a:spLocks noChangeArrowheads="1"/>
            </p:cNvSpPr>
            <p:nvPr/>
          </p:nvSpPr>
          <p:spPr bwMode="auto">
            <a:xfrm>
              <a:off x="3052" y="2376"/>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38" name="Rectangle 32"/>
            <p:cNvSpPr>
              <a:spLocks noChangeArrowheads="1"/>
            </p:cNvSpPr>
            <p:nvPr/>
          </p:nvSpPr>
          <p:spPr bwMode="auto">
            <a:xfrm>
              <a:off x="3052" y="2261"/>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39" name="Rectangle 33"/>
            <p:cNvSpPr>
              <a:spLocks noChangeArrowheads="1"/>
            </p:cNvSpPr>
            <p:nvPr/>
          </p:nvSpPr>
          <p:spPr bwMode="auto">
            <a:xfrm>
              <a:off x="3052" y="2146"/>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40" name="Rectangle 34"/>
            <p:cNvSpPr>
              <a:spLocks noChangeArrowheads="1"/>
            </p:cNvSpPr>
            <p:nvPr/>
          </p:nvSpPr>
          <p:spPr bwMode="auto">
            <a:xfrm>
              <a:off x="3052" y="2032"/>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grpSp>
      <p:grpSp>
        <p:nvGrpSpPr>
          <p:cNvPr id="46089" name="Group 35"/>
          <p:cNvGrpSpPr>
            <a:grpSpLocks/>
          </p:cNvGrpSpPr>
          <p:nvPr/>
        </p:nvGrpSpPr>
        <p:grpSpPr bwMode="auto">
          <a:xfrm>
            <a:off x="3308350" y="1714500"/>
            <a:ext cx="355600" cy="673100"/>
            <a:chOff x="3052" y="2032"/>
            <a:chExt cx="224" cy="424"/>
          </a:xfrm>
        </p:grpSpPr>
        <p:sp>
          <p:nvSpPr>
            <p:cNvPr id="46133" name="Rectangle 36"/>
            <p:cNvSpPr>
              <a:spLocks noChangeArrowheads="1"/>
            </p:cNvSpPr>
            <p:nvPr/>
          </p:nvSpPr>
          <p:spPr bwMode="auto">
            <a:xfrm>
              <a:off x="3052" y="2376"/>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34" name="Rectangle 37"/>
            <p:cNvSpPr>
              <a:spLocks noChangeArrowheads="1"/>
            </p:cNvSpPr>
            <p:nvPr/>
          </p:nvSpPr>
          <p:spPr bwMode="auto">
            <a:xfrm>
              <a:off x="3052" y="2261"/>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35" name="Rectangle 38"/>
            <p:cNvSpPr>
              <a:spLocks noChangeArrowheads="1"/>
            </p:cNvSpPr>
            <p:nvPr/>
          </p:nvSpPr>
          <p:spPr bwMode="auto">
            <a:xfrm>
              <a:off x="3052" y="2146"/>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36" name="Rectangle 39"/>
            <p:cNvSpPr>
              <a:spLocks noChangeArrowheads="1"/>
            </p:cNvSpPr>
            <p:nvPr/>
          </p:nvSpPr>
          <p:spPr bwMode="auto">
            <a:xfrm>
              <a:off x="3052" y="2032"/>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grpSp>
      <p:grpSp>
        <p:nvGrpSpPr>
          <p:cNvPr id="46090" name="Group 40"/>
          <p:cNvGrpSpPr>
            <a:grpSpLocks/>
          </p:cNvGrpSpPr>
          <p:nvPr/>
        </p:nvGrpSpPr>
        <p:grpSpPr bwMode="auto">
          <a:xfrm>
            <a:off x="4883150" y="1714500"/>
            <a:ext cx="355600" cy="673100"/>
            <a:chOff x="3052" y="2032"/>
            <a:chExt cx="224" cy="424"/>
          </a:xfrm>
        </p:grpSpPr>
        <p:sp>
          <p:nvSpPr>
            <p:cNvPr id="46129" name="Rectangle 41"/>
            <p:cNvSpPr>
              <a:spLocks noChangeArrowheads="1"/>
            </p:cNvSpPr>
            <p:nvPr/>
          </p:nvSpPr>
          <p:spPr bwMode="auto">
            <a:xfrm>
              <a:off x="3052" y="2376"/>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30" name="Rectangle 42"/>
            <p:cNvSpPr>
              <a:spLocks noChangeArrowheads="1"/>
            </p:cNvSpPr>
            <p:nvPr/>
          </p:nvSpPr>
          <p:spPr bwMode="auto">
            <a:xfrm>
              <a:off x="3052" y="2261"/>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31" name="Rectangle 43"/>
            <p:cNvSpPr>
              <a:spLocks noChangeArrowheads="1"/>
            </p:cNvSpPr>
            <p:nvPr/>
          </p:nvSpPr>
          <p:spPr bwMode="auto">
            <a:xfrm>
              <a:off x="3052" y="2146"/>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32" name="Rectangle 44"/>
            <p:cNvSpPr>
              <a:spLocks noChangeArrowheads="1"/>
            </p:cNvSpPr>
            <p:nvPr/>
          </p:nvSpPr>
          <p:spPr bwMode="auto">
            <a:xfrm>
              <a:off x="3052" y="2032"/>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grpSp>
      <p:grpSp>
        <p:nvGrpSpPr>
          <p:cNvPr id="46091" name="Group 45"/>
          <p:cNvGrpSpPr>
            <a:grpSpLocks/>
          </p:cNvGrpSpPr>
          <p:nvPr/>
        </p:nvGrpSpPr>
        <p:grpSpPr bwMode="auto">
          <a:xfrm>
            <a:off x="5746750" y="1714500"/>
            <a:ext cx="355600" cy="673100"/>
            <a:chOff x="3052" y="2032"/>
            <a:chExt cx="224" cy="424"/>
          </a:xfrm>
        </p:grpSpPr>
        <p:sp>
          <p:nvSpPr>
            <p:cNvPr id="46125" name="Rectangle 46"/>
            <p:cNvSpPr>
              <a:spLocks noChangeArrowheads="1"/>
            </p:cNvSpPr>
            <p:nvPr/>
          </p:nvSpPr>
          <p:spPr bwMode="auto">
            <a:xfrm>
              <a:off x="3052" y="2376"/>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26" name="Rectangle 47"/>
            <p:cNvSpPr>
              <a:spLocks noChangeArrowheads="1"/>
            </p:cNvSpPr>
            <p:nvPr/>
          </p:nvSpPr>
          <p:spPr bwMode="auto">
            <a:xfrm>
              <a:off x="3052" y="2261"/>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27" name="Rectangle 48"/>
            <p:cNvSpPr>
              <a:spLocks noChangeArrowheads="1"/>
            </p:cNvSpPr>
            <p:nvPr/>
          </p:nvSpPr>
          <p:spPr bwMode="auto">
            <a:xfrm>
              <a:off x="3052" y="2146"/>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28" name="Rectangle 49"/>
            <p:cNvSpPr>
              <a:spLocks noChangeArrowheads="1"/>
            </p:cNvSpPr>
            <p:nvPr/>
          </p:nvSpPr>
          <p:spPr bwMode="auto">
            <a:xfrm>
              <a:off x="3052" y="2032"/>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grpSp>
      <p:sp>
        <p:nvSpPr>
          <p:cNvPr id="46092" name="Rectangle 51"/>
          <p:cNvSpPr>
            <a:spLocks noChangeArrowheads="1"/>
          </p:cNvSpPr>
          <p:nvPr/>
        </p:nvSpPr>
        <p:spPr bwMode="auto">
          <a:xfrm>
            <a:off x="7321550" y="2260600"/>
            <a:ext cx="355600" cy="12700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093" name="Rectangle 52"/>
          <p:cNvSpPr>
            <a:spLocks noChangeArrowheads="1"/>
          </p:cNvSpPr>
          <p:nvPr/>
        </p:nvSpPr>
        <p:spPr bwMode="auto">
          <a:xfrm>
            <a:off x="7321550" y="2078038"/>
            <a:ext cx="355600" cy="12700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094" name="Rectangle 53"/>
          <p:cNvSpPr>
            <a:spLocks noChangeArrowheads="1"/>
          </p:cNvSpPr>
          <p:nvPr/>
        </p:nvSpPr>
        <p:spPr bwMode="auto">
          <a:xfrm>
            <a:off x="7321550" y="1895475"/>
            <a:ext cx="355600" cy="12700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095" name="Rectangle 54"/>
          <p:cNvSpPr>
            <a:spLocks noChangeArrowheads="1"/>
          </p:cNvSpPr>
          <p:nvPr/>
        </p:nvSpPr>
        <p:spPr bwMode="auto">
          <a:xfrm>
            <a:off x="7321550" y="1714500"/>
            <a:ext cx="355600" cy="12700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096" name="AutoShape 55"/>
          <p:cNvSpPr>
            <a:spLocks noChangeArrowheads="1"/>
          </p:cNvSpPr>
          <p:nvPr/>
        </p:nvSpPr>
        <p:spPr bwMode="auto">
          <a:xfrm>
            <a:off x="2794000" y="1333500"/>
            <a:ext cx="457200" cy="177800"/>
          </a:xfrm>
          <a:prstGeom prst="curvedDownArrow">
            <a:avLst>
              <a:gd name="adj1" fmla="val 51429"/>
              <a:gd name="adj2" fmla="val 102857"/>
              <a:gd name="adj3" fmla="val 33333"/>
            </a:avLst>
          </a:prstGeom>
          <a:solidFill>
            <a:srgbClr val="FF3300"/>
          </a:solidFill>
          <a:ln w="9525">
            <a:solidFill>
              <a:schemeClr val="tx1"/>
            </a:solidFill>
            <a:miter lim="800000"/>
            <a:headEnd/>
            <a:tailEnd/>
          </a:ln>
        </p:spPr>
        <p:txBody>
          <a:bodyPr wrap="none" anchor="ctr"/>
          <a:lstStyle/>
          <a:p>
            <a:endParaRPr lang="en-GB"/>
          </a:p>
        </p:txBody>
      </p:sp>
      <p:sp>
        <p:nvSpPr>
          <p:cNvPr id="46097" name="AutoShape 66"/>
          <p:cNvSpPr>
            <a:spLocks noChangeArrowheads="1"/>
          </p:cNvSpPr>
          <p:nvPr/>
        </p:nvSpPr>
        <p:spPr bwMode="auto">
          <a:xfrm>
            <a:off x="5270500" y="1397000"/>
            <a:ext cx="457200" cy="177800"/>
          </a:xfrm>
          <a:prstGeom prst="curvedDownArrow">
            <a:avLst>
              <a:gd name="adj1" fmla="val 51429"/>
              <a:gd name="adj2" fmla="val 102857"/>
              <a:gd name="adj3" fmla="val 33333"/>
            </a:avLst>
          </a:prstGeom>
          <a:solidFill>
            <a:srgbClr val="FF3300"/>
          </a:solidFill>
          <a:ln w="9525">
            <a:solidFill>
              <a:schemeClr val="tx1"/>
            </a:solidFill>
            <a:miter lim="800000"/>
            <a:headEnd/>
            <a:tailEnd/>
          </a:ln>
        </p:spPr>
        <p:txBody>
          <a:bodyPr wrap="none" anchor="ctr"/>
          <a:lstStyle/>
          <a:p>
            <a:endParaRPr lang="en-GB"/>
          </a:p>
        </p:txBody>
      </p:sp>
      <p:pic>
        <p:nvPicPr>
          <p:cNvPr id="46098" name="Picture 6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2763" y="2674938"/>
            <a:ext cx="4995862" cy="152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99" name="Rectangle 69"/>
          <p:cNvSpPr>
            <a:spLocks noChangeArrowheads="1"/>
          </p:cNvSpPr>
          <p:nvPr/>
        </p:nvSpPr>
        <p:spPr bwMode="auto">
          <a:xfrm>
            <a:off x="1339850" y="4005263"/>
            <a:ext cx="355600" cy="12700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00" name="Rectangle 70"/>
          <p:cNvSpPr>
            <a:spLocks noChangeArrowheads="1"/>
          </p:cNvSpPr>
          <p:nvPr/>
        </p:nvSpPr>
        <p:spPr bwMode="auto">
          <a:xfrm>
            <a:off x="1339850" y="3822700"/>
            <a:ext cx="355600" cy="12700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01" name="Rectangle 71"/>
          <p:cNvSpPr>
            <a:spLocks noChangeArrowheads="1"/>
          </p:cNvSpPr>
          <p:nvPr/>
        </p:nvSpPr>
        <p:spPr bwMode="auto">
          <a:xfrm>
            <a:off x="1339850" y="3640138"/>
            <a:ext cx="355600" cy="12700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02" name="Rectangle 72"/>
          <p:cNvSpPr>
            <a:spLocks noChangeArrowheads="1"/>
          </p:cNvSpPr>
          <p:nvPr/>
        </p:nvSpPr>
        <p:spPr bwMode="auto">
          <a:xfrm>
            <a:off x="1339850" y="3459163"/>
            <a:ext cx="355600" cy="127000"/>
          </a:xfrm>
          <a:prstGeom prst="rect">
            <a:avLst/>
          </a:prstGeom>
          <a:solidFill>
            <a:srgbClr val="FFCC66"/>
          </a:solidFill>
          <a:ln w="9525">
            <a:solidFill>
              <a:srgbClr val="FF3300"/>
            </a:solidFill>
            <a:miter lim="800000"/>
            <a:headEnd/>
            <a:tailEnd/>
          </a:ln>
        </p:spPr>
        <p:txBody>
          <a:bodyPr wrap="none" anchor="ctr"/>
          <a:lstStyle/>
          <a:p>
            <a:endParaRPr lang="en-GB"/>
          </a:p>
        </p:txBody>
      </p:sp>
      <p:grpSp>
        <p:nvGrpSpPr>
          <p:cNvPr id="46103" name="Group 73"/>
          <p:cNvGrpSpPr>
            <a:grpSpLocks/>
          </p:cNvGrpSpPr>
          <p:nvPr/>
        </p:nvGrpSpPr>
        <p:grpSpPr bwMode="auto">
          <a:xfrm>
            <a:off x="6813550" y="3459163"/>
            <a:ext cx="355600" cy="673100"/>
            <a:chOff x="3052" y="2032"/>
            <a:chExt cx="224" cy="424"/>
          </a:xfrm>
        </p:grpSpPr>
        <p:sp>
          <p:nvSpPr>
            <p:cNvPr id="46121" name="Rectangle 74"/>
            <p:cNvSpPr>
              <a:spLocks noChangeArrowheads="1"/>
            </p:cNvSpPr>
            <p:nvPr/>
          </p:nvSpPr>
          <p:spPr bwMode="auto">
            <a:xfrm>
              <a:off x="3052" y="2376"/>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22" name="Rectangle 75"/>
            <p:cNvSpPr>
              <a:spLocks noChangeArrowheads="1"/>
            </p:cNvSpPr>
            <p:nvPr/>
          </p:nvSpPr>
          <p:spPr bwMode="auto">
            <a:xfrm>
              <a:off x="3052" y="2261"/>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23" name="Rectangle 76"/>
            <p:cNvSpPr>
              <a:spLocks noChangeArrowheads="1"/>
            </p:cNvSpPr>
            <p:nvPr/>
          </p:nvSpPr>
          <p:spPr bwMode="auto">
            <a:xfrm>
              <a:off x="3052" y="2146"/>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24" name="Rectangle 77"/>
            <p:cNvSpPr>
              <a:spLocks noChangeArrowheads="1"/>
            </p:cNvSpPr>
            <p:nvPr/>
          </p:nvSpPr>
          <p:spPr bwMode="auto">
            <a:xfrm>
              <a:off x="3052" y="2032"/>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grpSp>
      <p:sp>
        <p:nvSpPr>
          <p:cNvPr id="46104" name="Rectangle 78"/>
          <p:cNvSpPr>
            <a:spLocks noChangeArrowheads="1"/>
          </p:cNvSpPr>
          <p:nvPr/>
        </p:nvSpPr>
        <p:spPr bwMode="auto">
          <a:xfrm rot="1932970">
            <a:off x="6381750" y="3141663"/>
            <a:ext cx="355600" cy="12700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05" name="Rectangle 79"/>
          <p:cNvSpPr>
            <a:spLocks noChangeArrowheads="1"/>
          </p:cNvSpPr>
          <p:nvPr/>
        </p:nvSpPr>
        <p:spPr bwMode="auto">
          <a:xfrm rot="1932970">
            <a:off x="4781550" y="3255963"/>
            <a:ext cx="355600" cy="12700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06" name="Rectangle 80"/>
          <p:cNvSpPr>
            <a:spLocks noChangeArrowheads="1"/>
          </p:cNvSpPr>
          <p:nvPr/>
        </p:nvSpPr>
        <p:spPr bwMode="auto">
          <a:xfrm>
            <a:off x="3206750" y="3370263"/>
            <a:ext cx="355600" cy="127000"/>
          </a:xfrm>
          <a:prstGeom prst="rect">
            <a:avLst/>
          </a:prstGeom>
          <a:solidFill>
            <a:srgbClr val="FFCC66"/>
          </a:solidFill>
          <a:ln w="9525">
            <a:solidFill>
              <a:srgbClr val="FF3300"/>
            </a:solidFill>
            <a:miter lim="800000"/>
            <a:headEnd/>
            <a:tailEnd/>
          </a:ln>
        </p:spPr>
        <p:txBody>
          <a:bodyPr wrap="none" anchor="ctr"/>
          <a:lstStyle/>
          <a:p>
            <a:endParaRPr lang="en-GB"/>
          </a:p>
        </p:txBody>
      </p:sp>
      <p:grpSp>
        <p:nvGrpSpPr>
          <p:cNvPr id="46107" name="Group 81"/>
          <p:cNvGrpSpPr>
            <a:grpSpLocks/>
          </p:cNvGrpSpPr>
          <p:nvPr/>
        </p:nvGrpSpPr>
        <p:grpSpPr bwMode="auto">
          <a:xfrm rot="-695548">
            <a:off x="5708650" y="952500"/>
            <a:ext cx="355600" cy="673100"/>
            <a:chOff x="3052" y="2032"/>
            <a:chExt cx="224" cy="424"/>
          </a:xfrm>
        </p:grpSpPr>
        <p:sp>
          <p:nvSpPr>
            <p:cNvPr id="46117" name="Rectangle 82"/>
            <p:cNvSpPr>
              <a:spLocks noChangeArrowheads="1"/>
            </p:cNvSpPr>
            <p:nvPr/>
          </p:nvSpPr>
          <p:spPr bwMode="auto">
            <a:xfrm>
              <a:off x="3052" y="2376"/>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18" name="Rectangle 83"/>
            <p:cNvSpPr>
              <a:spLocks noChangeArrowheads="1"/>
            </p:cNvSpPr>
            <p:nvPr/>
          </p:nvSpPr>
          <p:spPr bwMode="auto">
            <a:xfrm>
              <a:off x="3052" y="2261"/>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19" name="Rectangle 84"/>
            <p:cNvSpPr>
              <a:spLocks noChangeArrowheads="1"/>
            </p:cNvSpPr>
            <p:nvPr/>
          </p:nvSpPr>
          <p:spPr bwMode="auto">
            <a:xfrm>
              <a:off x="3052" y="2146"/>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20" name="Rectangle 85"/>
            <p:cNvSpPr>
              <a:spLocks noChangeArrowheads="1"/>
            </p:cNvSpPr>
            <p:nvPr/>
          </p:nvSpPr>
          <p:spPr bwMode="auto">
            <a:xfrm>
              <a:off x="3052" y="2032"/>
              <a:ext cx="224" cy="80"/>
            </a:xfrm>
            <a:prstGeom prst="rect">
              <a:avLst/>
            </a:prstGeom>
            <a:solidFill>
              <a:srgbClr val="FFCC66"/>
            </a:solidFill>
            <a:ln w="9525">
              <a:solidFill>
                <a:srgbClr val="FF3300"/>
              </a:solidFill>
              <a:miter lim="800000"/>
              <a:headEnd/>
              <a:tailEnd/>
            </a:ln>
          </p:spPr>
          <p:txBody>
            <a:bodyPr wrap="none" anchor="ctr"/>
            <a:lstStyle/>
            <a:p>
              <a:endParaRPr lang="en-GB"/>
            </a:p>
          </p:txBody>
        </p:sp>
      </p:grpSp>
      <p:sp>
        <p:nvSpPr>
          <p:cNvPr id="46108" name="Rectangle 86"/>
          <p:cNvSpPr>
            <a:spLocks noChangeArrowheads="1"/>
          </p:cNvSpPr>
          <p:nvPr/>
        </p:nvSpPr>
        <p:spPr bwMode="auto">
          <a:xfrm>
            <a:off x="349250" y="4259263"/>
            <a:ext cx="8439150" cy="1512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768350" lvl="1" indent="-285750">
              <a:spcBef>
                <a:spcPct val="20000"/>
              </a:spcBef>
              <a:buSzPct val="65000"/>
              <a:buFont typeface="Wingdings" pitchFamily="2" charset="2"/>
              <a:buChar char="n"/>
            </a:pPr>
            <a:r>
              <a:rPr lang="es-ES_tradnl">
                <a:solidFill>
                  <a:srgbClr val="7A6C7A"/>
                </a:solidFill>
              </a:rPr>
              <a:t>Process one unit at a time, with each item passed immediately from one procss step to the next without stagnation in between</a:t>
            </a:r>
          </a:p>
          <a:p>
            <a:pPr marL="768350" lvl="1" indent="-285750">
              <a:spcBef>
                <a:spcPct val="20000"/>
              </a:spcBef>
              <a:buSzPct val="65000"/>
              <a:buFont typeface="Wingdings" pitchFamily="2" charset="2"/>
              <a:buChar char="n"/>
            </a:pPr>
            <a:r>
              <a:rPr lang="es-ES_tradnl">
                <a:solidFill>
                  <a:srgbClr val="7A6C7A"/>
                </a:solidFill>
              </a:rPr>
              <a:t>Sometimes you may want to limit pure continuous flow, as connecting processes in CF also merges all lead times and downtimes</a:t>
            </a:r>
          </a:p>
          <a:p>
            <a:pPr marL="768350" lvl="1" indent="-285750">
              <a:spcBef>
                <a:spcPct val="20000"/>
              </a:spcBef>
              <a:buSzPct val="65000"/>
              <a:buFont typeface="Wingdings" pitchFamily="2" charset="2"/>
              <a:buChar char="n"/>
            </a:pPr>
            <a:r>
              <a:rPr lang="es-ES_tradnl">
                <a:solidFill>
                  <a:srgbClr val="7A6C7A"/>
                </a:solidFill>
              </a:rPr>
              <a:t>CF is the most efficient way to process a transaction, or produce a product</a:t>
            </a:r>
            <a:endParaRPr lang="en-GB">
              <a:solidFill>
                <a:srgbClr val="7A6C7A"/>
              </a:solidFill>
            </a:endParaRPr>
          </a:p>
        </p:txBody>
      </p:sp>
      <p:sp>
        <p:nvSpPr>
          <p:cNvPr id="46109" name="Rectangle 87"/>
          <p:cNvSpPr>
            <a:spLocks noChangeArrowheads="1"/>
          </p:cNvSpPr>
          <p:nvPr/>
        </p:nvSpPr>
        <p:spPr bwMode="auto">
          <a:xfrm>
            <a:off x="7023100" y="1069975"/>
            <a:ext cx="21209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b="1">
                <a:solidFill>
                  <a:schemeClr val="tx2"/>
                </a:solidFill>
              </a:rPr>
              <a:t>Isolated Islands</a:t>
            </a:r>
          </a:p>
        </p:txBody>
      </p:sp>
      <p:sp>
        <p:nvSpPr>
          <p:cNvPr id="46110" name="Rectangle 88"/>
          <p:cNvSpPr>
            <a:spLocks noChangeArrowheads="1"/>
          </p:cNvSpPr>
          <p:nvPr/>
        </p:nvSpPr>
        <p:spPr bwMode="auto">
          <a:xfrm>
            <a:off x="6985000" y="2759075"/>
            <a:ext cx="21209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b="1">
                <a:solidFill>
                  <a:schemeClr val="tx2"/>
                </a:solidFill>
              </a:rPr>
              <a:t>Continuous Flow</a:t>
            </a:r>
          </a:p>
        </p:txBody>
      </p:sp>
      <p:sp>
        <p:nvSpPr>
          <p:cNvPr id="46111" name="Rectangle 89"/>
          <p:cNvSpPr>
            <a:spLocks noChangeArrowheads="1"/>
          </p:cNvSpPr>
          <p:nvPr/>
        </p:nvSpPr>
        <p:spPr bwMode="auto">
          <a:xfrm>
            <a:off x="3308350" y="1541463"/>
            <a:ext cx="355600" cy="12700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12" name="Rectangle 90"/>
          <p:cNvSpPr>
            <a:spLocks noChangeArrowheads="1"/>
          </p:cNvSpPr>
          <p:nvPr/>
        </p:nvSpPr>
        <p:spPr bwMode="auto">
          <a:xfrm>
            <a:off x="4883150" y="1541463"/>
            <a:ext cx="355600" cy="12700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13" name="Rectangle 91"/>
          <p:cNvSpPr>
            <a:spLocks noChangeArrowheads="1"/>
          </p:cNvSpPr>
          <p:nvPr/>
        </p:nvSpPr>
        <p:spPr bwMode="auto">
          <a:xfrm>
            <a:off x="3308350" y="1363663"/>
            <a:ext cx="355600" cy="12700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14" name="Rectangle 92"/>
          <p:cNvSpPr>
            <a:spLocks noChangeArrowheads="1"/>
          </p:cNvSpPr>
          <p:nvPr/>
        </p:nvSpPr>
        <p:spPr bwMode="auto">
          <a:xfrm rot="-1479846">
            <a:off x="3143250" y="1160463"/>
            <a:ext cx="355600" cy="12700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46115" name="AutoShape 94"/>
          <p:cNvSpPr>
            <a:spLocks noChangeArrowheads="1"/>
          </p:cNvSpPr>
          <p:nvPr/>
        </p:nvSpPr>
        <p:spPr bwMode="auto">
          <a:xfrm>
            <a:off x="3200400" y="3009900"/>
            <a:ext cx="457200" cy="177800"/>
          </a:xfrm>
          <a:prstGeom prst="curvedDownArrow">
            <a:avLst>
              <a:gd name="adj1" fmla="val 51429"/>
              <a:gd name="adj2" fmla="val 102857"/>
              <a:gd name="adj3" fmla="val 33333"/>
            </a:avLst>
          </a:prstGeom>
          <a:solidFill>
            <a:srgbClr val="FF3300"/>
          </a:solidFill>
          <a:ln w="9525">
            <a:solidFill>
              <a:schemeClr val="tx1"/>
            </a:solidFill>
            <a:miter lim="800000"/>
            <a:headEnd/>
            <a:tailEnd/>
          </a:ln>
        </p:spPr>
        <p:txBody>
          <a:bodyPr wrap="none" anchor="ctr"/>
          <a:lstStyle/>
          <a:p>
            <a:endParaRPr lang="en-GB"/>
          </a:p>
        </p:txBody>
      </p:sp>
      <p:sp>
        <p:nvSpPr>
          <p:cNvPr id="46116" name="AutoShape 95"/>
          <p:cNvSpPr>
            <a:spLocks noChangeArrowheads="1"/>
          </p:cNvSpPr>
          <p:nvPr/>
        </p:nvSpPr>
        <p:spPr bwMode="auto">
          <a:xfrm>
            <a:off x="4749800" y="2933700"/>
            <a:ext cx="457200" cy="177800"/>
          </a:xfrm>
          <a:prstGeom prst="curvedDownArrow">
            <a:avLst>
              <a:gd name="adj1" fmla="val 51429"/>
              <a:gd name="adj2" fmla="val 102857"/>
              <a:gd name="adj3" fmla="val 33333"/>
            </a:avLst>
          </a:prstGeom>
          <a:solidFill>
            <a:srgbClr val="FF3300"/>
          </a:solidFill>
          <a:ln w="9525">
            <a:solidFill>
              <a:schemeClr val="tx1"/>
            </a:solidFill>
            <a:miter lim="800000"/>
            <a:headEnd/>
            <a:tailEnd/>
          </a:ln>
        </p:spPr>
        <p:txBody>
          <a:bodyPr wrap="none" anchor="ctr"/>
          <a:lstStyle/>
          <a:p>
            <a:endParaRPr lang="en-GB"/>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p:cNvSpPr>
            <a:spLocks noGrp="1" noChangeArrowheads="1"/>
          </p:cNvSpPr>
          <p:nvPr>
            <p:ph type="title"/>
          </p:nvPr>
        </p:nvSpPr>
        <p:spPr>
          <a:xfrm>
            <a:off x="457200" y="0"/>
            <a:ext cx="8229600" cy="1143000"/>
          </a:xfrm>
        </p:spPr>
        <p:txBody>
          <a:bodyPr/>
          <a:lstStyle/>
          <a:p>
            <a:pPr eaLnBrk="1" hangingPunct="1"/>
            <a:r>
              <a:rPr lang="en-GB" smtClean="0"/>
              <a:t>Step 10: Look to introduce Pull Systems</a:t>
            </a:r>
          </a:p>
        </p:txBody>
      </p:sp>
      <p:sp>
        <p:nvSpPr>
          <p:cNvPr id="538689" name="Rectangle 65"/>
          <p:cNvSpPr>
            <a:spLocks noChangeArrowheads="1"/>
          </p:cNvSpPr>
          <p:nvPr/>
        </p:nvSpPr>
        <p:spPr bwMode="auto">
          <a:xfrm>
            <a:off x="488950" y="820738"/>
            <a:ext cx="8439150" cy="4913312"/>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n-GB" b="1" dirty="0">
                <a:solidFill>
                  <a:schemeClr val="tx1">
                    <a:lumMod val="75000"/>
                    <a:lumOff val="25000"/>
                  </a:schemeClr>
                </a:solidFill>
              </a:rPr>
              <a:t>There are often spots in the value stream where continuous flow is not possible and batching is necessary:</a:t>
            </a:r>
          </a:p>
          <a:p>
            <a:pPr marL="768350" lvl="1" indent="-285750">
              <a:spcBef>
                <a:spcPct val="20000"/>
              </a:spcBef>
              <a:buSzPct val="65000"/>
              <a:buFont typeface="Wingdings" pitchFamily="2" charset="2"/>
              <a:buChar char="n"/>
              <a:defRPr/>
            </a:pPr>
            <a:r>
              <a:rPr lang="en-GB" dirty="0">
                <a:solidFill>
                  <a:schemeClr val="tx1">
                    <a:lumMod val="75000"/>
                    <a:lumOff val="25000"/>
                  </a:schemeClr>
                </a:solidFill>
              </a:rPr>
              <a:t>Some processes are designed to operate at very fast or slow cycle times and need to change over to serve multiple product families (e.g. data analysis for a suite of scorecards)</a:t>
            </a:r>
          </a:p>
          <a:p>
            <a:pPr marL="768350" lvl="1" indent="-285750">
              <a:spcBef>
                <a:spcPct val="20000"/>
              </a:spcBef>
              <a:buSzPct val="65000"/>
              <a:buFont typeface="Wingdings" pitchFamily="2" charset="2"/>
              <a:buChar char="n"/>
              <a:defRPr/>
            </a:pPr>
            <a:r>
              <a:rPr lang="en-GB" dirty="0">
                <a:solidFill>
                  <a:schemeClr val="tx1">
                    <a:lumMod val="75000"/>
                    <a:lumOff val="25000"/>
                  </a:schemeClr>
                </a:solidFill>
              </a:rPr>
              <a:t>Some processes, such as those at suppliers or customers, are far away and shipping one piece at a time is not cost effective</a:t>
            </a:r>
          </a:p>
          <a:p>
            <a:pPr marL="768350" lvl="1" indent="-285750">
              <a:spcBef>
                <a:spcPct val="20000"/>
              </a:spcBef>
              <a:buSzPct val="65000"/>
              <a:buFont typeface="Wingdings" pitchFamily="2" charset="2"/>
              <a:buChar char="n"/>
              <a:defRPr/>
            </a:pPr>
            <a:r>
              <a:rPr lang="en-GB" dirty="0">
                <a:solidFill>
                  <a:schemeClr val="tx1">
                    <a:lumMod val="75000"/>
                    <a:lumOff val="25000"/>
                  </a:schemeClr>
                </a:solidFill>
              </a:rPr>
              <a:t>Some processes have to much lead-time or are too unreliable to couple directly to other processes in a continuous flow</a:t>
            </a:r>
          </a:p>
          <a:p>
            <a:pPr>
              <a:spcBef>
                <a:spcPct val="20000"/>
              </a:spcBef>
              <a:buClr>
                <a:schemeClr val="bg1"/>
              </a:buClr>
              <a:buSzPct val="25000"/>
              <a:buFont typeface="Times" pitchFamily="18" charset="0"/>
              <a:buChar char="•"/>
              <a:defRPr/>
            </a:pPr>
            <a:r>
              <a:rPr lang="en-GB" b="1" dirty="0">
                <a:solidFill>
                  <a:schemeClr val="tx1">
                    <a:lumMod val="75000"/>
                    <a:lumOff val="25000"/>
                  </a:schemeClr>
                </a:solidFill>
              </a:rPr>
              <a:t>Resist temptation to schedule these via an independent scheduling function.  Instead use a pull system</a:t>
            </a:r>
          </a:p>
          <a:p>
            <a:pPr>
              <a:spcBef>
                <a:spcPct val="20000"/>
              </a:spcBef>
              <a:buClr>
                <a:schemeClr val="bg1"/>
              </a:buClr>
              <a:buSzPct val="25000"/>
              <a:buFont typeface="Times" pitchFamily="18" charset="0"/>
              <a:buChar char="•"/>
              <a:defRPr/>
            </a:pPr>
            <a:endParaRPr lang="en-GB" b="1" dirty="0">
              <a:solidFill>
                <a:schemeClr val="tx1">
                  <a:lumMod val="75000"/>
                  <a:lumOff val="25000"/>
                </a:schemeClr>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0705" name="AutoShape 33"/>
          <p:cNvSpPr>
            <a:spLocks noChangeArrowheads="1"/>
          </p:cNvSpPr>
          <p:nvPr/>
        </p:nvSpPr>
        <p:spPr bwMode="auto">
          <a:xfrm>
            <a:off x="525463" y="1427163"/>
            <a:ext cx="6988175" cy="364966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endParaRPr lang="en-GB"/>
          </a:p>
        </p:txBody>
      </p:sp>
      <p:sp>
        <p:nvSpPr>
          <p:cNvPr id="48131" name="Rectangle 2"/>
          <p:cNvSpPr>
            <a:spLocks noGrp="1" noChangeArrowheads="1"/>
          </p:cNvSpPr>
          <p:nvPr>
            <p:ph type="title"/>
          </p:nvPr>
        </p:nvSpPr>
        <p:spPr>
          <a:xfrm>
            <a:off x="457200" y="0"/>
            <a:ext cx="8229600" cy="1143000"/>
          </a:xfrm>
        </p:spPr>
        <p:txBody>
          <a:bodyPr/>
          <a:lstStyle/>
          <a:p>
            <a:pPr eaLnBrk="1" hangingPunct="1"/>
            <a:r>
              <a:rPr lang="en-GB" smtClean="0"/>
              <a:t>Step 10: Supermarkets and Kanbans</a:t>
            </a:r>
          </a:p>
        </p:txBody>
      </p:sp>
      <p:sp>
        <p:nvSpPr>
          <p:cNvPr id="48132" name="Rectangle 3"/>
          <p:cNvSpPr>
            <a:spLocks noChangeArrowheads="1"/>
          </p:cNvSpPr>
          <p:nvPr/>
        </p:nvSpPr>
        <p:spPr bwMode="auto">
          <a:xfrm>
            <a:off x="488950" y="820738"/>
            <a:ext cx="8439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r>
              <a:rPr lang="en-GB" sz="2400" b="1">
                <a:solidFill>
                  <a:srgbClr val="FF0000"/>
                </a:solidFill>
              </a:rPr>
              <a:t>Supermarket Pull System:</a:t>
            </a:r>
            <a:endParaRPr lang="en-GB" sz="2400" b="1">
              <a:solidFill>
                <a:schemeClr val="bg2"/>
              </a:solidFill>
            </a:endParaRPr>
          </a:p>
        </p:txBody>
      </p:sp>
      <p:sp>
        <p:nvSpPr>
          <p:cNvPr id="540678" name="AutoShape 6"/>
          <p:cNvSpPr>
            <a:spLocks noChangeArrowheads="1"/>
          </p:cNvSpPr>
          <p:nvPr/>
        </p:nvSpPr>
        <p:spPr bwMode="auto">
          <a:xfrm>
            <a:off x="749300" y="3187700"/>
            <a:ext cx="1257300" cy="965200"/>
          </a:xfrm>
          <a:prstGeom prst="flowChartAlternateProcess">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GB"/>
              <a:t>Supplying </a:t>
            </a:r>
          </a:p>
          <a:p>
            <a:pPr algn="ctr">
              <a:defRPr/>
            </a:pPr>
            <a:r>
              <a:rPr lang="en-GB"/>
              <a:t>Process</a:t>
            </a:r>
          </a:p>
          <a:p>
            <a:pPr algn="ctr">
              <a:defRPr/>
            </a:pPr>
            <a:r>
              <a:rPr lang="en-GB" b="1"/>
              <a:t>A</a:t>
            </a:r>
          </a:p>
        </p:txBody>
      </p:sp>
      <p:grpSp>
        <p:nvGrpSpPr>
          <p:cNvPr id="48134" name="Group 12"/>
          <p:cNvGrpSpPr>
            <a:grpSpLocks/>
          </p:cNvGrpSpPr>
          <p:nvPr/>
        </p:nvGrpSpPr>
        <p:grpSpPr bwMode="auto">
          <a:xfrm>
            <a:off x="3441700" y="2209800"/>
            <a:ext cx="850900" cy="2120900"/>
            <a:chOff x="3216" y="1088"/>
            <a:chExt cx="536" cy="1336"/>
          </a:xfrm>
        </p:grpSpPr>
        <p:sp>
          <p:nvSpPr>
            <p:cNvPr id="48155" name="AutoShape 9"/>
            <p:cNvSpPr>
              <a:spLocks noChangeArrowheads="1"/>
            </p:cNvSpPr>
            <p:nvPr/>
          </p:nvSpPr>
          <p:spPr bwMode="auto">
            <a:xfrm>
              <a:off x="3392" y="1096"/>
              <a:ext cx="360" cy="320"/>
            </a:xfrm>
            <a:prstGeom prst="flowChartAlternateProcess">
              <a:avLst/>
            </a:prstGeom>
            <a:solidFill>
              <a:schemeClr val="bg1"/>
            </a:solidFill>
            <a:ln w="38100">
              <a:solidFill>
                <a:schemeClr val="tx1"/>
              </a:solidFill>
              <a:miter lim="800000"/>
              <a:headEnd/>
              <a:tailEnd/>
            </a:ln>
          </p:spPr>
          <p:txBody>
            <a:bodyPr wrap="none" anchor="ctr"/>
            <a:lstStyle/>
            <a:p>
              <a:endParaRPr lang="en-GB"/>
            </a:p>
          </p:txBody>
        </p:sp>
        <p:sp>
          <p:nvSpPr>
            <p:cNvPr id="48156" name="AutoShape 10"/>
            <p:cNvSpPr>
              <a:spLocks noChangeArrowheads="1"/>
            </p:cNvSpPr>
            <p:nvPr/>
          </p:nvSpPr>
          <p:spPr bwMode="auto">
            <a:xfrm>
              <a:off x="3392" y="1416"/>
              <a:ext cx="360" cy="320"/>
            </a:xfrm>
            <a:prstGeom prst="flowChartAlternateProcess">
              <a:avLst/>
            </a:prstGeom>
            <a:solidFill>
              <a:schemeClr val="bg1"/>
            </a:solidFill>
            <a:ln w="38100">
              <a:solidFill>
                <a:schemeClr val="tx1"/>
              </a:solidFill>
              <a:miter lim="800000"/>
              <a:headEnd/>
              <a:tailEnd/>
            </a:ln>
          </p:spPr>
          <p:txBody>
            <a:bodyPr wrap="none" anchor="ctr"/>
            <a:lstStyle/>
            <a:p>
              <a:endParaRPr lang="en-GB"/>
            </a:p>
          </p:txBody>
        </p:sp>
        <p:sp>
          <p:nvSpPr>
            <p:cNvPr id="48157" name="AutoShape 8"/>
            <p:cNvSpPr>
              <a:spLocks noChangeArrowheads="1"/>
            </p:cNvSpPr>
            <p:nvPr/>
          </p:nvSpPr>
          <p:spPr bwMode="auto">
            <a:xfrm>
              <a:off x="3392" y="1736"/>
              <a:ext cx="360" cy="320"/>
            </a:xfrm>
            <a:prstGeom prst="flowChartAlternateProcess">
              <a:avLst/>
            </a:prstGeom>
            <a:solidFill>
              <a:schemeClr val="bg1"/>
            </a:solidFill>
            <a:ln w="38100">
              <a:solidFill>
                <a:schemeClr val="tx1"/>
              </a:solidFill>
              <a:miter lim="800000"/>
              <a:headEnd/>
              <a:tailEnd/>
            </a:ln>
          </p:spPr>
          <p:txBody>
            <a:bodyPr wrap="none" anchor="ctr"/>
            <a:lstStyle/>
            <a:p>
              <a:endParaRPr lang="en-GB"/>
            </a:p>
          </p:txBody>
        </p:sp>
        <p:sp>
          <p:nvSpPr>
            <p:cNvPr id="48158" name="AutoShape 7"/>
            <p:cNvSpPr>
              <a:spLocks noChangeArrowheads="1"/>
            </p:cNvSpPr>
            <p:nvPr/>
          </p:nvSpPr>
          <p:spPr bwMode="auto">
            <a:xfrm>
              <a:off x="3392" y="2056"/>
              <a:ext cx="360" cy="320"/>
            </a:xfrm>
            <a:prstGeom prst="flowChartAlternateProcess">
              <a:avLst/>
            </a:prstGeom>
            <a:solidFill>
              <a:schemeClr val="bg1"/>
            </a:solidFill>
            <a:ln w="38100">
              <a:solidFill>
                <a:schemeClr val="tx1"/>
              </a:solidFill>
              <a:miter lim="800000"/>
              <a:headEnd/>
              <a:tailEnd/>
            </a:ln>
          </p:spPr>
          <p:txBody>
            <a:bodyPr wrap="none" anchor="ctr"/>
            <a:lstStyle/>
            <a:p>
              <a:endParaRPr lang="en-GB"/>
            </a:p>
          </p:txBody>
        </p:sp>
        <p:sp>
          <p:nvSpPr>
            <p:cNvPr id="48159" name="Rectangle 11"/>
            <p:cNvSpPr>
              <a:spLocks noChangeArrowheads="1"/>
            </p:cNvSpPr>
            <p:nvPr/>
          </p:nvSpPr>
          <p:spPr bwMode="auto">
            <a:xfrm>
              <a:off x="3216" y="1088"/>
              <a:ext cx="328" cy="1336"/>
            </a:xfrm>
            <a:prstGeom prst="rect">
              <a:avLst/>
            </a:prstGeom>
            <a:solidFill>
              <a:schemeClr val="bg1"/>
            </a:solidFill>
            <a:ln w="38100">
              <a:solidFill>
                <a:schemeClr val="bg1"/>
              </a:solidFill>
              <a:miter lim="800000"/>
              <a:headEnd/>
              <a:tailEnd/>
            </a:ln>
          </p:spPr>
          <p:txBody>
            <a:bodyPr wrap="none" anchor="ctr"/>
            <a:lstStyle/>
            <a:p>
              <a:endParaRPr lang="en-GB"/>
            </a:p>
          </p:txBody>
        </p:sp>
      </p:grpSp>
      <p:sp>
        <p:nvSpPr>
          <p:cNvPr id="540685" name="AutoShape 13"/>
          <p:cNvSpPr>
            <a:spLocks noChangeArrowheads="1"/>
          </p:cNvSpPr>
          <p:nvPr/>
        </p:nvSpPr>
        <p:spPr bwMode="auto">
          <a:xfrm>
            <a:off x="5727700" y="3187700"/>
            <a:ext cx="1257300" cy="965200"/>
          </a:xfrm>
          <a:prstGeom prst="flowChartAlternateProcess">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GB"/>
              <a:t>Customer </a:t>
            </a:r>
          </a:p>
          <a:p>
            <a:pPr algn="ctr">
              <a:defRPr/>
            </a:pPr>
            <a:r>
              <a:rPr lang="en-GB"/>
              <a:t>Process</a:t>
            </a:r>
          </a:p>
          <a:p>
            <a:pPr algn="ctr">
              <a:defRPr/>
            </a:pPr>
            <a:r>
              <a:rPr lang="en-GB" b="1"/>
              <a:t>B</a:t>
            </a:r>
          </a:p>
        </p:txBody>
      </p:sp>
      <p:sp>
        <p:nvSpPr>
          <p:cNvPr id="48136" name="Rectangle 17"/>
          <p:cNvSpPr>
            <a:spLocks noChangeArrowheads="1"/>
          </p:cNvSpPr>
          <p:nvPr/>
        </p:nvSpPr>
        <p:spPr bwMode="gray">
          <a:xfrm>
            <a:off x="3481388" y="4727575"/>
            <a:ext cx="12160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Supermarket</a:t>
            </a:r>
          </a:p>
        </p:txBody>
      </p:sp>
      <p:sp>
        <p:nvSpPr>
          <p:cNvPr id="48137" name="AutoShape 18"/>
          <p:cNvSpPr>
            <a:spLocks noChangeArrowheads="1"/>
          </p:cNvSpPr>
          <p:nvPr/>
        </p:nvSpPr>
        <p:spPr bwMode="auto">
          <a:xfrm>
            <a:off x="3975100" y="4419600"/>
            <a:ext cx="215900" cy="215900"/>
          </a:xfrm>
          <a:prstGeom prst="upArrow">
            <a:avLst>
              <a:gd name="adj1" fmla="val 50000"/>
              <a:gd name="adj2" fmla="val 25000"/>
            </a:avLst>
          </a:prstGeom>
          <a:solidFill>
            <a:schemeClr val="tx1"/>
          </a:solidFill>
          <a:ln w="9525">
            <a:solidFill>
              <a:schemeClr val="tx1"/>
            </a:solidFill>
            <a:miter lim="800000"/>
            <a:headEnd/>
            <a:tailEnd/>
          </a:ln>
        </p:spPr>
        <p:txBody>
          <a:bodyPr wrap="none" anchor="ctr"/>
          <a:lstStyle/>
          <a:p>
            <a:endParaRPr lang="en-GB"/>
          </a:p>
        </p:txBody>
      </p:sp>
      <p:sp>
        <p:nvSpPr>
          <p:cNvPr id="48138" name="Line 20"/>
          <p:cNvSpPr>
            <a:spLocks noChangeShapeType="1"/>
          </p:cNvSpPr>
          <p:nvPr/>
        </p:nvSpPr>
        <p:spPr bwMode="auto">
          <a:xfrm>
            <a:off x="1384300" y="2070100"/>
            <a:ext cx="0" cy="1079500"/>
          </a:xfrm>
          <a:prstGeom prst="line">
            <a:avLst/>
          </a:prstGeom>
          <a:noFill/>
          <a:ln w="38100">
            <a:solidFill>
              <a:schemeClr val="tx1"/>
            </a:solidFill>
            <a:prstDash val="dash"/>
            <a:round/>
            <a:headEnd/>
            <a:tailEnd type="stealth" w="lg" len="lg"/>
          </a:ln>
          <a:extLst>
            <a:ext uri="{909E8E84-426E-40DD-AFC4-6F175D3DCCD1}">
              <a14:hiddenFill xmlns:a14="http://schemas.microsoft.com/office/drawing/2010/main">
                <a:noFill/>
              </a14:hiddenFill>
            </a:ext>
          </a:extLst>
        </p:spPr>
        <p:txBody>
          <a:bodyPr/>
          <a:lstStyle/>
          <a:p>
            <a:endParaRPr lang="en-GB"/>
          </a:p>
        </p:txBody>
      </p:sp>
      <p:sp>
        <p:nvSpPr>
          <p:cNvPr id="48139" name="Line 22"/>
          <p:cNvSpPr>
            <a:spLocks noChangeShapeType="1"/>
          </p:cNvSpPr>
          <p:nvPr/>
        </p:nvSpPr>
        <p:spPr bwMode="auto">
          <a:xfrm>
            <a:off x="1384300" y="2057400"/>
            <a:ext cx="2628900" cy="0"/>
          </a:xfrm>
          <a:prstGeom prst="line">
            <a:avLst/>
          </a:prstGeom>
          <a:noFill/>
          <a:ln w="381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48140" name="Line 23"/>
          <p:cNvSpPr>
            <a:spLocks noChangeShapeType="1"/>
          </p:cNvSpPr>
          <p:nvPr/>
        </p:nvSpPr>
        <p:spPr bwMode="auto">
          <a:xfrm>
            <a:off x="4016375" y="2060575"/>
            <a:ext cx="0" cy="854075"/>
          </a:xfrm>
          <a:prstGeom prst="line">
            <a:avLst/>
          </a:prstGeom>
          <a:noFill/>
          <a:ln w="381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48141" name="Line 24"/>
          <p:cNvSpPr>
            <a:spLocks noChangeShapeType="1"/>
          </p:cNvSpPr>
          <p:nvPr/>
        </p:nvSpPr>
        <p:spPr bwMode="auto">
          <a:xfrm>
            <a:off x="4191000" y="2070100"/>
            <a:ext cx="0" cy="1616075"/>
          </a:xfrm>
          <a:prstGeom prst="line">
            <a:avLst/>
          </a:prstGeom>
          <a:noFill/>
          <a:ln w="381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48142" name="Line 25"/>
          <p:cNvSpPr>
            <a:spLocks noChangeShapeType="1"/>
          </p:cNvSpPr>
          <p:nvPr/>
        </p:nvSpPr>
        <p:spPr bwMode="auto">
          <a:xfrm>
            <a:off x="4194175" y="2066925"/>
            <a:ext cx="2190750" cy="0"/>
          </a:xfrm>
          <a:prstGeom prst="line">
            <a:avLst/>
          </a:prstGeom>
          <a:noFill/>
          <a:ln w="381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48143" name="Line 26"/>
          <p:cNvSpPr>
            <a:spLocks noChangeShapeType="1"/>
          </p:cNvSpPr>
          <p:nvPr/>
        </p:nvSpPr>
        <p:spPr bwMode="auto">
          <a:xfrm rot="-5400000">
            <a:off x="2960688" y="2760662"/>
            <a:ext cx="0" cy="1851025"/>
          </a:xfrm>
          <a:prstGeom prst="line">
            <a:avLst/>
          </a:prstGeom>
          <a:noFill/>
          <a:ln w="38100">
            <a:solidFill>
              <a:schemeClr val="tx1"/>
            </a:solidFill>
            <a:prstDash val="dash"/>
            <a:round/>
            <a:headEnd/>
            <a:tailEnd type="stealth" w="lg" len="lg"/>
          </a:ln>
          <a:extLst>
            <a:ext uri="{909E8E84-426E-40DD-AFC4-6F175D3DCCD1}">
              <a14:hiddenFill xmlns:a14="http://schemas.microsoft.com/office/drawing/2010/main">
                <a:noFill/>
              </a14:hiddenFill>
            </a:ext>
          </a:extLst>
        </p:spPr>
        <p:txBody>
          <a:bodyPr/>
          <a:lstStyle/>
          <a:p>
            <a:endParaRPr lang="en-GB"/>
          </a:p>
        </p:txBody>
      </p:sp>
      <p:sp>
        <p:nvSpPr>
          <p:cNvPr id="48144" name="Line 27"/>
          <p:cNvSpPr>
            <a:spLocks noChangeShapeType="1"/>
          </p:cNvSpPr>
          <p:nvPr/>
        </p:nvSpPr>
        <p:spPr bwMode="auto">
          <a:xfrm rot="-5400000">
            <a:off x="4960938" y="2913062"/>
            <a:ext cx="0" cy="1546225"/>
          </a:xfrm>
          <a:prstGeom prst="line">
            <a:avLst/>
          </a:prstGeom>
          <a:noFill/>
          <a:ln w="38100">
            <a:solidFill>
              <a:schemeClr val="tx1"/>
            </a:solidFill>
            <a:prstDash val="dash"/>
            <a:round/>
            <a:headEnd/>
            <a:tailEnd type="stealth" w="lg" len="lg"/>
          </a:ln>
          <a:extLst>
            <a:ext uri="{909E8E84-426E-40DD-AFC4-6F175D3DCCD1}">
              <a14:hiddenFill xmlns:a14="http://schemas.microsoft.com/office/drawing/2010/main">
                <a:noFill/>
              </a14:hiddenFill>
            </a:ext>
          </a:extLst>
        </p:spPr>
        <p:txBody>
          <a:bodyPr/>
          <a:lstStyle/>
          <a:p>
            <a:endParaRPr lang="en-GB"/>
          </a:p>
        </p:txBody>
      </p:sp>
      <p:sp>
        <p:nvSpPr>
          <p:cNvPr id="48145" name="Line 28"/>
          <p:cNvSpPr>
            <a:spLocks noChangeShapeType="1"/>
          </p:cNvSpPr>
          <p:nvPr/>
        </p:nvSpPr>
        <p:spPr bwMode="auto">
          <a:xfrm>
            <a:off x="6372225" y="2079625"/>
            <a:ext cx="0" cy="1101725"/>
          </a:xfrm>
          <a:prstGeom prst="line">
            <a:avLst/>
          </a:prstGeom>
          <a:noFill/>
          <a:ln w="381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540677" name="AutoShape 5"/>
          <p:cNvSpPr>
            <a:spLocks noChangeArrowheads="1"/>
          </p:cNvSpPr>
          <p:nvPr/>
        </p:nvSpPr>
        <p:spPr bwMode="auto">
          <a:xfrm>
            <a:off x="2133600" y="1803400"/>
            <a:ext cx="749300" cy="444500"/>
          </a:xfrm>
          <a:prstGeom prst="flowChartPunchedCard">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GB"/>
          </a:p>
        </p:txBody>
      </p:sp>
      <p:sp>
        <p:nvSpPr>
          <p:cNvPr id="540686" name="AutoShape 14"/>
          <p:cNvSpPr>
            <a:spLocks noChangeArrowheads="1"/>
          </p:cNvSpPr>
          <p:nvPr/>
        </p:nvSpPr>
        <p:spPr bwMode="auto">
          <a:xfrm>
            <a:off x="5194300" y="1803400"/>
            <a:ext cx="749300" cy="444500"/>
          </a:xfrm>
          <a:prstGeom prst="flowChartPunchedCard">
            <a:avLst/>
          </a:prstGeom>
          <a:solidFill>
            <a:srgbClr val="FFFF99"/>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GB"/>
          </a:p>
        </p:txBody>
      </p:sp>
      <p:sp>
        <p:nvSpPr>
          <p:cNvPr id="48148" name="Rectangle 15"/>
          <p:cNvSpPr>
            <a:spLocks noChangeArrowheads="1"/>
          </p:cNvSpPr>
          <p:nvPr/>
        </p:nvSpPr>
        <p:spPr bwMode="auto">
          <a:xfrm>
            <a:off x="2371725" y="3625850"/>
            <a:ext cx="342900" cy="203200"/>
          </a:xfrm>
          <a:prstGeom prst="rect">
            <a:avLst/>
          </a:prstGeom>
          <a:solidFill>
            <a:srgbClr val="FF9900"/>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9900"/>
            </a:extrusionClr>
          </a:sp3d>
        </p:spPr>
        <p:txBody>
          <a:bodyPr wrap="none" anchor="ctr">
            <a:flatTx/>
          </a:bodyPr>
          <a:lstStyle/>
          <a:p>
            <a:endParaRPr lang="en-GB"/>
          </a:p>
        </p:txBody>
      </p:sp>
      <p:sp>
        <p:nvSpPr>
          <p:cNvPr id="48149" name="Rectangle 16"/>
          <p:cNvSpPr>
            <a:spLocks noChangeArrowheads="1"/>
          </p:cNvSpPr>
          <p:nvPr/>
        </p:nvSpPr>
        <p:spPr bwMode="auto">
          <a:xfrm>
            <a:off x="4657725" y="3625850"/>
            <a:ext cx="342900" cy="203200"/>
          </a:xfrm>
          <a:prstGeom prst="rect">
            <a:avLst/>
          </a:prstGeom>
          <a:solidFill>
            <a:srgbClr val="FF9900"/>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9900"/>
            </a:extrusionClr>
          </a:sp3d>
        </p:spPr>
        <p:txBody>
          <a:bodyPr wrap="none" anchor="ctr">
            <a:flatTx/>
          </a:bodyPr>
          <a:lstStyle/>
          <a:p>
            <a:endParaRPr lang="en-GB"/>
          </a:p>
        </p:txBody>
      </p:sp>
      <p:sp>
        <p:nvSpPr>
          <p:cNvPr id="48150" name="Rectangle 29"/>
          <p:cNvSpPr>
            <a:spLocks noChangeArrowheads="1"/>
          </p:cNvSpPr>
          <p:nvPr/>
        </p:nvSpPr>
        <p:spPr bwMode="gray">
          <a:xfrm>
            <a:off x="4738688" y="3190875"/>
            <a:ext cx="4921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Unit</a:t>
            </a:r>
          </a:p>
        </p:txBody>
      </p:sp>
      <p:sp>
        <p:nvSpPr>
          <p:cNvPr id="48151" name="Rectangle 30"/>
          <p:cNvSpPr>
            <a:spLocks noChangeArrowheads="1"/>
          </p:cNvSpPr>
          <p:nvPr/>
        </p:nvSpPr>
        <p:spPr bwMode="gray">
          <a:xfrm>
            <a:off x="2452688" y="3190875"/>
            <a:ext cx="4921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Unit</a:t>
            </a:r>
          </a:p>
        </p:txBody>
      </p:sp>
      <p:sp>
        <p:nvSpPr>
          <p:cNvPr id="48152" name="Rectangle 31"/>
          <p:cNvSpPr>
            <a:spLocks noChangeArrowheads="1"/>
          </p:cNvSpPr>
          <p:nvPr/>
        </p:nvSpPr>
        <p:spPr bwMode="gray">
          <a:xfrm>
            <a:off x="5018088" y="1552575"/>
            <a:ext cx="17621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Withdrawal Kanban</a:t>
            </a:r>
          </a:p>
        </p:txBody>
      </p:sp>
      <p:sp>
        <p:nvSpPr>
          <p:cNvPr id="48153" name="Rectangle 32"/>
          <p:cNvSpPr>
            <a:spLocks noChangeArrowheads="1"/>
          </p:cNvSpPr>
          <p:nvPr/>
        </p:nvSpPr>
        <p:spPr bwMode="gray">
          <a:xfrm>
            <a:off x="1373188" y="1514475"/>
            <a:ext cx="24860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Production/Release Kanban</a:t>
            </a:r>
          </a:p>
        </p:txBody>
      </p:sp>
      <p:sp>
        <p:nvSpPr>
          <p:cNvPr id="48154" name="Rectangle 36"/>
          <p:cNvSpPr>
            <a:spLocks noChangeArrowheads="1"/>
          </p:cNvSpPr>
          <p:nvPr/>
        </p:nvSpPr>
        <p:spPr bwMode="gray">
          <a:xfrm>
            <a:off x="1841500" y="5226050"/>
            <a:ext cx="5562600" cy="693738"/>
          </a:xfrm>
          <a:prstGeom prst="rect">
            <a:avLst/>
          </a:prstGeom>
          <a:solidFill>
            <a:srgbClr val="00B050"/>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algn="ctr" eaLnBrk="0" hangingPunct="0"/>
            <a:r>
              <a:rPr lang="en-US" sz="1400" b="1">
                <a:solidFill>
                  <a:schemeClr val="bg1"/>
                </a:solidFill>
              </a:rPr>
              <a:t>Can be difficult to find opportunities to find pull systems in service / transactional processes . .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57200" y="0"/>
            <a:ext cx="8229600" cy="1143000"/>
          </a:xfrm>
        </p:spPr>
        <p:txBody>
          <a:bodyPr/>
          <a:lstStyle/>
          <a:p>
            <a:pPr eaLnBrk="1" hangingPunct="1"/>
            <a:r>
              <a:rPr lang="en-GB" smtClean="0"/>
              <a:t>Step 10: First In First Out (FIFO)</a:t>
            </a:r>
          </a:p>
        </p:txBody>
      </p:sp>
      <p:sp>
        <p:nvSpPr>
          <p:cNvPr id="539651" name="Rectangle 3"/>
          <p:cNvSpPr>
            <a:spLocks noChangeArrowheads="1"/>
          </p:cNvSpPr>
          <p:nvPr/>
        </p:nvSpPr>
        <p:spPr bwMode="auto">
          <a:xfrm>
            <a:off x="488950" y="820738"/>
            <a:ext cx="8439150" cy="1649412"/>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n-GB" sz="2000" b="1">
                <a:solidFill>
                  <a:schemeClr val="tx1">
                    <a:lumMod val="75000"/>
                    <a:lumOff val="25000"/>
                  </a:schemeClr>
                </a:solidFill>
              </a:rPr>
              <a:t>Pull systems are a nice way to control flow between processes that cannot be tied together in a continuous flow, but sometimes it is not possible to keep an inventory (e.g. transactions!).  Instead use a first-in-first-out (FIFO) lane to control the flow:</a:t>
            </a:r>
          </a:p>
          <a:p>
            <a:pPr>
              <a:spcBef>
                <a:spcPct val="20000"/>
              </a:spcBef>
              <a:buClr>
                <a:schemeClr val="bg1"/>
              </a:buClr>
              <a:buSzPct val="25000"/>
              <a:buFont typeface="Times" pitchFamily="18" charset="0"/>
              <a:buChar char="•"/>
              <a:defRPr/>
            </a:pPr>
            <a:endParaRPr lang="en-GB" sz="2000" b="1">
              <a:solidFill>
                <a:schemeClr val="tx1">
                  <a:lumMod val="75000"/>
                  <a:lumOff val="25000"/>
                </a:schemeClr>
              </a:solidFill>
            </a:endParaRPr>
          </a:p>
        </p:txBody>
      </p:sp>
      <p:grpSp>
        <p:nvGrpSpPr>
          <p:cNvPr id="49156" name="Group 40"/>
          <p:cNvGrpSpPr>
            <a:grpSpLocks/>
          </p:cNvGrpSpPr>
          <p:nvPr/>
        </p:nvGrpSpPr>
        <p:grpSpPr bwMode="auto">
          <a:xfrm>
            <a:off x="703263" y="2392363"/>
            <a:ext cx="6988175" cy="3255962"/>
            <a:chOff x="443" y="1419"/>
            <a:chExt cx="4402" cy="2051"/>
          </a:xfrm>
        </p:grpSpPr>
        <p:sp>
          <p:nvSpPr>
            <p:cNvPr id="539652" name="AutoShape 4"/>
            <p:cNvSpPr>
              <a:spLocks noChangeArrowheads="1"/>
            </p:cNvSpPr>
            <p:nvPr/>
          </p:nvSpPr>
          <p:spPr bwMode="auto">
            <a:xfrm>
              <a:off x="443" y="1419"/>
              <a:ext cx="4402" cy="2051"/>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endParaRPr lang="en-GB"/>
            </a:p>
          </p:txBody>
        </p:sp>
        <p:sp>
          <p:nvSpPr>
            <p:cNvPr id="539653" name="AutoShape 5"/>
            <p:cNvSpPr>
              <a:spLocks noChangeArrowheads="1"/>
            </p:cNvSpPr>
            <p:nvPr/>
          </p:nvSpPr>
          <p:spPr bwMode="auto">
            <a:xfrm>
              <a:off x="568" y="2352"/>
              <a:ext cx="792" cy="608"/>
            </a:xfrm>
            <a:prstGeom prst="flowChartAlternateProcess">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GB"/>
                <a:t>Upstream </a:t>
              </a:r>
            </a:p>
            <a:p>
              <a:pPr algn="ctr">
                <a:defRPr/>
              </a:pPr>
              <a:r>
                <a:rPr lang="en-GB"/>
                <a:t>Process</a:t>
              </a:r>
            </a:p>
            <a:p>
              <a:pPr algn="ctr">
                <a:defRPr/>
              </a:pPr>
              <a:r>
                <a:rPr lang="en-GB" b="1"/>
                <a:t>A</a:t>
              </a:r>
            </a:p>
          </p:txBody>
        </p:sp>
        <p:grpSp>
          <p:nvGrpSpPr>
            <p:cNvPr id="49159" name="Group 6"/>
            <p:cNvGrpSpPr>
              <a:grpSpLocks/>
            </p:cNvGrpSpPr>
            <p:nvPr/>
          </p:nvGrpSpPr>
          <p:grpSpPr bwMode="auto">
            <a:xfrm>
              <a:off x="3384" y="1776"/>
              <a:ext cx="536" cy="1336"/>
              <a:chOff x="3216" y="1088"/>
              <a:chExt cx="536" cy="1336"/>
            </a:xfrm>
          </p:grpSpPr>
          <p:sp>
            <p:nvSpPr>
              <p:cNvPr id="49178" name="AutoShape 7"/>
              <p:cNvSpPr>
                <a:spLocks noChangeArrowheads="1"/>
              </p:cNvSpPr>
              <p:nvPr/>
            </p:nvSpPr>
            <p:spPr bwMode="auto">
              <a:xfrm>
                <a:off x="3392" y="1096"/>
                <a:ext cx="360" cy="320"/>
              </a:xfrm>
              <a:prstGeom prst="flowChartAlternateProcess">
                <a:avLst/>
              </a:prstGeom>
              <a:solidFill>
                <a:schemeClr val="bg1"/>
              </a:solidFill>
              <a:ln w="38100">
                <a:solidFill>
                  <a:schemeClr val="tx1"/>
                </a:solidFill>
                <a:miter lim="800000"/>
                <a:headEnd/>
                <a:tailEnd/>
              </a:ln>
            </p:spPr>
            <p:txBody>
              <a:bodyPr wrap="none" anchor="ctr"/>
              <a:lstStyle/>
              <a:p>
                <a:endParaRPr lang="en-GB"/>
              </a:p>
            </p:txBody>
          </p:sp>
          <p:sp>
            <p:nvSpPr>
              <p:cNvPr id="49179" name="AutoShape 8"/>
              <p:cNvSpPr>
                <a:spLocks noChangeArrowheads="1"/>
              </p:cNvSpPr>
              <p:nvPr/>
            </p:nvSpPr>
            <p:spPr bwMode="auto">
              <a:xfrm>
                <a:off x="3392" y="1416"/>
                <a:ext cx="360" cy="320"/>
              </a:xfrm>
              <a:prstGeom prst="flowChartAlternateProcess">
                <a:avLst/>
              </a:prstGeom>
              <a:solidFill>
                <a:schemeClr val="bg1"/>
              </a:solidFill>
              <a:ln w="38100">
                <a:solidFill>
                  <a:schemeClr val="tx1"/>
                </a:solidFill>
                <a:miter lim="800000"/>
                <a:headEnd/>
                <a:tailEnd/>
              </a:ln>
            </p:spPr>
            <p:txBody>
              <a:bodyPr wrap="none" anchor="ctr"/>
              <a:lstStyle/>
              <a:p>
                <a:endParaRPr lang="en-GB"/>
              </a:p>
            </p:txBody>
          </p:sp>
          <p:sp>
            <p:nvSpPr>
              <p:cNvPr id="49180" name="AutoShape 9"/>
              <p:cNvSpPr>
                <a:spLocks noChangeArrowheads="1"/>
              </p:cNvSpPr>
              <p:nvPr/>
            </p:nvSpPr>
            <p:spPr bwMode="auto">
              <a:xfrm>
                <a:off x="3392" y="1736"/>
                <a:ext cx="360" cy="320"/>
              </a:xfrm>
              <a:prstGeom prst="flowChartAlternateProcess">
                <a:avLst/>
              </a:prstGeom>
              <a:solidFill>
                <a:schemeClr val="bg1"/>
              </a:solidFill>
              <a:ln w="38100">
                <a:solidFill>
                  <a:schemeClr val="tx1"/>
                </a:solidFill>
                <a:miter lim="800000"/>
                <a:headEnd/>
                <a:tailEnd/>
              </a:ln>
            </p:spPr>
            <p:txBody>
              <a:bodyPr wrap="none" anchor="ctr"/>
              <a:lstStyle/>
              <a:p>
                <a:endParaRPr lang="en-GB"/>
              </a:p>
            </p:txBody>
          </p:sp>
          <p:sp>
            <p:nvSpPr>
              <p:cNvPr id="49181" name="AutoShape 10"/>
              <p:cNvSpPr>
                <a:spLocks noChangeArrowheads="1"/>
              </p:cNvSpPr>
              <p:nvPr/>
            </p:nvSpPr>
            <p:spPr bwMode="auto">
              <a:xfrm>
                <a:off x="3392" y="2056"/>
                <a:ext cx="360" cy="320"/>
              </a:xfrm>
              <a:prstGeom prst="flowChartAlternateProcess">
                <a:avLst/>
              </a:prstGeom>
              <a:solidFill>
                <a:schemeClr val="bg1"/>
              </a:solidFill>
              <a:ln w="38100">
                <a:solidFill>
                  <a:schemeClr val="tx1"/>
                </a:solidFill>
                <a:miter lim="800000"/>
                <a:headEnd/>
                <a:tailEnd/>
              </a:ln>
            </p:spPr>
            <p:txBody>
              <a:bodyPr wrap="none" anchor="ctr"/>
              <a:lstStyle/>
              <a:p>
                <a:endParaRPr lang="en-GB"/>
              </a:p>
            </p:txBody>
          </p:sp>
          <p:sp>
            <p:nvSpPr>
              <p:cNvPr id="49182" name="Rectangle 11"/>
              <p:cNvSpPr>
                <a:spLocks noChangeArrowheads="1"/>
              </p:cNvSpPr>
              <p:nvPr/>
            </p:nvSpPr>
            <p:spPr bwMode="auto">
              <a:xfrm>
                <a:off x="3216" y="1088"/>
                <a:ext cx="328" cy="1336"/>
              </a:xfrm>
              <a:prstGeom prst="rect">
                <a:avLst/>
              </a:prstGeom>
              <a:solidFill>
                <a:schemeClr val="bg1"/>
              </a:solidFill>
              <a:ln w="38100">
                <a:solidFill>
                  <a:schemeClr val="bg1"/>
                </a:solidFill>
                <a:miter lim="800000"/>
                <a:headEnd/>
                <a:tailEnd/>
              </a:ln>
            </p:spPr>
            <p:txBody>
              <a:bodyPr wrap="none" anchor="ctr"/>
              <a:lstStyle/>
              <a:p>
                <a:endParaRPr lang="en-GB"/>
              </a:p>
            </p:txBody>
          </p:sp>
        </p:grpSp>
        <p:sp>
          <p:nvSpPr>
            <p:cNvPr id="539660" name="AutoShape 12"/>
            <p:cNvSpPr>
              <a:spLocks noChangeArrowheads="1"/>
            </p:cNvSpPr>
            <p:nvPr/>
          </p:nvSpPr>
          <p:spPr bwMode="auto">
            <a:xfrm>
              <a:off x="2784" y="2352"/>
              <a:ext cx="792" cy="608"/>
            </a:xfrm>
            <a:prstGeom prst="flowChartAlternateProcess">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GB"/>
                <a:t>Downstream</a:t>
              </a:r>
            </a:p>
            <a:p>
              <a:pPr algn="ctr">
                <a:defRPr/>
              </a:pPr>
              <a:r>
                <a:rPr lang="en-GB"/>
                <a:t>Process</a:t>
              </a:r>
            </a:p>
            <a:p>
              <a:pPr algn="ctr">
                <a:defRPr/>
              </a:pPr>
              <a:r>
                <a:rPr lang="en-GB" b="1"/>
                <a:t>B</a:t>
              </a:r>
            </a:p>
          </p:txBody>
        </p:sp>
        <p:sp>
          <p:nvSpPr>
            <p:cNvPr id="49161" name="Rectangle 13"/>
            <p:cNvSpPr>
              <a:spLocks noChangeArrowheads="1"/>
            </p:cNvSpPr>
            <p:nvPr/>
          </p:nvSpPr>
          <p:spPr bwMode="gray">
            <a:xfrm>
              <a:off x="3465" y="3314"/>
              <a:ext cx="76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Supermarket</a:t>
              </a:r>
            </a:p>
          </p:txBody>
        </p:sp>
        <p:sp>
          <p:nvSpPr>
            <p:cNvPr id="49162" name="AutoShape 14"/>
            <p:cNvSpPr>
              <a:spLocks noChangeArrowheads="1"/>
            </p:cNvSpPr>
            <p:nvPr/>
          </p:nvSpPr>
          <p:spPr bwMode="auto">
            <a:xfrm>
              <a:off x="3776" y="3120"/>
              <a:ext cx="136" cy="136"/>
            </a:xfrm>
            <a:prstGeom prst="upArrow">
              <a:avLst>
                <a:gd name="adj1" fmla="val 50000"/>
                <a:gd name="adj2" fmla="val 25000"/>
              </a:avLst>
            </a:prstGeom>
            <a:solidFill>
              <a:schemeClr val="tx1"/>
            </a:solidFill>
            <a:ln w="9525">
              <a:solidFill>
                <a:schemeClr val="tx1"/>
              </a:solidFill>
              <a:miter lim="800000"/>
              <a:headEnd/>
              <a:tailEnd/>
            </a:ln>
          </p:spPr>
          <p:txBody>
            <a:bodyPr wrap="none" anchor="ctr"/>
            <a:lstStyle/>
            <a:p>
              <a:endParaRPr lang="en-GB"/>
            </a:p>
          </p:txBody>
        </p:sp>
        <p:sp>
          <p:nvSpPr>
            <p:cNvPr id="49163" name="Line 15"/>
            <p:cNvSpPr>
              <a:spLocks noChangeShapeType="1"/>
            </p:cNvSpPr>
            <p:nvPr/>
          </p:nvSpPr>
          <p:spPr bwMode="auto">
            <a:xfrm>
              <a:off x="968" y="1640"/>
              <a:ext cx="0" cy="680"/>
            </a:xfrm>
            <a:prstGeom prst="line">
              <a:avLst/>
            </a:prstGeom>
            <a:noFill/>
            <a:ln w="38100">
              <a:solidFill>
                <a:schemeClr val="tx1"/>
              </a:solidFill>
              <a:prstDash val="dash"/>
              <a:round/>
              <a:headEnd/>
              <a:tailEnd type="stealth" w="lg" len="lg"/>
            </a:ln>
            <a:extLst>
              <a:ext uri="{909E8E84-426E-40DD-AFC4-6F175D3DCCD1}">
                <a14:hiddenFill xmlns:a14="http://schemas.microsoft.com/office/drawing/2010/main">
                  <a:noFill/>
                </a14:hiddenFill>
              </a:ext>
            </a:extLst>
          </p:spPr>
          <p:txBody>
            <a:bodyPr/>
            <a:lstStyle/>
            <a:p>
              <a:endParaRPr lang="en-GB"/>
            </a:p>
          </p:txBody>
        </p:sp>
        <p:sp>
          <p:nvSpPr>
            <p:cNvPr id="49164" name="Line 16"/>
            <p:cNvSpPr>
              <a:spLocks noChangeShapeType="1"/>
            </p:cNvSpPr>
            <p:nvPr/>
          </p:nvSpPr>
          <p:spPr bwMode="auto">
            <a:xfrm>
              <a:off x="968" y="1632"/>
              <a:ext cx="2848" cy="0"/>
            </a:xfrm>
            <a:prstGeom prst="line">
              <a:avLst/>
            </a:prstGeom>
            <a:noFill/>
            <a:ln w="381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49165" name="Line 20"/>
            <p:cNvSpPr>
              <a:spLocks noChangeShapeType="1"/>
            </p:cNvSpPr>
            <p:nvPr/>
          </p:nvSpPr>
          <p:spPr bwMode="auto">
            <a:xfrm rot="-5400000">
              <a:off x="2065" y="2075"/>
              <a:ext cx="0" cy="1166"/>
            </a:xfrm>
            <a:prstGeom prst="line">
              <a:avLst/>
            </a:prstGeom>
            <a:noFill/>
            <a:ln w="38100">
              <a:solidFill>
                <a:schemeClr val="tx1"/>
              </a:solidFill>
              <a:round/>
              <a:headEnd/>
              <a:tailEnd type="stealth" w="lg" len="lg"/>
            </a:ln>
            <a:extLst>
              <a:ext uri="{909E8E84-426E-40DD-AFC4-6F175D3DCCD1}">
                <a14:hiddenFill xmlns:a14="http://schemas.microsoft.com/office/drawing/2010/main">
                  <a:noFill/>
                </a14:hiddenFill>
              </a:ext>
            </a:extLst>
          </p:spPr>
          <p:txBody>
            <a:bodyPr/>
            <a:lstStyle/>
            <a:p>
              <a:endParaRPr lang="en-GB"/>
            </a:p>
          </p:txBody>
        </p:sp>
        <p:sp>
          <p:nvSpPr>
            <p:cNvPr id="49166" name="Line 22"/>
            <p:cNvSpPr>
              <a:spLocks noChangeShapeType="1"/>
            </p:cNvSpPr>
            <p:nvPr/>
          </p:nvSpPr>
          <p:spPr bwMode="auto">
            <a:xfrm>
              <a:off x="3830" y="1630"/>
              <a:ext cx="0" cy="694"/>
            </a:xfrm>
            <a:prstGeom prst="line">
              <a:avLst/>
            </a:prstGeom>
            <a:noFill/>
            <a:ln w="381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539671" name="AutoShape 23"/>
            <p:cNvSpPr>
              <a:spLocks noChangeArrowheads="1"/>
            </p:cNvSpPr>
            <p:nvPr/>
          </p:nvSpPr>
          <p:spPr bwMode="auto">
            <a:xfrm>
              <a:off x="1440" y="1472"/>
              <a:ext cx="472" cy="280"/>
            </a:xfrm>
            <a:prstGeom prst="flowChartPunchedCard">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GB"/>
                <a:t>Kanban</a:t>
              </a:r>
            </a:p>
          </p:txBody>
        </p:sp>
        <p:sp>
          <p:nvSpPr>
            <p:cNvPr id="49168" name="Rectangle 27"/>
            <p:cNvSpPr>
              <a:spLocks noChangeArrowheads="1"/>
            </p:cNvSpPr>
            <p:nvPr/>
          </p:nvSpPr>
          <p:spPr bwMode="gray">
            <a:xfrm>
              <a:off x="1529" y="2378"/>
              <a:ext cx="758"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max. 50 Units</a:t>
              </a:r>
            </a:p>
          </p:txBody>
        </p:sp>
        <p:sp>
          <p:nvSpPr>
            <p:cNvPr id="49169" name="Rectangle 28"/>
            <p:cNvSpPr>
              <a:spLocks noChangeArrowheads="1"/>
            </p:cNvSpPr>
            <p:nvPr/>
          </p:nvSpPr>
          <p:spPr bwMode="gray">
            <a:xfrm>
              <a:off x="1641" y="2578"/>
              <a:ext cx="654" cy="13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762000">
                <a:spcBef>
                  <a:spcPct val="20000"/>
                </a:spcBef>
                <a:buClr>
                  <a:schemeClr val="bg1"/>
                </a:buClr>
                <a:buSzPct val="25000"/>
                <a:buFont typeface="Times" pitchFamily="18" charset="0"/>
                <a:buNone/>
              </a:pPr>
              <a:r>
                <a:rPr lang="en-US" sz="1400" b="1"/>
                <a:t>FIFO Lane</a:t>
              </a:r>
            </a:p>
          </p:txBody>
        </p:sp>
        <p:sp>
          <p:nvSpPr>
            <p:cNvPr id="49170" name="Line 31"/>
            <p:cNvSpPr>
              <a:spLocks noChangeShapeType="1"/>
            </p:cNvSpPr>
            <p:nvPr/>
          </p:nvSpPr>
          <p:spPr bwMode="auto">
            <a:xfrm rot="-5400000">
              <a:off x="2057" y="2195"/>
              <a:ext cx="0" cy="1166"/>
            </a:xfrm>
            <a:prstGeom prst="line">
              <a:avLst/>
            </a:prstGeom>
            <a:noFill/>
            <a:ln w="38100">
              <a:solidFill>
                <a:schemeClr val="tx1"/>
              </a:solidFill>
              <a:round/>
              <a:headEnd/>
              <a:tailEnd type="none" w="lg" len="lg"/>
            </a:ln>
            <a:extLst>
              <a:ext uri="{909E8E84-426E-40DD-AFC4-6F175D3DCCD1}">
                <a14:hiddenFill xmlns:a14="http://schemas.microsoft.com/office/drawing/2010/main">
                  <a:noFill/>
                </a14:hiddenFill>
              </a:ext>
            </a:extLst>
          </p:spPr>
          <p:txBody>
            <a:bodyPr/>
            <a:lstStyle/>
            <a:p>
              <a:endParaRPr lang="en-GB"/>
            </a:p>
          </p:txBody>
        </p:sp>
        <p:sp>
          <p:nvSpPr>
            <p:cNvPr id="49171" name="Line 32"/>
            <p:cNvSpPr>
              <a:spLocks noChangeShapeType="1"/>
            </p:cNvSpPr>
            <p:nvPr/>
          </p:nvSpPr>
          <p:spPr bwMode="auto">
            <a:xfrm rot="-5400000">
              <a:off x="2065" y="1955"/>
              <a:ext cx="0" cy="1166"/>
            </a:xfrm>
            <a:prstGeom prst="line">
              <a:avLst/>
            </a:prstGeom>
            <a:noFill/>
            <a:ln w="38100">
              <a:solidFill>
                <a:schemeClr val="tx1"/>
              </a:solidFill>
              <a:round/>
              <a:headEnd/>
              <a:tailEnd type="none" w="lg" len="lg"/>
            </a:ln>
            <a:extLst>
              <a:ext uri="{909E8E84-426E-40DD-AFC4-6F175D3DCCD1}">
                <a14:hiddenFill xmlns:a14="http://schemas.microsoft.com/office/drawing/2010/main">
                  <a:noFill/>
                </a14:hiddenFill>
              </a:ext>
            </a:extLst>
          </p:spPr>
          <p:txBody>
            <a:bodyPr/>
            <a:lstStyle/>
            <a:p>
              <a:endParaRPr lang="en-GB"/>
            </a:p>
          </p:txBody>
        </p:sp>
        <p:sp>
          <p:nvSpPr>
            <p:cNvPr id="49172" name="Rectangle 34"/>
            <p:cNvSpPr>
              <a:spLocks noChangeArrowheads="1"/>
            </p:cNvSpPr>
            <p:nvPr/>
          </p:nvSpPr>
          <p:spPr bwMode="gray">
            <a:xfrm>
              <a:off x="1625" y="1994"/>
              <a:ext cx="310"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Full?</a:t>
              </a:r>
            </a:p>
          </p:txBody>
        </p:sp>
        <p:grpSp>
          <p:nvGrpSpPr>
            <p:cNvPr id="49173" name="Group 37"/>
            <p:cNvGrpSpPr>
              <a:grpSpLocks/>
            </p:cNvGrpSpPr>
            <p:nvPr/>
          </p:nvGrpSpPr>
          <p:grpSpPr bwMode="auto">
            <a:xfrm>
              <a:off x="736" y="1736"/>
              <a:ext cx="488" cy="400"/>
              <a:chOff x="5016" y="1976"/>
              <a:chExt cx="488" cy="400"/>
            </a:xfrm>
          </p:grpSpPr>
          <p:sp>
            <p:nvSpPr>
              <p:cNvPr id="49176" name="AutoShape 36"/>
              <p:cNvSpPr>
                <a:spLocks noChangeArrowheads="1"/>
              </p:cNvSpPr>
              <p:nvPr/>
            </p:nvSpPr>
            <p:spPr bwMode="auto">
              <a:xfrm>
                <a:off x="5016" y="1976"/>
                <a:ext cx="488" cy="400"/>
              </a:xfrm>
              <a:prstGeom prst="irregularSeal1">
                <a:avLst/>
              </a:prstGeom>
              <a:solidFill>
                <a:schemeClr val="bg1"/>
              </a:solidFill>
              <a:ln w="9525">
                <a:solidFill>
                  <a:schemeClr val="tx1"/>
                </a:solidFill>
                <a:miter lim="800000"/>
                <a:headEnd/>
                <a:tailEnd/>
              </a:ln>
            </p:spPr>
            <p:txBody>
              <a:bodyPr wrap="none" anchor="ctr"/>
              <a:lstStyle/>
              <a:p>
                <a:endParaRPr lang="en-GB"/>
              </a:p>
            </p:txBody>
          </p:sp>
          <p:sp>
            <p:nvSpPr>
              <p:cNvPr id="49177" name="Rectangle 35"/>
              <p:cNvSpPr>
                <a:spLocks noChangeArrowheads="1"/>
              </p:cNvSpPr>
              <p:nvPr/>
            </p:nvSpPr>
            <p:spPr bwMode="gray">
              <a:xfrm>
                <a:off x="5121" y="2098"/>
                <a:ext cx="310" cy="13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Stop!</a:t>
                </a:r>
              </a:p>
            </p:txBody>
          </p:sp>
        </p:grpSp>
        <p:sp>
          <p:nvSpPr>
            <p:cNvPr id="49174" name="Line 38"/>
            <p:cNvSpPr>
              <a:spLocks noChangeShapeType="1"/>
            </p:cNvSpPr>
            <p:nvPr/>
          </p:nvSpPr>
          <p:spPr bwMode="auto">
            <a:xfrm flipH="1" flipV="1">
              <a:off x="1232" y="1944"/>
              <a:ext cx="336" cy="104"/>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9175" name="Line 39"/>
            <p:cNvSpPr>
              <a:spLocks noChangeShapeType="1"/>
            </p:cNvSpPr>
            <p:nvPr/>
          </p:nvSpPr>
          <p:spPr bwMode="auto">
            <a:xfrm>
              <a:off x="1744" y="2128"/>
              <a:ext cx="32" cy="256"/>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57200" y="0"/>
            <a:ext cx="8229600" cy="1143000"/>
          </a:xfrm>
        </p:spPr>
        <p:txBody>
          <a:bodyPr/>
          <a:lstStyle/>
          <a:p>
            <a:pPr eaLnBrk="1" hangingPunct="1"/>
            <a:r>
              <a:rPr lang="en-GB" smtClean="0"/>
              <a:t>Step 10: Try to send the customer schedule to only one production process</a:t>
            </a:r>
          </a:p>
        </p:txBody>
      </p:sp>
      <p:sp>
        <p:nvSpPr>
          <p:cNvPr id="541699" name="Rectangle 3"/>
          <p:cNvSpPr>
            <a:spLocks noChangeArrowheads="1"/>
          </p:cNvSpPr>
          <p:nvPr/>
        </p:nvSpPr>
        <p:spPr bwMode="auto">
          <a:xfrm>
            <a:off x="488950" y="1074738"/>
            <a:ext cx="8439150" cy="1649412"/>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n-GB" b="1">
                <a:solidFill>
                  <a:schemeClr val="tx1">
                    <a:lumMod val="75000"/>
                    <a:lumOff val="25000"/>
                  </a:schemeClr>
                </a:solidFill>
              </a:rPr>
              <a:t>By using supermarket pull systems, you will typically need to schedule only at one point.  This point is called the pacemaker process, because how you control production at this process sets the pace for all the upstream processes.</a:t>
            </a:r>
          </a:p>
        </p:txBody>
      </p:sp>
      <p:grpSp>
        <p:nvGrpSpPr>
          <p:cNvPr id="50180" name="Group 60"/>
          <p:cNvGrpSpPr>
            <a:grpSpLocks/>
          </p:cNvGrpSpPr>
          <p:nvPr/>
        </p:nvGrpSpPr>
        <p:grpSpPr bwMode="auto">
          <a:xfrm>
            <a:off x="3660775" y="5216525"/>
            <a:ext cx="885825" cy="381000"/>
            <a:chOff x="4216" y="3446"/>
            <a:chExt cx="1174" cy="240"/>
          </a:xfrm>
        </p:grpSpPr>
        <p:sp>
          <p:nvSpPr>
            <p:cNvPr id="50242" name="Line 45"/>
            <p:cNvSpPr>
              <a:spLocks noChangeShapeType="1"/>
            </p:cNvSpPr>
            <p:nvPr/>
          </p:nvSpPr>
          <p:spPr bwMode="auto">
            <a:xfrm rot="-5400000">
              <a:off x="4807" y="2983"/>
              <a:ext cx="0" cy="1166"/>
            </a:xfrm>
            <a:prstGeom prst="line">
              <a:avLst/>
            </a:prstGeom>
            <a:noFill/>
            <a:ln w="38100">
              <a:solidFill>
                <a:schemeClr val="tx1"/>
              </a:solidFill>
              <a:round/>
              <a:headEnd/>
              <a:tailEnd type="stealth" w="lg" len="lg"/>
            </a:ln>
            <a:extLst>
              <a:ext uri="{909E8E84-426E-40DD-AFC4-6F175D3DCCD1}">
                <a14:hiddenFill xmlns:a14="http://schemas.microsoft.com/office/drawing/2010/main">
                  <a:noFill/>
                </a14:hiddenFill>
              </a:ext>
            </a:extLst>
          </p:spPr>
          <p:txBody>
            <a:bodyPr/>
            <a:lstStyle/>
            <a:p>
              <a:endParaRPr lang="en-GB"/>
            </a:p>
          </p:txBody>
        </p:sp>
        <p:sp>
          <p:nvSpPr>
            <p:cNvPr id="50243" name="Rectangle 49"/>
            <p:cNvSpPr>
              <a:spLocks noChangeArrowheads="1"/>
            </p:cNvSpPr>
            <p:nvPr/>
          </p:nvSpPr>
          <p:spPr bwMode="gray">
            <a:xfrm>
              <a:off x="4384" y="3486"/>
              <a:ext cx="653" cy="13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762000">
                <a:spcBef>
                  <a:spcPct val="20000"/>
                </a:spcBef>
                <a:buClr>
                  <a:schemeClr val="bg1"/>
                </a:buClr>
                <a:buSzPct val="25000"/>
                <a:buFont typeface="Times" pitchFamily="18" charset="0"/>
                <a:buNone/>
              </a:pPr>
              <a:r>
                <a:rPr lang="en-US" sz="1400" b="1"/>
                <a:t>FIFO</a:t>
              </a:r>
            </a:p>
          </p:txBody>
        </p:sp>
        <p:sp>
          <p:nvSpPr>
            <p:cNvPr id="50244" name="Line 50"/>
            <p:cNvSpPr>
              <a:spLocks noChangeShapeType="1"/>
            </p:cNvSpPr>
            <p:nvPr/>
          </p:nvSpPr>
          <p:spPr bwMode="auto">
            <a:xfrm rot="-5400000">
              <a:off x="4799" y="3103"/>
              <a:ext cx="0" cy="1166"/>
            </a:xfrm>
            <a:prstGeom prst="line">
              <a:avLst/>
            </a:prstGeom>
            <a:noFill/>
            <a:ln w="38100">
              <a:solidFill>
                <a:schemeClr val="tx1"/>
              </a:solidFill>
              <a:round/>
              <a:headEnd/>
              <a:tailEnd type="none" w="lg" len="lg"/>
            </a:ln>
            <a:extLst>
              <a:ext uri="{909E8E84-426E-40DD-AFC4-6F175D3DCCD1}">
                <a14:hiddenFill xmlns:a14="http://schemas.microsoft.com/office/drawing/2010/main">
                  <a:noFill/>
                </a14:hiddenFill>
              </a:ext>
            </a:extLst>
          </p:spPr>
          <p:txBody>
            <a:bodyPr/>
            <a:lstStyle/>
            <a:p>
              <a:endParaRPr lang="en-GB"/>
            </a:p>
          </p:txBody>
        </p:sp>
        <p:sp>
          <p:nvSpPr>
            <p:cNvPr id="50245" name="Line 51"/>
            <p:cNvSpPr>
              <a:spLocks noChangeShapeType="1"/>
            </p:cNvSpPr>
            <p:nvPr/>
          </p:nvSpPr>
          <p:spPr bwMode="auto">
            <a:xfrm rot="-5400000">
              <a:off x="4807" y="2863"/>
              <a:ext cx="0" cy="1166"/>
            </a:xfrm>
            <a:prstGeom prst="line">
              <a:avLst/>
            </a:prstGeom>
            <a:noFill/>
            <a:ln w="38100">
              <a:solidFill>
                <a:schemeClr val="tx1"/>
              </a:solidFill>
              <a:round/>
              <a:headEnd/>
              <a:tailEnd type="none" w="lg" len="lg"/>
            </a:ln>
            <a:extLst>
              <a:ext uri="{909E8E84-426E-40DD-AFC4-6F175D3DCCD1}">
                <a14:hiddenFill xmlns:a14="http://schemas.microsoft.com/office/drawing/2010/main">
                  <a:noFill/>
                </a14:hiddenFill>
              </a:ext>
            </a:extLst>
          </p:spPr>
          <p:txBody>
            <a:bodyPr/>
            <a:lstStyle/>
            <a:p>
              <a:endParaRPr lang="en-GB"/>
            </a:p>
          </p:txBody>
        </p:sp>
      </p:grpSp>
      <p:grpSp>
        <p:nvGrpSpPr>
          <p:cNvPr id="50181" name="Group 34"/>
          <p:cNvGrpSpPr>
            <a:grpSpLocks/>
          </p:cNvGrpSpPr>
          <p:nvPr/>
        </p:nvGrpSpPr>
        <p:grpSpPr bwMode="auto">
          <a:xfrm>
            <a:off x="1320800" y="2590800"/>
            <a:ext cx="690563" cy="1206500"/>
            <a:chOff x="3216" y="1088"/>
            <a:chExt cx="536" cy="1336"/>
          </a:xfrm>
        </p:grpSpPr>
        <p:sp>
          <p:nvSpPr>
            <p:cNvPr id="50237" name="AutoShape 35"/>
            <p:cNvSpPr>
              <a:spLocks noChangeArrowheads="1"/>
            </p:cNvSpPr>
            <p:nvPr/>
          </p:nvSpPr>
          <p:spPr bwMode="auto">
            <a:xfrm>
              <a:off x="3392" y="1096"/>
              <a:ext cx="360" cy="320"/>
            </a:xfrm>
            <a:prstGeom prst="flowChartAlternateProcess">
              <a:avLst/>
            </a:prstGeom>
            <a:solidFill>
              <a:schemeClr val="bg1"/>
            </a:solidFill>
            <a:ln w="38100">
              <a:solidFill>
                <a:schemeClr val="tx1"/>
              </a:solidFill>
              <a:miter lim="800000"/>
              <a:headEnd/>
              <a:tailEnd/>
            </a:ln>
          </p:spPr>
          <p:txBody>
            <a:bodyPr wrap="none" anchor="ctr"/>
            <a:lstStyle/>
            <a:p>
              <a:endParaRPr lang="en-GB"/>
            </a:p>
          </p:txBody>
        </p:sp>
        <p:sp>
          <p:nvSpPr>
            <p:cNvPr id="50238" name="AutoShape 36"/>
            <p:cNvSpPr>
              <a:spLocks noChangeArrowheads="1"/>
            </p:cNvSpPr>
            <p:nvPr/>
          </p:nvSpPr>
          <p:spPr bwMode="auto">
            <a:xfrm>
              <a:off x="3392" y="1416"/>
              <a:ext cx="360" cy="320"/>
            </a:xfrm>
            <a:prstGeom prst="flowChartAlternateProcess">
              <a:avLst/>
            </a:prstGeom>
            <a:solidFill>
              <a:schemeClr val="bg1"/>
            </a:solidFill>
            <a:ln w="38100">
              <a:solidFill>
                <a:schemeClr val="tx1"/>
              </a:solidFill>
              <a:miter lim="800000"/>
              <a:headEnd/>
              <a:tailEnd/>
            </a:ln>
          </p:spPr>
          <p:txBody>
            <a:bodyPr wrap="none" anchor="ctr"/>
            <a:lstStyle/>
            <a:p>
              <a:endParaRPr lang="en-GB"/>
            </a:p>
          </p:txBody>
        </p:sp>
        <p:sp>
          <p:nvSpPr>
            <p:cNvPr id="50239" name="AutoShape 37"/>
            <p:cNvSpPr>
              <a:spLocks noChangeArrowheads="1"/>
            </p:cNvSpPr>
            <p:nvPr/>
          </p:nvSpPr>
          <p:spPr bwMode="auto">
            <a:xfrm>
              <a:off x="3392" y="1736"/>
              <a:ext cx="360" cy="320"/>
            </a:xfrm>
            <a:prstGeom prst="flowChartAlternateProcess">
              <a:avLst/>
            </a:prstGeom>
            <a:solidFill>
              <a:schemeClr val="bg1"/>
            </a:solidFill>
            <a:ln w="38100">
              <a:solidFill>
                <a:schemeClr val="tx1"/>
              </a:solidFill>
              <a:miter lim="800000"/>
              <a:headEnd/>
              <a:tailEnd/>
            </a:ln>
          </p:spPr>
          <p:txBody>
            <a:bodyPr wrap="none" anchor="ctr"/>
            <a:lstStyle/>
            <a:p>
              <a:endParaRPr lang="en-GB"/>
            </a:p>
          </p:txBody>
        </p:sp>
        <p:sp>
          <p:nvSpPr>
            <p:cNvPr id="50240" name="AutoShape 38"/>
            <p:cNvSpPr>
              <a:spLocks noChangeArrowheads="1"/>
            </p:cNvSpPr>
            <p:nvPr/>
          </p:nvSpPr>
          <p:spPr bwMode="auto">
            <a:xfrm>
              <a:off x="3392" y="2056"/>
              <a:ext cx="360" cy="320"/>
            </a:xfrm>
            <a:prstGeom prst="flowChartAlternateProcess">
              <a:avLst/>
            </a:prstGeom>
            <a:solidFill>
              <a:schemeClr val="bg1"/>
            </a:solidFill>
            <a:ln w="38100">
              <a:solidFill>
                <a:schemeClr val="tx1"/>
              </a:solidFill>
              <a:miter lim="800000"/>
              <a:headEnd/>
              <a:tailEnd/>
            </a:ln>
          </p:spPr>
          <p:txBody>
            <a:bodyPr wrap="none" anchor="ctr"/>
            <a:lstStyle/>
            <a:p>
              <a:endParaRPr lang="en-GB"/>
            </a:p>
          </p:txBody>
        </p:sp>
        <p:sp>
          <p:nvSpPr>
            <p:cNvPr id="50241" name="Rectangle 39"/>
            <p:cNvSpPr>
              <a:spLocks noChangeArrowheads="1"/>
            </p:cNvSpPr>
            <p:nvPr/>
          </p:nvSpPr>
          <p:spPr bwMode="auto">
            <a:xfrm>
              <a:off x="3216" y="1088"/>
              <a:ext cx="328" cy="1336"/>
            </a:xfrm>
            <a:prstGeom prst="rect">
              <a:avLst/>
            </a:prstGeom>
            <a:solidFill>
              <a:schemeClr val="bg1"/>
            </a:solidFill>
            <a:ln w="38100">
              <a:solidFill>
                <a:schemeClr val="bg1"/>
              </a:solidFill>
              <a:miter lim="800000"/>
              <a:headEnd/>
              <a:tailEnd/>
            </a:ln>
          </p:spPr>
          <p:txBody>
            <a:bodyPr wrap="none" anchor="ctr"/>
            <a:lstStyle/>
            <a:p>
              <a:endParaRPr lang="en-GB"/>
            </a:p>
          </p:txBody>
        </p:sp>
      </p:grpSp>
      <p:sp>
        <p:nvSpPr>
          <p:cNvPr id="541729" name="AutoShape 33"/>
          <p:cNvSpPr>
            <a:spLocks noChangeArrowheads="1"/>
          </p:cNvSpPr>
          <p:nvPr/>
        </p:nvSpPr>
        <p:spPr bwMode="auto">
          <a:xfrm>
            <a:off x="577850" y="2794000"/>
            <a:ext cx="1020763" cy="965200"/>
          </a:xfrm>
          <a:prstGeom prst="flowChartAlternateProcess">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GB"/>
              <a:t>Process</a:t>
            </a:r>
          </a:p>
          <a:p>
            <a:pPr algn="ctr">
              <a:defRPr/>
            </a:pPr>
            <a:r>
              <a:rPr lang="en-GB" b="1"/>
              <a:t>A</a:t>
            </a:r>
          </a:p>
        </p:txBody>
      </p:sp>
      <p:sp>
        <p:nvSpPr>
          <p:cNvPr id="50183" name="Line 43"/>
          <p:cNvSpPr>
            <a:spLocks noChangeShapeType="1"/>
          </p:cNvSpPr>
          <p:nvPr/>
        </p:nvSpPr>
        <p:spPr bwMode="auto">
          <a:xfrm>
            <a:off x="1100138" y="2368550"/>
            <a:ext cx="6350" cy="387350"/>
          </a:xfrm>
          <a:prstGeom prst="line">
            <a:avLst/>
          </a:prstGeom>
          <a:noFill/>
          <a:ln w="38100">
            <a:solidFill>
              <a:schemeClr val="tx1"/>
            </a:solidFill>
            <a:prstDash val="dash"/>
            <a:round/>
            <a:headEnd/>
            <a:tailEnd type="stealth" w="lg" len="lg"/>
          </a:ln>
          <a:extLst>
            <a:ext uri="{909E8E84-426E-40DD-AFC4-6F175D3DCCD1}">
              <a14:hiddenFill xmlns:a14="http://schemas.microsoft.com/office/drawing/2010/main">
                <a:noFill/>
              </a14:hiddenFill>
            </a:ext>
          </a:extLst>
        </p:spPr>
        <p:txBody>
          <a:bodyPr/>
          <a:lstStyle/>
          <a:p>
            <a:endParaRPr lang="en-GB"/>
          </a:p>
        </p:txBody>
      </p:sp>
      <p:sp>
        <p:nvSpPr>
          <p:cNvPr id="50184" name="Line 44"/>
          <p:cNvSpPr>
            <a:spLocks noChangeShapeType="1"/>
          </p:cNvSpPr>
          <p:nvPr/>
        </p:nvSpPr>
        <p:spPr bwMode="auto">
          <a:xfrm>
            <a:off x="1093788" y="2349500"/>
            <a:ext cx="835025" cy="12700"/>
          </a:xfrm>
          <a:prstGeom prst="line">
            <a:avLst/>
          </a:prstGeom>
          <a:noFill/>
          <a:ln w="381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50185" name="Line 46"/>
          <p:cNvSpPr>
            <a:spLocks noChangeShapeType="1"/>
          </p:cNvSpPr>
          <p:nvPr/>
        </p:nvSpPr>
        <p:spPr bwMode="auto">
          <a:xfrm>
            <a:off x="1903413" y="2435225"/>
            <a:ext cx="6350" cy="330200"/>
          </a:xfrm>
          <a:prstGeom prst="line">
            <a:avLst/>
          </a:prstGeom>
          <a:noFill/>
          <a:ln w="381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50186" name="Rectangle 48"/>
          <p:cNvSpPr>
            <a:spLocks noChangeArrowheads="1"/>
          </p:cNvSpPr>
          <p:nvPr/>
        </p:nvSpPr>
        <p:spPr bwMode="gray">
          <a:xfrm>
            <a:off x="2165350" y="2774950"/>
            <a:ext cx="3508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Pull</a:t>
            </a:r>
          </a:p>
        </p:txBody>
      </p:sp>
      <p:sp>
        <p:nvSpPr>
          <p:cNvPr id="50187" name="AutoShape 58"/>
          <p:cNvSpPr>
            <a:spLocks noChangeArrowheads="1"/>
          </p:cNvSpPr>
          <p:nvPr/>
        </p:nvSpPr>
        <p:spPr bwMode="auto">
          <a:xfrm>
            <a:off x="2166938" y="3054350"/>
            <a:ext cx="263525" cy="304800"/>
          </a:xfrm>
          <a:custGeom>
            <a:avLst/>
            <a:gdLst>
              <a:gd name="T0" fmla="*/ 19610419 w 21600"/>
              <a:gd name="T1" fmla="*/ 0 h 21600"/>
              <a:gd name="T2" fmla="*/ 4903126 w 21600"/>
              <a:gd name="T3" fmla="*/ 30346399 h 21600"/>
              <a:gd name="T4" fmla="*/ 19610419 w 21600"/>
              <a:gd name="T5" fmla="*/ 15173214 h 21600"/>
              <a:gd name="T6" fmla="*/ 44127672 w 21600"/>
              <a:gd name="T7" fmla="*/ 30346399 h 21600"/>
              <a:gd name="T8" fmla="*/ 34321423 w 21600"/>
              <a:gd name="T9" fmla="*/ 45519620 h 21600"/>
              <a:gd name="T10" fmla="*/ 24515325 w 21600"/>
              <a:gd name="T11" fmla="*/ 30346399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tx1"/>
          </a:solidFill>
          <a:ln w="9525">
            <a:solidFill>
              <a:schemeClr val="tx1"/>
            </a:solidFill>
            <a:miter lim="800000"/>
            <a:headEnd/>
            <a:tailEnd/>
          </a:ln>
        </p:spPr>
        <p:txBody>
          <a:bodyPr wrap="none" anchor="ctr"/>
          <a:lstStyle/>
          <a:p>
            <a:endParaRPr lang="en-GB"/>
          </a:p>
        </p:txBody>
      </p:sp>
      <p:grpSp>
        <p:nvGrpSpPr>
          <p:cNvPr id="50188" name="Group 89"/>
          <p:cNvGrpSpPr>
            <a:grpSpLocks/>
          </p:cNvGrpSpPr>
          <p:nvPr/>
        </p:nvGrpSpPr>
        <p:grpSpPr bwMode="auto">
          <a:xfrm>
            <a:off x="3409950" y="2590800"/>
            <a:ext cx="690563" cy="1206500"/>
            <a:chOff x="3216" y="1088"/>
            <a:chExt cx="536" cy="1336"/>
          </a:xfrm>
        </p:grpSpPr>
        <p:sp>
          <p:nvSpPr>
            <p:cNvPr id="50232" name="AutoShape 90"/>
            <p:cNvSpPr>
              <a:spLocks noChangeArrowheads="1"/>
            </p:cNvSpPr>
            <p:nvPr/>
          </p:nvSpPr>
          <p:spPr bwMode="auto">
            <a:xfrm>
              <a:off x="3392" y="1096"/>
              <a:ext cx="360" cy="320"/>
            </a:xfrm>
            <a:prstGeom prst="flowChartAlternateProcess">
              <a:avLst/>
            </a:prstGeom>
            <a:solidFill>
              <a:schemeClr val="bg1"/>
            </a:solidFill>
            <a:ln w="38100">
              <a:solidFill>
                <a:schemeClr val="tx1"/>
              </a:solidFill>
              <a:miter lim="800000"/>
              <a:headEnd/>
              <a:tailEnd/>
            </a:ln>
          </p:spPr>
          <p:txBody>
            <a:bodyPr wrap="none" anchor="ctr"/>
            <a:lstStyle/>
            <a:p>
              <a:endParaRPr lang="en-GB"/>
            </a:p>
          </p:txBody>
        </p:sp>
        <p:sp>
          <p:nvSpPr>
            <p:cNvPr id="50233" name="AutoShape 91"/>
            <p:cNvSpPr>
              <a:spLocks noChangeArrowheads="1"/>
            </p:cNvSpPr>
            <p:nvPr/>
          </p:nvSpPr>
          <p:spPr bwMode="auto">
            <a:xfrm>
              <a:off x="3392" y="1416"/>
              <a:ext cx="360" cy="320"/>
            </a:xfrm>
            <a:prstGeom prst="flowChartAlternateProcess">
              <a:avLst/>
            </a:prstGeom>
            <a:solidFill>
              <a:schemeClr val="bg1"/>
            </a:solidFill>
            <a:ln w="38100">
              <a:solidFill>
                <a:schemeClr val="tx1"/>
              </a:solidFill>
              <a:miter lim="800000"/>
              <a:headEnd/>
              <a:tailEnd/>
            </a:ln>
          </p:spPr>
          <p:txBody>
            <a:bodyPr wrap="none" anchor="ctr"/>
            <a:lstStyle/>
            <a:p>
              <a:endParaRPr lang="en-GB"/>
            </a:p>
          </p:txBody>
        </p:sp>
        <p:sp>
          <p:nvSpPr>
            <p:cNvPr id="50234" name="AutoShape 92"/>
            <p:cNvSpPr>
              <a:spLocks noChangeArrowheads="1"/>
            </p:cNvSpPr>
            <p:nvPr/>
          </p:nvSpPr>
          <p:spPr bwMode="auto">
            <a:xfrm>
              <a:off x="3392" y="1736"/>
              <a:ext cx="360" cy="320"/>
            </a:xfrm>
            <a:prstGeom prst="flowChartAlternateProcess">
              <a:avLst/>
            </a:prstGeom>
            <a:solidFill>
              <a:schemeClr val="bg1"/>
            </a:solidFill>
            <a:ln w="38100">
              <a:solidFill>
                <a:schemeClr val="tx1"/>
              </a:solidFill>
              <a:miter lim="800000"/>
              <a:headEnd/>
              <a:tailEnd/>
            </a:ln>
          </p:spPr>
          <p:txBody>
            <a:bodyPr wrap="none" anchor="ctr"/>
            <a:lstStyle/>
            <a:p>
              <a:endParaRPr lang="en-GB"/>
            </a:p>
          </p:txBody>
        </p:sp>
        <p:sp>
          <p:nvSpPr>
            <p:cNvPr id="50235" name="AutoShape 93"/>
            <p:cNvSpPr>
              <a:spLocks noChangeArrowheads="1"/>
            </p:cNvSpPr>
            <p:nvPr/>
          </p:nvSpPr>
          <p:spPr bwMode="auto">
            <a:xfrm>
              <a:off x="3392" y="2056"/>
              <a:ext cx="360" cy="320"/>
            </a:xfrm>
            <a:prstGeom prst="flowChartAlternateProcess">
              <a:avLst/>
            </a:prstGeom>
            <a:solidFill>
              <a:schemeClr val="bg1"/>
            </a:solidFill>
            <a:ln w="38100">
              <a:solidFill>
                <a:schemeClr val="tx1"/>
              </a:solidFill>
              <a:miter lim="800000"/>
              <a:headEnd/>
              <a:tailEnd/>
            </a:ln>
          </p:spPr>
          <p:txBody>
            <a:bodyPr wrap="none" anchor="ctr"/>
            <a:lstStyle/>
            <a:p>
              <a:endParaRPr lang="en-GB"/>
            </a:p>
          </p:txBody>
        </p:sp>
        <p:sp>
          <p:nvSpPr>
            <p:cNvPr id="50236" name="Rectangle 94"/>
            <p:cNvSpPr>
              <a:spLocks noChangeArrowheads="1"/>
            </p:cNvSpPr>
            <p:nvPr/>
          </p:nvSpPr>
          <p:spPr bwMode="auto">
            <a:xfrm>
              <a:off x="3216" y="1088"/>
              <a:ext cx="328" cy="1336"/>
            </a:xfrm>
            <a:prstGeom prst="rect">
              <a:avLst/>
            </a:prstGeom>
            <a:solidFill>
              <a:schemeClr val="bg1"/>
            </a:solidFill>
            <a:ln w="38100">
              <a:solidFill>
                <a:schemeClr val="bg1"/>
              </a:solidFill>
              <a:miter lim="800000"/>
              <a:headEnd/>
              <a:tailEnd/>
            </a:ln>
          </p:spPr>
          <p:txBody>
            <a:bodyPr wrap="none" anchor="ctr"/>
            <a:lstStyle/>
            <a:p>
              <a:endParaRPr lang="en-GB"/>
            </a:p>
          </p:txBody>
        </p:sp>
      </p:grpSp>
      <p:sp>
        <p:nvSpPr>
          <p:cNvPr id="541791" name="AutoShape 95"/>
          <p:cNvSpPr>
            <a:spLocks noChangeArrowheads="1"/>
          </p:cNvSpPr>
          <p:nvPr/>
        </p:nvSpPr>
        <p:spPr bwMode="auto">
          <a:xfrm>
            <a:off x="2667000" y="2794000"/>
            <a:ext cx="1020763" cy="965200"/>
          </a:xfrm>
          <a:prstGeom prst="flowChartAlternateProcess">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GB"/>
              <a:t>Process</a:t>
            </a:r>
          </a:p>
          <a:p>
            <a:pPr algn="ctr">
              <a:defRPr/>
            </a:pPr>
            <a:r>
              <a:rPr lang="en-GB" b="1"/>
              <a:t>B</a:t>
            </a:r>
          </a:p>
        </p:txBody>
      </p:sp>
      <p:sp>
        <p:nvSpPr>
          <p:cNvPr id="50190" name="Line 96"/>
          <p:cNvSpPr>
            <a:spLocks noChangeShapeType="1"/>
          </p:cNvSpPr>
          <p:nvPr/>
        </p:nvSpPr>
        <p:spPr bwMode="auto">
          <a:xfrm flipH="1">
            <a:off x="3182938" y="2330450"/>
            <a:ext cx="6350" cy="412750"/>
          </a:xfrm>
          <a:prstGeom prst="line">
            <a:avLst/>
          </a:prstGeom>
          <a:noFill/>
          <a:ln w="38100">
            <a:solidFill>
              <a:schemeClr val="tx1"/>
            </a:solidFill>
            <a:prstDash val="dash"/>
            <a:round/>
            <a:headEnd/>
            <a:tailEnd type="stealth" w="lg" len="lg"/>
          </a:ln>
          <a:extLst>
            <a:ext uri="{909E8E84-426E-40DD-AFC4-6F175D3DCCD1}">
              <a14:hiddenFill xmlns:a14="http://schemas.microsoft.com/office/drawing/2010/main">
                <a:noFill/>
              </a14:hiddenFill>
            </a:ext>
          </a:extLst>
        </p:spPr>
        <p:txBody>
          <a:bodyPr/>
          <a:lstStyle/>
          <a:p>
            <a:endParaRPr lang="en-GB"/>
          </a:p>
        </p:txBody>
      </p:sp>
      <p:sp>
        <p:nvSpPr>
          <p:cNvPr id="50191" name="Line 97"/>
          <p:cNvSpPr>
            <a:spLocks noChangeShapeType="1"/>
          </p:cNvSpPr>
          <p:nvPr/>
        </p:nvSpPr>
        <p:spPr bwMode="auto">
          <a:xfrm>
            <a:off x="3182938" y="2336800"/>
            <a:ext cx="835025" cy="12700"/>
          </a:xfrm>
          <a:prstGeom prst="line">
            <a:avLst/>
          </a:prstGeom>
          <a:noFill/>
          <a:ln w="381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50192" name="Line 98"/>
          <p:cNvSpPr>
            <a:spLocks noChangeShapeType="1"/>
          </p:cNvSpPr>
          <p:nvPr/>
        </p:nvSpPr>
        <p:spPr bwMode="auto">
          <a:xfrm flipH="1">
            <a:off x="3998913" y="2384425"/>
            <a:ext cx="6350" cy="342900"/>
          </a:xfrm>
          <a:prstGeom prst="line">
            <a:avLst/>
          </a:prstGeom>
          <a:noFill/>
          <a:ln w="381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50193" name="Rectangle 99"/>
          <p:cNvSpPr>
            <a:spLocks noChangeArrowheads="1"/>
          </p:cNvSpPr>
          <p:nvPr/>
        </p:nvSpPr>
        <p:spPr bwMode="gray">
          <a:xfrm>
            <a:off x="4254500" y="2774950"/>
            <a:ext cx="3508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Pull</a:t>
            </a:r>
          </a:p>
        </p:txBody>
      </p:sp>
      <p:sp>
        <p:nvSpPr>
          <p:cNvPr id="50194" name="AutoShape 100"/>
          <p:cNvSpPr>
            <a:spLocks noChangeArrowheads="1"/>
          </p:cNvSpPr>
          <p:nvPr/>
        </p:nvSpPr>
        <p:spPr bwMode="auto">
          <a:xfrm>
            <a:off x="4256088" y="3054350"/>
            <a:ext cx="263525" cy="304800"/>
          </a:xfrm>
          <a:custGeom>
            <a:avLst/>
            <a:gdLst>
              <a:gd name="T0" fmla="*/ 19610419 w 21600"/>
              <a:gd name="T1" fmla="*/ 0 h 21600"/>
              <a:gd name="T2" fmla="*/ 4903126 w 21600"/>
              <a:gd name="T3" fmla="*/ 30346399 h 21600"/>
              <a:gd name="T4" fmla="*/ 19610419 w 21600"/>
              <a:gd name="T5" fmla="*/ 15173214 h 21600"/>
              <a:gd name="T6" fmla="*/ 44127672 w 21600"/>
              <a:gd name="T7" fmla="*/ 30346399 h 21600"/>
              <a:gd name="T8" fmla="*/ 34321423 w 21600"/>
              <a:gd name="T9" fmla="*/ 45519620 h 21600"/>
              <a:gd name="T10" fmla="*/ 24515325 w 21600"/>
              <a:gd name="T11" fmla="*/ 30346399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tx1"/>
          </a:solidFill>
          <a:ln w="9525">
            <a:solidFill>
              <a:schemeClr val="tx1"/>
            </a:solidFill>
            <a:miter lim="800000"/>
            <a:headEnd/>
            <a:tailEnd/>
          </a:ln>
        </p:spPr>
        <p:txBody>
          <a:bodyPr wrap="none" anchor="ctr"/>
          <a:lstStyle/>
          <a:p>
            <a:endParaRPr lang="en-GB"/>
          </a:p>
        </p:txBody>
      </p:sp>
      <p:grpSp>
        <p:nvGrpSpPr>
          <p:cNvPr id="50195" name="Group 102"/>
          <p:cNvGrpSpPr>
            <a:grpSpLocks/>
          </p:cNvGrpSpPr>
          <p:nvPr/>
        </p:nvGrpSpPr>
        <p:grpSpPr bwMode="auto">
          <a:xfrm>
            <a:off x="5499100" y="2590800"/>
            <a:ext cx="690563" cy="1206500"/>
            <a:chOff x="3216" y="1088"/>
            <a:chExt cx="536" cy="1336"/>
          </a:xfrm>
        </p:grpSpPr>
        <p:sp>
          <p:nvSpPr>
            <p:cNvPr id="50227" name="AutoShape 103"/>
            <p:cNvSpPr>
              <a:spLocks noChangeArrowheads="1"/>
            </p:cNvSpPr>
            <p:nvPr/>
          </p:nvSpPr>
          <p:spPr bwMode="auto">
            <a:xfrm>
              <a:off x="3392" y="1096"/>
              <a:ext cx="360" cy="320"/>
            </a:xfrm>
            <a:prstGeom prst="flowChartAlternateProcess">
              <a:avLst/>
            </a:prstGeom>
            <a:solidFill>
              <a:schemeClr val="bg1"/>
            </a:solidFill>
            <a:ln w="38100">
              <a:solidFill>
                <a:schemeClr val="tx1"/>
              </a:solidFill>
              <a:miter lim="800000"/>
              <a:headEnd/>
              <a:tailEnd/>
            </a:ln>
          </p:spPr>
          <p:txBody>
            <a:bodyPr wrap="none" anchor="ctr"/>
            <a:lstStyle/>
            <a:p>
              <a:endParaRPr lang="en-GB"/>
            </a:p>
          </p:txBody>
        </p:sp>
        <p:sp>
          <p:nvSpPr>
            <p:cNvPr id="50228" name="AutoShape 104"/>
            <p:cNvSpPr>
              <a:spLocks noChangeArrowheads="1"/>
            </p:cNvSpPr>
            <p:nvPr/>
          </p:nvSpPr>
          <p:spPr bwMode="auto">
            <a:xfrm>
              <a:off x="3392" y="1416"/>
              <a:ext cx="360" cy="320"/>
            </a:xfrm>
            <a:prstGeom prst="flowChartAlternateProcess">
              <a:avLst/>
            </a:prstGeom>
            <a:solidFill>
              <a:schemeClr val="bg1"/>
            </a:solidFill>
            <a:ln w="38100">
              <a:solidFill>
                <a:schemeClr val="tx1"/>
              </a:solidFill>
              <a:miter lim="800000"/>
              <a:headEnd/>
              <a:tailEnd/>
            </a:ln>
          </p:spPr>
          <p:txBody>
            <a:bodyPr wrap="none" anchor="ctr"/>
            <a:lstStyle/>
            <a:p>
              <a:endParaRPr lang="en-GB"/>
            </a:p>
          </p:txBody>
        </p:sp>
        <p:sp>
          <p:nvSpPr>
            <p:cNvPr id="50229" name="AutoShape 105"/>
            <p:cNvSpPr>
              <a:spLocks noChangeArrowheads="1"/>
            </p:cNvSpPr>
            <p:nvPr/>
          </p:nvSpPr>
          <p:spPr bwMode="auto">
            <a:xfrm>
              <a:off x="3392" y="1736"/>
              <a:ext cx="360" cy="320"/>
            </a:xfrm>
            <a:prstGeom prst="flowChartAlternateProcess">
              <a:avLst/>
            </a:prstGeom>
            <a:solidFill>
              <a:schemeClr val="bg1"/>
            </a:solidFill>
            <a:ln w="38100">
              <a:solidFill>
                <a:schemeClr val="tx1"/>
              </a:solidFill>
              <a:miter lim="800000"/>
              <a:headEnd/>
              <a:tailEnd/>
            </a:ln>
          </p:spPr>
          <p:txBody>
            <a:bodyPr wrap="none" anchor="ctr"/>
            <a:lstStyle/>
            <a:p>
              <a:endParaRPr lang="en-GB"/>
            </a:p>
          </p:txBody>
        </p:sp>
        <p:sp>
          <p:nvSpPr>
            <p:cNvPr id="50230" name="AutoShape 106"/>
            <p:cNvSpPr>
              <a:spLocks noChangeArrowheads="1"/>
            </p:cNvSpPr>
            <p:nvPr/>
          </p:nvSpPr>
          <p:spPr bwMode="auto">
            <a:xfrm>
              <a:off x="3392" y="2056"/>
              <a:ext cx="360" cy="320"/>
            </a:xfrm>
            <a:prstGeom prst="flowChartAlternateProcess">
              <a:avLst/>
            </a:prstGeom>
            <a:solidFill>
              <a:schemeClr val="bg1"/>
            </a:solidFill>
            <a:ln w="38100">
              <a:solidFill>
                <a:schemeClr val="tx1"/>
              </a:solidFill>
              <a:miter lim="800000"/>
              <a:headEnd/>
              <a:tailEnd/>
            </a:ln>
          </p:spPr>
          <p:txBody>
            <a:bodyPr wrap="none" anchor="ctr"/>
            <a:lstStyle/>
            <a:p>
              <a:endParaRPr lang="en-GB"/>
            </a:p>
          </p:txBody>
        </p:sp>
        <p:sp>
          <p:nvSpPr>
            <p:cNvPr id="50231" name="Rectangle 107"/>
            <p:cNvSpPr>
              <a:spLocks noChangeArrowheads="1"/>
            </p:cNvSpPr>
            <p:nvPr/>
          </p:nvSpPr>
          <p:spPr bwMode="auto">
            <a:xfrm>
              <a:off x="3216" y="1088"/>
              <a:ext cx="328" cy="1336"/>
            </a:xfrm>
            <a:prstGeom prst="rect">
              <a:avLst/>
            </a:prstGeom>
            <a:solidFill>
              <a:schemeClr val="bg1"/>
            </a:solidFill>
            <a:ln w="38100">
              <a:solidFill>
                <a:schemeClr val="bg1"/>
              </a:solidFill>
              <a:miter lim="800000"/>
              <a:headEnd/>
              <a:tailEnd/>
            </a:ln>
          </p:spPr>
          <p:txBody>
            <a:bodyPr wrap="none" anchor="ctr"/>
            <a:lstStyle/>
            <a:p>
              <a:endParaRPr lang="en-GB"/>
            </a:p>
          </p:txBody>
        </p:sp>
      </p:grpSp>
      <p:sp>
        <p:nvSpPr>
          <p:cNvPr id="541804" name="AutoShape 108"/>
          <p:cNvSpPr>
            <a:spLocks noChangeArrowheads="1"/>
          </p:cNvSpPr>
          <p:nvPr/>
        </p:nvSpPr>
        <p:spPr bwMode="auto">
          <a:xfrm>
            <a:off x="4756150" y="2794000"/>
            <a:ext cx="1020763" cy="965200"/>
          </a:xfrm>
          <a:prstGeom prst="flowChartAlternateProcess">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GB"/>
              <a:t>Process</a:t>
            </a:r>
          </a:p>
          <a:p>
            <a:pPr algn="ctr">
              <a:defRPr/>
            </a:pPr>
            <a:r>
              <a:rPr lang="en-GB" b="1"/>
              <a:t>C</a:t>
            </a:r>
          </a:p>
        </p:txBody>
      </p:sp>
      <p:sp>
        <p:nvSpPr>
          <p:cNvPr id="50197" name="Line 109"/>
          <p:cNvSpPr>
            <a:spLocks noChangeShapeType="1"/>
          </p:cNvSpPr>
          <p:nvPr/>
        </p:nvSpPr>
        <p:spPr bwMode="auto">
          <a:xfrm flipH="1">
            <a:off x="5272088" y="2279650"/>
            <a:ext cx="19050" cy="463550"/>
          </a:xfrm>
          <a:prstGeom prst="line">
            <a:avLst/>
          </a:prstGeom>
          <a:noFill/>
          <a:ln w="38100">
            <a:solidFill>
              <a:schemeClr val="tx1"/>
            </a:solidFill>
            <a:prstDash val="dash"/>
            <a:round/>
            <a:headEnd/>
            <a:tailEnd type="stealth" w="lg" len="lg"/>
          </a:ln>
          <a:extLst>
            <a:ext uri="{909E8E84-426E-40DD-AFC4-6F175D3DCCD1}">
              <a14:hiddenFill xmlns:a14="http://schemas.microsoft.com/office/drawing/2010/main">
                <a:noFill/>
              </a14:hiddenFill>
            </a:ext>
          </a:extLst>
        </p:spPr>
        <p:txBody>
          <a:bodyPr/>
          <a:lstStyle/>
          <a:p>
            <a:endParaRPr lang="en-GB"/>
          </a:p>
        </p:txBody>
      </p:sp>
      <p:sp>
        <p:nvSpPr>
          <p:cNvPr id="50198" name="Line 110"/>
          <p:cNvSpPr>
            <a:spLocks noChangeShapeType="1"/>
          </p:cNvSpPr>
          <p:nvPr/>
        </p:nvSpPr>
        <p:spPr bwMode="auto">
          <a:xfrm>
            <a:off x="5297488" y="2298700"/>
            <a:ext cx="835025" cy="12700"/>
          </a:xfrm>
          <a:prstGeom prst="line">
            <a:avLst/>
          </a:prstGeom>
          <a:noFill/>
          <a:ln w="381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50199" name="Line 111"/>
          <p:cNvSpPr>
            <a:spLocks noChangeShapeType="1"/>
          </p:cNvSpPr>
          <p:nvPr/>
        </p:nvSpPr>
        <p:spPr bwMode="auto">
          <a:xfrm flipH="1">
            <a:off x="6099175" y="2346325"/>
            <a:ext cx="7938" cy="342900"/>
          </a:xfrm>
          <a:prstGeom prst="line">
            <a:avLst/>
          </a:prstGeom>
          <a:noFill/>
          <a:ln w="381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50200" name="Rectangle 112"/>
          <p:cNvSpPr>
            <a:spLocks noChangeArrowheads="1"/>
          </p:cNvSpPr>
          <p:nvPr/>
        </p:nvSpPr>
        <p:spPr bwMode="gray">
          <a:xfrm>
            <a:off x="6343650" y="2774950"/>
            <a:ext cx="3508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Pull</a:t>
            </a:r>
          </a:p>
        </p:txBody>
      </p:sp>
      <p:sp>
        <p:nvSpPr>
          <p:cNvPr id="50201" name="AutoShape 113"/>
          <p:cNvSpPr>
            <a:spLocks noChangeArrowheads="1"/>
          </p:cNvSpPr>
          <p:nvPr/>
        </p:nvSpPr>
        <p:spPr bwMode="auto">
          <a:xfrm>
            <a:off x="6345238" y="3054350"/>
            <a:ext cx="263525" cy="304800"/>
          </a:xfrm>
          <a:custGeom>
            <a:avLst/>
            <a:gdLst>
              <a:gd name="T0" fmla="*/ 19610419 w 21600"/>
              <a:gd name="T1" fmla="*/ 0 h 21600"/>
              <a:gd name="T2" fmla="*/ 4903126 w 21600"/>
              <a:gd name="T3" fmla="*/ 30346399 h 21600"/>
              <a:gd name="T4" fmla="*/ 19610419 w 21600"/>
              <a:gd name="T5" fmla="*/ 15173214 h 21600"/>
              <a:gd name="T6" fmla="*/ 44127672 w 21600"/>
              <a:gd name="T7" fmla="*/ 30346399 h 21600"/>
              <a:gd name="T8" fmla="*/ 34321423 w 21600"/>
              <a:gd name="T9" fmla="*/ 45519620 h 21600"/>
              <a:gd name="T10" fmla="*/ 24515325 w 21600"/>
              <a:gd name="T11" fmla="*/ 30346399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tx1"/>
          </a:solidFill>
          <a:ln w="9525">
            <a:solidFill>
              <a:schemeClr val="tx1"/>
            </a:solidFill>
            <a:miter lim="800000"/>
            <a:headEnd/>
            <a:tailEnd/>
          </a:ln>
        </p:spPr>
        <p:txBody>
          <a:bodyPr wrap="none" anchor="ctr"/>
          <a:lstStyle/>
          <a:p>
            <a:endParaRPr lang="en-GB"/>
          </a:p>
        </p:txBody>
      </p:sp>
      <p:sp>
        <p:nvSpPr>
          <p:cNvPr id="541817" name="AutoShape 121"/>
          <p:cNvSpPr>
            <a:spLocks noChangeArrowheads="1"/>
          </p:cNvSpPr>
          <p:nvPr/>
        </p:nvSpPr>
        <p:spPr bwMode="auto">
          <a:xfrm>
            <a:off x="6845300" y="2794000"/>
            <a:ext cx="1020763" cy="965200"/>
          </a:xfrm>
          <a:prstGeom prst="flowChartAlternateProcess">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GB"/>
              <a:t>Process</a:t>
            </a:r>
          </a:p>
          <a:p>
            <a:pPr algn="ctr">
              <a:defRPr/>
            </a:pPr>
            <a:r>
              <a:rPr lang="en-GB" b="1"/>
              <a:t>D</a:t>
            </a:r>
          </a:p>
        </p:txBody>
      </p:sp>
      <p:sp>
        <p:nvSpPr>
          <p:cNvPr id="50203" name="Rectangle 125"/>
          <p:cNvSpPr>
            <a:spLocks noChangeArrowheads="1"/>
          </p:cNvSpPr>
          <p:nvPr/>
        </p:nvSpPr>
        <p:spPr bwMode="gray">
          <a:xfrm>
            <a:off x="8013700" y="3206750"/>
            <a:ext cx="8334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Customer</a:t>
            </a:r>
          </a:p>
        </p:txBody>
      </p:sp>
      <p:sp>
        <p:nvSpPr>
          <p:cNvPr id="50204" name="AutoShape 127"/>
          <p:cNvSpPr>
            <a:spLocks noChangeArrowheads="1"/>
          </p:cNvSpPr>
          <p:nvPr/>
        </p:nvSpPr>
        <p:spPr bwMode="auto">
          <a:xfrm rot="8628731">
            <a:off x="7054850" y="2033588"/>
            <a:ext cx="1073150" cy="492125"/>
          </a:xfrm>
          <a:prstGeom prst="rightArrow">
            <a:avLst>
              <a:gd name="adj1" fmla="val 50000"/>
              <a:gd name="adj2" fmla="val 54516"/>
            </a:avLst>
          </a:prstGeom>
          <a:solidFill>
            <a:srgbClr val="FF9900"/>
          </a:solidFill>
          <a:ln w="9525">
            <a:solidFill>
              <a:srgbClr val="FF0000"/>
            </a:solidFill>
            <a:miter lim="800000"/>
            <a:headEnd/>
            <a:tailEnd/>
          </a:ln>
        </p:spPr>
        <p:txBody>
          <a:bodyPr rot="10800000" wrap="none" anchor="ctr"/>
          <a:lstStyle/>
          <a:p>
            <a:pPr algn="ctr"/>
            <a:r>
              <a:rPr lang="en-GB">
                <a:solidFill>
                  <a:schemeClr val="bg1"/>
                </a:solidFill>
              </a:rPr>
              <a:t>Schedule</a:t>
            </a:r>
          </a:p>
        </p:txBody>
      </p:sp>
      <p:grpSp>
        <p:nvGrpSpPr>
          <p:cNvPr id="50205" name="Group 129"/>
          <p:cNvGrpSpPr>
            <a:grpSpLocks/>
          </p:cNvGrpSpPr>
          <p:nvPr/>
        </p:nvGrpSpPr>
        <p:grpSpPr bwMode="auto">
          <a:xfrm>
            <a:off x="1282700" y="4737100"/>
            <a:ext cx="690563" cy="1206500"/>
            <a:chOff x="3216" y="1088"/>
            <a:chExt cx="536" cy="1336"/>
          </a:xfrm>
        </p:grpSpPr>
        <p:sp>
          <p:nvSpPr>
            <p:cNvPr id="50222" name="AutoShape 130"/>
            <p:cNvSpPr>
              <a:spLocks noChangeArrowheads="1"/>
            </p:cNvSpPr>
            <p:nvPr/>
          </p:nvSpPr>
          <p:spPr bwMode="auto">
            <a:xfrm>
              <a:off x="3392" y="1096"/>
              <a:ext cx="360" cy="320"/>
            </a:xfrm>
            <a:prstGeom prst="flowChartAlternateProcess">
              <a:avLst/>
            </a:prstGeom>
            <a:solidFill>
              <a:schemeClr val="bg1"/>
            </a:solidFill>
            <a:ln w="38100">
              <a:solidFill>
                <a:schemeClr val="tx1"/>
              </a:solidFill>
              <a:miter lim="800000"/>
              <a:headEnd/>
              <a:tailEnd/>
            </a:ln>
          </p:spPr>
          <p:txBody>
            <a:bodyPr wrap="none" anchor="ctr"/>
            <a:lstStyle/>
            <a:p>
              <a:endParaRPr lang="en-GB"/>
            </a:p>
          </p:txBody>
        </p:sp>
        <p:sp>
          <p:nvSpPr>
            <p:cNvPr id="50223" name="AutoShape 131"/>
            <p:cNvSpPr>
              <a:spLocks noChangeArrowheads="1"/>
            </p:cNvSpPr>
            <p:nvPr/>
          </p:nvSpPr>
          <p:spPr bwMode="auto">
            <a:xfrm>
              <a:off x="3392" y="1416"/>
              <a:ext cx="360" cy="320"/>
            </a:xfrm>
            <a:prstGeom prst="flowChartAlternateProcess">
              <a:avLst/>
            </a:prstGeom>
            <a:solidFill>
              <a:schemeClr val="bg1"/>
            </a:solidFill>
            <a:ln w="38100">
              <a:solidFill>
                <a:schemeClr val="tx1"/>
              </a:solidFill>
              <a:miter lim="800000"/>
              <a:headEnd/>
              <a:tailEnd/>
            </a:ln>
          </p:spPr>
          <p:txBody>
            <a:bodyPr wrap="none" anchor="ctr"/>
            <a:lstStyle/>
            <a:p>
              <a:endParaRPr lang="en-GB"/>
            </a:p>
          </p:txBody>
        </p:sp>
        <p:sp>
          <p:nvSpPr>
            <p:cNvPr id="50224" name="AutoShape 132"/>
            <p:cNvSpPr>
              <a:spLocks noChangeArrowheads="1"/>
            </p:cNvSpPr>
            <p:nvPr/>
          </p:nvSpPr>
          <p:spPr bwMode="auto">
            <a:xfrm>
              <a:off x="3392" y="1736"/>
              <a:ext cx="360" cy="320"/>
            </a:xfrm>
            <a:prstGeom prst="flowChartAlternateProcess">
              <a:avLst/>
            </a:prstGeom>
            <a:solidFill>
              <a:schemeClr val="bg1"/>
            </a:solidFill>
            <a:ln w="38100">
              <a:solidFill>
                <a:schemeClr val="tx1"/>
              </a:solidFill>
              <a:miter lim="800000"/>
              <a:headEnd/>
              <a:tailEnd/>
            </a:ln>
          </p:spPr>
          <p:txBody>
            <a:bodyPr wrap="none" anchor="ctr"/>
            <a:lstStyle/>
            <a:p>
              <a:endParaRPr lang="en-GB"/>
            </a:p>
          </p:txBody>
        </p:sp>
        <p:sp>
          <p:nvSpPr>
            <p:cNvPr id="50225" name="AutoShape 133"/>
            <p:cNvSpPr>
              <a:spLocks noChangeArrowheads="1"/>
            </p:cNvSpPr>
            <p:nvPr/>
          </p:nvSpPr>
          <p:spPr bwMode="auto">
            <a:xfrm>
              <a:off x="3392" y="2056"/>
              <a:ext cx="360" cy="320"/>
            </a:xfrm>
            <a:prstGeom prst="flowChartAlternateProcess">
              <a:avLst/>
            </a:prstGeom>
            <a:solidFill>
              <a:schemeClr val="bg1"/>
            </a:solidFill>
            <a:ln w="38100">
              <a:solidFill>
                <a:schemeClr val="tx1"/>
              </a:solidFill>
              <a:miter lim="800000"/>
              <a:headEnd/>
              <a:tailEnd/>
            </a:ln>
          </p:spPr>
          <p:txBody>
            <a:bodyPr wrap="none" anchor="ctr"/>
            <a:lstStyle/>
            <a:p>
              <a:endParaRPr lang="en-GB"/>
            </a:p>
          </p:txBody>
        </p:sp>
        <p:sp>
          <p:nvSpPr>
            <p:cNvPr id="50226" name="Rectangle 134"/>
            <p:cNvSpPr>
              <a:spLocks noChangeArrowheads="1"/>
            </p:cNvSpPr>
            <p:nvPr/>
          </p:nvSpPr>
          <p:spPr bwMode="auto">
            <a:xfrm>
              <a:off x="3216" y="1088"/>
              <a:ext cx="328" cy="1336"/>
            </a:xfrm>
            <a:prstGeom prst="rect">
              <a:avLst/>
            </a:prstGeom>
            <a:solidFill>
              <a:schemeClr val="bg1"/>
            </a:solidFill>
            <a:ln w="38100">
              <a:solidFill>
                <a:schemeClr val="bg1"/>
              </a:solidFill>
              <a:miter lim="800000"/>
              <a:headEnd/>
              <a:tailEnd/>
            </a:ln>
          </p:spPr>
          <p:txBody>
            <a:bodyPr wrap="none" anchor="ctr"/>
            <a:lstStyle/>
            <a:p>
              <a:endParaRPr lang="en-GB"/>
            </a:p>
          </p:txBody>
        </p:sp>
      </p:grpSp>
      <p:sp>
        <p:nvSpPr>
          <p:cNvPr id="541831" name="AutoShape 135"/>
          <p:cNvSpPr>
            <a:spLocks noChangeArrowheads="1"/>
          </p:cNvSpPr>
          <p:nvPr/>
        </p:nvSpPr>
        <p:spPr bwMode="auto">
          <a:xfrm>
            <a:off x="539750" y="4940300"/>
            <a:ext cx="1020763" cy="965200"/>
          </a:xfrm>
          <a:prstGeom prst="flowChartAlternateProcess">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GB"/>
              <a:t>Process</a:t>
            </a:r>
          </a:p>
          <a:p>
            <a:pPr algn="ctr">
              <a:defRPr/>
            </a:pPr>
            <a:r>
              <a:rPr lang="en-GB" b="1"/>
              <a:t>A</a:t>
            </a:r>
          </a:p>
        </p:txBody>
      </p:sp>
      <p:sp>
        <p:nvSpPr>
          <p:cNvPr id="50207" name="Line 136"/>
          <p:cNvSpPr>
            <a:spLocks noChangeShapeType="1"/>
          </p:cNvSpPr>
          <p:nvPr/>
        </p:nvSpPr>
        <p:spPr bwMode="auto">
          <a:xfrm flipH="1">
            <a:off x="1055688" y="4464050"/>
            <a:ext cx="6350" cy="425450"/>
          </a:xfrm>
          <a:prstGeom prst="line">
            <a:avLst/>
          </a:prstGeom>
          <a:noFill/>
          <a:ln w="38100">
            <a:solidFill>
              <a:schemeClr val="tx1"/>
            </a:solidFill>
            <a:prstDash val="dash"/>
            <a:round/>
            <a:headEnd/>
            <a:tailEnd type="stealth" w="lg" len="lg"/>
          </a:ln>
          <a:extLst>
            <a:ext uri="{909E8E84-426E-40DD-AFC4-6F175D3DCCD1}">
              <a14:hiddenFill xmlns:a14="http://schemas.microsoft.com/office/drawing/2010/main">
                <a:noFill/>
              </a14:hiddenFill>
            </a:ext>
          </a:extLst>
        </p:spPr>
        <p:txBody>
          <a:bodyPr/>
          <a:lstStyle/>
          <a:p>
            <a:endParaRPr lang="en-GB"/>
          </a:p>
        </p:txBody>
      </p:sp>
      <p:sp>
        <p:nvSpPr>
          <p:cNvPr id="50208" name="Line 137"/>
          <p:cNvSpPr>
            <a:spLocks noChangeShapeType="1"/>
          </p:cNvSpPr>
          <p:nvPr/>
        </p:nvSpPr>
        <p:spPr bwMode="auto">
          <a:xfrm>
            <a:off x="1068388" y="4457700"/>
            <a:ext cx="835025" cy="12700"/>
          </a:xfrm>
          <a:prstGeom prst="line">
            <a:avLst/>
          </a:prstGeom>
          <a:noFill/>
          <a:ln w="381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50209" name="Line 138"/>
          <p:cNvSpPr>
            <a:spLocks noChangeShapeType="1"/>
          </p:cNvSpPr>
          <p:nvPr/>
        </p:nvSpPr>
        <p:spPr bwMode="auto">
          <a:xfrm flipH="1">
            <a:off x="1870075" y="4479925"/>
            <a:ext cx="7938" cy="342900"/>
          </a:xfrm>
          <a:prstGeom prst="line">
            <a:avLst/>
          </a:prstGeom>
          <a:noFill/>
          <a:ln w="381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50210" name="Rectangle 139"/>
          <p:cNvSpPr>
            <a:spLocks noChangeArrowheads="1"/>
          </p:cNvSpPr>
          <p:nvPr/>
        </p:nvSpPr>
        <p:spPr bwMode="gray">
          <a:xfrm>
            <a:off x="2127250" y="4921250"/>
            <a:ext cx="3508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Pull</a:t>
            </a:r>
          </a:p>
        </p:txBody>
      </p:sp>
      <p:sp>
        <p:nvSpPr>
          <p:cNvPr id="50211" name="AutoShape 140"/>
          <p:cNvSpPr>
            <a:spLocks noChangeArrowheads="1"/>
          </p:cNvSpPr>
          <p:nvPr/>
        </p:nvSpPr>
        <p:spPr bwMode="auto">
          <a:xfrm>
            <a:off x="2128838" y="5200650"/>
            <a:ext cx="263525" cy="304800"/>
          </a:xfrm>
          <a:custGeom>
            <a:avLst/>
            <a:gdLst>
              <a:gd name="T0" fmla="*/ 19610419 w 21600"/>
              <a:gd name="T1" fmla="*/ 0 h 21600"/>
              <a:gd name="T2" fmla="*/ 4903126 w 21600"/>
              <a:gd name="T3" fmla="*/ 30346399 h 21600"/>
              <a:gd name="T4" fmla="*/ 19610419 w 21600"/>
              <a:gd name="T5" fmla="*/ 15173214 h 21600"/>
              <a:gd name="T6" fmla="*/ 44127672 w 21600"/>
              <a:gd name="T7" fmla="*/ 30346399 h 21600"/>
              <a:gd name="T8" fmla="*/ 34321423 w 21600"/>
              <a:gd name="T9" fmla="*/ 45519620 h 21600"/>
              <a:gd name="T10" fmla="*/ 24515325 w 21600"/>
              <a:gd name="T11" fmla="*/ 30346399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tx1"/>
          </a:solidFill>
          <a:ln w="9525">
            <a:solidFill>
              <a:schemeClr val="tx1"/>
            </a:solidFill>
            <a:miter lim="800000"/>
            <a:headEnd/>
            <a:tailEnd/>
          </a:ln>
        </p:spPr>
        <p:txBody>
          <a:bodyPr wrap="none" anchor="ctr"/>
          <a:lstStyle/>
          <a:p>
            <a:endParaRPr lang="en-GB"/>
          </a:p>
        </p:txBody>
      </p:sp>
      <p:sp>
        <p:nvSpPr>
          <p:cNvPr id="541837" name="AutoShape 141"/>
          <p:cNvSpPr>
            <a:spLocks noChangeArrowheads="1"/>
          </p:cNvSpPr>
          <p:nvPr/>
        </p:nvSpPr>
        <p:spPr bwMode="auto">
          <a:xfrm>
            <a:off x="2527300" y="4940300"/>
            <a:ext cx="1020763" cy="965200"/>
          </a:xfrm>
          <a:prstGeom prst="flowChartAlternateProcess">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GB"/>
              <a:t>Process</a:t>
            </a:r>
          </a:p>
          <a:p>
            <a:pPr algn="ctr">
              <a:defRPr/>
            </a:pPr>
            <a:r>
              <a:rPr lang="en-GB" b="1"/>
              <a:t>B</a:t>
            </a:r>
          </a:p>
        </p:txBody>
      </p:sp>
      <p:sp>
        <p:nvSpPr>
          <p:cNvPr id="541838" name="AutoShape 142"/>
          <p:cNvSpPr>
            <a:spLocks noChangeArrowheads="1"/>
          </p:cNvSpPr>
          <p:nvPr/>
        </p:nvSpPr>
        <p:spPr bwMode="auto">
          <a:xfrm>
            <a:off x="4616450" y="4940300"/>
            <a:ext cx="1020763" cy="965200"/>
          </a:xfrm>
          <a:prstGeom prst="flowChartAlternateProcess">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GB"/>
              <a:t>Process</a:t>
            </a:r>
          </a:p>
          <a:p>
            <a:pPr algn="ctr">
              <a:defRPr/>
            </a:pPr>
            <a:r>
              <a:rPr lang="en-GB" b="1"/>
              <a:t>C</a:t>
            </a:r>
          </a:p>
        </p:txBody>
      </p:sp>
      <p:sp>
        <p:nvSpPr>
          <p:cNvPr id="541839" name="AutoShape 143"/>
          <p:cNvSpPr>
            <a:spLocks noChangeArrowheads="1"/>
          </p:cNvSpPr>
          <p:nvPr/>
        </p:nvSpPr>
        <p:spPr bwMode="auto">
          <a:xfrm>
            <a:off x="6705600" y="4940300"/>
            <a:ext cx="1020763" cy="965200"/>
          </a:xfrm>
          <a:prstGeom prst="flowChartAlternateProcess">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GB"/>
              <a:t>Process</a:t>
            </a:r>
          </a:p>
          <a:p>
            <a:pPr algn="ctr">
              <a:defRPr/>
            </a:pPr>
            <a:r>
              <a:rPr lang="en-GB" b="1"/>
              <a:t>D</a:t>
            </a:r>
          </a:p>
        </p:txBody>
      </p:sp>
      <p:grpSp>
        <p:nvGrpSpPr>
          <p:cNvPr id="50215" name="Group 144"/>
          <p:cNvGrpSpPr>
            <a:grpSpLocks/>
          </p:cNvGrpSpPr>
          <p:nvPr/>
        </p:nvGrpSpPr>
        <p:grpSpPr bwMode="auto">
          <a:xfrm>
            <a:off x="5756275" y="5254625"/>
            <a:ext cx="885825" cy="381000"/>
            <a:chOff x="4216" y="3446"/>
            <a:chExt cx="1174" cy="240"/>
          </a:xfrm>
        </p:grpSpPr>
        <p:sp>
          <p:nvSpPr>
            <p:cNvPr id="50218" name="Line 145"/>
            <p:cNvSpPr>
              <a:spLocks noChangeShapeType="1"/>
            </p:cNvSpPr>
            <p:nvPr/>
          </p:nvSpPr>
          <p:spPr bwMode="auto">
            <a:xfrm rot="-5400000">
              <a:off x="4807" y="2983"/>
              <a:ext cx="0" cy="1166"/>
            </a:xfrm>
            <a:prstGeom prst="line">
              <a:avLst/>
            </a:prstGeom>
            <a:noFill/>
            <a:ln w="38100">
              <a:solidFill>
                <a:schemeClr val="tx1"/>
              </a:solidFill>
              <a:round/>
              <a:headEnd/>
              <a:tailEnd type="stealth" w="lg" len="lg"/>
            </a:ln>
            <a:extLst>
              <a:ext uri="{909E8E84-426E-40DD-AFC4-6F175D3DCCD1}">
                <a14:hiddenFill xmlns:a14="http://schemas.microsoft.com/office/drawing/2010/main">
                  <a:noFill/>
                </a14:hiddenFill>
              </a:ext>
            </a:extLst>
          </p:spPr>
          <p:txBody>
            <a:bodyPr/>
            <a:lstStyle/>
            <a:p>
              <a:endParaRPr lang="en-GB"/>
            </a:p>
          </p:txBody>
        </p:sp>
        <p:sp>
          <p:nvSpPr>
            <p:cNvPr id="50219" name="Rectangle 146"/>
            <p:cNvSpPr>
              <a:spLocks noChangeArrowheads="1"/>
            </p:cNvSpPr>
            <p:nvPr/>
          </p:nvSpPr>
          <p:spPr bwMode="gray">
            <a:xfrm>
              <a:off x="4384" y="3486"/>
              <a:ext cx="653" cy="13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762000">
                <a:spcBef>
                  <a:spcPct val="20000"/>
                </a:spcBef>
                <a:buClr>
                  <a:schemeClr val="bg1"/>
                </a:buClr>
                <a:buSzPct val="25000"/>
                <a:buFont typeface="Times" pitchFamily="18" charset="0"/>
                <a:buNone/>
              </a:pPr>
              <a:r>
                <a:rPr lang="en-US" sz="1400" b="1"/>
                <a:t>FIFO</a:t>
              </a:r>
            </a:p>
          </p:txBody>
        </p:sp>
        <p:sp>
          <p:nvSpPr>
            <p:cNvPr id="50220" name="Line 147"/>
            <p:cNvSpPr>
              <a:spLocks noChangeShapeType="1"/>
            </p:cNvSpPr>
            <p:nvPr/>
          </p:nvSpPr>
          <p:spPr bwMode="auto">
            <a:xfrm rot="-5400000">
              <a:off x="4799" y="3103"/>
              <a:ext cx="0" cy="1166"/>
            </a:xfrm>
            <a:prstGeom prst="line">
              <a:avLst/>
            </a:prstGeom>
            <a:noFill/>
            <a:ln w="38100">
              <a:solidFill>
                <a:schemeClr val="tx1"/>
              </a:solidFill>
              <a:round/>
              <a:headEnd/>
              <a:tailEnd type="none" w="lg" len="lg"/>
            </a:ln>
            <a:extLst>
              <a:ext uri="{909E8E84-426E-40DD-AFC4-6F175D3DCCD1}">
                <a14:hiddenFill xmlns:a14="http://schemas.microsoft.com/office/drawing/2010/main">
                  <a:noFill/>
                </a14:hiddenFill>
              </a:ext>
            </a:extLst>
          </p:spPr>
          <p:txBody>
            <a:bodyPr/>
            <a:lstStyle/>
            <a:p>
              <a:endParaRPr lang="en-GB"/>
            </a:p>
          </p:txBody>
        </p:sp>
        <p:sp>
          <p:nvSpPr>
            <p:cNvPr id="50221" name="Line 148"/>
            <p:cNvSpPr>
              <a:spLocks noChangeShapeType="1"/>
            </p:cNvSpPr>
            <p:nvPr/>
          </p:nvSpPr>
          <p:spPr bwMode="auto">
            <a:xfrm rot="-5400000">
              <a:off x="4807" y="2863"/>
              <a:ext cx="0" cy="1166"/>
            </a:xfrm>
            <a:prstGeom prst="line">
              <a:avLst/>
            </a:prstGeom>
            <a:noFill/>
            <a:ln w="38100">
              <a:solidFill>
                <a:schemeClr val="tx1"/>
              </a:solidFill>
              <a:round/>
              <a:headEnd/>
              <a:tailEnd type="none" w="lg" len="lg"/>
            </a:ln>
            <a:extLst>
              <a:ext uri="{909E8E84-426E-40DD-AFC4-6F175D3DCCD1}">
                <a14:hiddenFill xmlns:a14="http://schemas.microsoft.com/office/drawing/2010/main">
                  <a:noFill/>
                </a14:hiddenFill>
              </a:ext>
            </a:extLst>
          </p:spPr>
          <p:txBody>
            <a:bodyPr/>
            <a:lstStyle/>
            <a:p>
              <a:endParaRPr lang="en-GB"/>
            </a:p>
          </p:txBody>
        </p:sp>
      </p:grpSp>
      <p:sp>
        <p:nvSpPr>
          <p:cNvPr id="50216" name="AutoShape 150"/>
          <p:cNvSpPr>
            <a:spLocks noChangeArrowheads="1"/>
          </p:cNvSpPr>
          <p:nvPr/>
        </p:nvSpPr>
        <p:spPr bwMode="auto">
          <a:xfrm rot="8628731">
            <a:off x="3206750" y="4256088"/>
            <a:ext cx="1073150" cy="492125"/>
          </a:xfrm>
          <a:prstGeom prst="rightArrow">
            <a:avLst>
              <a:gd name="adj1" fmla="val 50000"/>
              <a:gd name="adj2" fmla="val 54516"/>
            </a:avLst>
          </a:prstGeom>
          <a:solidFill>
            <a:srgbClr val="FF9900"/>
          </a:solidFill>
          <a:ln w="9525">
            <a:solidFill>
              <a:srgbClr val="FF0000"/>
            </a:solidFill>
            <a:miter lim="800000"/>
            <a:headEnd/>
            <a:tailEnd/>
          </a:ln>
        </p:spPr>
        <p:txBody>
          <a:bodyPr rot="10800000" wrap="none" anchor="ctr"/>
          <a:lstStyle/>
          <a:p>
            <a:pPr algn="ctr"/>
            <a:r>
              <a:rPr lang="en-GB">
                <a:solidFill>
                  <a:schemeClr val="bg1"/>
                </a:solidFill>
              </a:rPr>
              <a:t>Schedule</a:t>
            </a:r>
          </a:p>
        </p:txBody>
      </p:sp>
      <p:sp>
        <p:nvSpPr>
          <p:cNvPr id="50217" name="Rectangle 151"/>
          <p:cNvSpPr>
            <a:spLocks noChangeArrowheads="1"/>
          </p:cNvSpPr>
          <p:nvPr/>
        </p:nvSpPr>
        <p:spPr bwMode="gray">
          <a:xfrm>
            <a:off x="7937500" y="5353050"/>
            <a:ext cx="8334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Customer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507" name="AutoShape 75"/>
          <p:cNvSpPr>
            <a:spLocks noChangeArrowheads="1"/>
          </p:cNvSpPr>
          <p:nvPr/>
        </p:nvSpPr>
        <p:spPr bwMode="auto">
          <a:xfrm>
            <a:off x="652463" y="1084263"/>
            <a:ext cx="7661275" cy="325596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endParaRPr lang="en-GB"/>
          </a:p>
        </p:txBody>
      </p:sp>
      <p:sp>
        <p:nvSpPr>
          <p:cNvPr id="51203" name="Rectangle 2"/>
          <p:cNvSpPr>
            <a:spLocks noGrp="1" noChangeArrowheads="1"/>
          </p:cNvSpPr>
          <p:nvPr>
            <p:ph type="title"/>
          </p:nvPr>
        </p:nvSpPr>
        <p:spPr>
          <a:xfrm>
            <a:off x="457200" y="0"/>
            <a:ext cx="8229600" cy="1143000"/>
          </a:xfrm>
        </p:spPr>
        <p:txBody>
          <a:bodyPr/>
          <a:lstStyle/>
          <a:p>
            <a:pPr eaLnBrk="1" hangingPunct="1"/>
            <a:r>
              <a:rPr lang="en-GB" smtClean="0"/>
              <a:t>Step 10: Variable Flow</a:t>
            </a:r>
          </a:p>
        </p:txBody>
      </p:sp>
      <p:pic>
        <p:nvPicPr>
          <p:cNvPr id="51204" name="Picture 5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4413" y="1179513"/>
            <a:ext cx="1247775"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5" name="Picture 5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6413" y="1154113"/>
            <a:ext cx="1247775"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6" name="Picture 5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5713" y="1154113"/>
            <a:ext cx="1247775"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7" name="AutoShape 60"/>
          <p:cNvSpPr>
            <a:spLocks noChangeArrowheads="1"/>
          </p:cNvSpPr>
          <p:nvPr/>
        </p:nvSpPr>
        <p:spPr bwMode="auto">
          <a:xfrm>
            <a:off x="787400" y="2609850"/>
            <a:ext cx="908050" cy="612775"/>
          </a:xfrm>
          <a:prstGeom prst="flowChartDecision">
            <a:avLst/>
          </a:prstGeom>
          <a:solidFill>
            <a:schemeClr val="tx1"/>
          </a:solidFill>
          <a:ln w="9525">
            <a:solidFill>
              <a:schemeClr val="tx1"/>
            </a:solidFill>
            <a:miter lim="800000"/>
            <a:headEnd/>
            <a:tailEnd/>
          </a:ln>
        </p:spPr>
        <p:txBody>
          <a:bodyPr wrap="none" anchor="ctr"/>
          <a:lstStyle/>
          <a:p>
            <a:pPr algn="ctr"/>
            <a:r>
              <a:rPr lang="en-GB" sz="900" b="1">
                <a:solidFill>
                  <a:schemeClr val="bg1"/>
                </a:solidFill>
              </a:rPr>
              <a:t>Standard </a:t>
            </a:r>
          </a:p>
          <a:p>
            <a:pPr algn="ctr"/>
            <a:r>
              <a:rPr lang="en-GB" sz="900" b="1">
                <a:solidFill>
                  <a:schemeClr val="bg1"/>
                </a:solidFill>
              </a:rPr>
              <a:t>Unit?</a:t>
            </a:r>
          </a:p>
        </p:txBody>
      </p:sp>
      <p:sp>
        <p:nvSpPr>
          <p:cNvPr id="51208" name="AutoShape 61"/>
          <p:cNvSpPr>
            <a:spLocks noChangeArrowheads="1"/>
          </p:cNvSpPr>
          <p:nvPr/>
        </p:nvSpPr>
        <p:spPr bwMode="auto">
          <a:xfrm>
            <a:off x="1689100" y="1924050"/>
            <a:ext cx="444500" cy="339725"/>
          </a:xfrm>
          <a:prstGeom prst="rightArrow">
            <a:avLst>
              <a:gd name="adj1" fmla="val 50000"/>
              <a:gd name="adj2" fmla="val 32710"/>
            </a:avLst>
          </a:prstGeom>
          <a:solidFill>
            <a:schemeClr val="tx1"/>
          </a:solidFill>
          <a:ln w="9525">
            <a:solidFill>
              <a:schemeClr val="tx1"/>
            </a:solidFill>
            <a:miter lim="800000"/>
            <a:headEnd/>
            <a:tailEnd/>
          </a:ln>
        </p:spPr>
        <p:txBody>
          <a:bodyPr wrap="none" anchor="ctr"/>
          <a:lstStyle/>
          <a:p>
            <a:pPr algn="ctr"/>
            <a:r>
              <a:rPr lang="en-GB" sz="900" b="1">
                <a:solidFill>
                  <a:schemeClr val="bg1"/>
                </a:solidFill>
              </a:rPr>
              <a:t>Yes</a:t>
            </a:r>
          </a:p>
        </p:txBody>
      </p:sp>
      <p:sp>
        <p:nvSpPr>
          <p:cNvPr id="51209" name="AutoShape 62"/>
          <p:cNvSpPr>
            <a:spLocks noChangeArrowheads="1"/>
          </p:cNvSpPr>
          <p:nvPr/>
        </p:nvSpPr>
        <p:spPr bwMode="auto">
          <a:xfrm>
            <a:off x="3810000" y="1985963"/>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sp>
        <p:nvSpPr>
          <p:cNvPr id="51210" name="AutoShape 63"/>
          <p:cNvSpPr>
            <a:spLocks noChangeArrowheads="1"/>
          </p:cNvSpPr>
          <p:nvPr/>
        </p:nvSpPr>
        <p:spPr bwMode="auto">
          <a:xfrm>
            <a:off x="5803900" y="1985963"/>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sp>
        <p:nvSpPr>
          <p:cNvPr id="51211" name="AutoShape 64"/>
          <p:cNvSpPr>
            <a:spLocks noChangeArrowheads="1"/>
          </p:cNvSpPr>
          <p:nvPr/>
        </p:nvSpPr>
        <p:spPr bwMode="auto">
          <a:xfrm>
            <a:off x="7899400" y="1985963"/>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pic>
        <p:nvPicPr>
          <p:cNvPr id="51212" name="Picture 6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2663" y="2687638"/>
            <a:ext cx="4995862" cy="152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13" name="Rectangle 68"/>
          <p:cNvSpPr>
            <a:spLocks noChangeArrowheads="1"/>
          </p:cNvSpPr>
          <p:nvPr/>
        </p:nvSpPr>
        <p:spPr bwMode="auto">
          <a:xfrm>
            <a:off x="1835150" y="1731963"/>
            <a:ext cx="355600" cy="12700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51214" name="Rectangle 69"/>
          <p:cNvSpPr>
            <a:spLocks noChangeArrowheads="1"/>
          </p:cNvSpPr>
          <p:nvPr/>
        </p:nvSpPr>
        <p:spPr bwMode="auto">
          <a:xfrm>
            <a:off x="1835150" y="3379788"/>
            <a:ext cx="355600" cy="127000"/>
          </a:xfrm>
          <a:prstGeom prst="rect">
            <a:avLst/>
          </a:prstGeom>
          <a:solidFill>
            <a:srgbClr val="008000"/>
          </a:solidFill>
          <a:ln w="9525">
            <a:solidFill>
              <a:srgbClr val="0033CC"/>
            </a:solidFill>
            <a:miter lim="800000"/>
            <a:headEnd/>
            <a:tailEnd/>
          </a:ln>
        </p:spPr>
        <p:txBody>
          <a:bodyPr wrap="none" anchor="ctr"/>
          <a:lstStyle/>
          <a:p>
            <a:endParaRPr lang="en-GB"/>
          </a:p>
        </p:txBody>
      </p:sp>
      <p:sp>
        <p:nvSpPr>
          <p:cNvPr id="51215" name="AutoShape 70"/>
          <p:cNvSpPr>
            <a:spLocks noChangeArrowheads="1"/>
          </p:cNvSpPr>
          <p:nvPr/>
        </p:nvSpPr>
        <p:spPr bwMode="auto">
          <a:xfrm>
            <a:off x="7292975" y="3663950"/>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sp>
        <p:nvSpPr>
          <p:cNvPr id="51216" name="Rectangle 71"/>
          <p:cNvSpPr>
            <a:spLocks noChangeArrowheads="1"/>
          </p:cNvSpPr>
          <p:nvPr/>
        </p:nvSpPr>
        <p:spPr bwMode="auto">
          <a:xfrm>
            <a:off x="1835150" y="1579563"/>
            <a:ext cx="355600" cy="12700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51217" name="Rectangle 72"/>
          <p:cNvSpPr>
            <a:spLocks noChangeArrowheads="1"/>
          </p:cNvSpPr>
          <p:nvPr/>
        </p:nvSpPr>
        <p:spPr bwMode="auto">
          <a:xfrm>
            <a:off x="1835150" y="1427163"/>
            <a:ext cx="355600" cy="12700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51218" name="AutoShape 73"/>
          <p:cNvSpPr>
            <a:spLocks noChangeArrowheads="1"/>
          </p:cNvSpPr>
          <p:nvPr/>
        </p:nvSpPr>
        <p:spPr bwMode="auto">
          <a:xfrm>
            <a:off x="1755775" y="3562350"/>
            <a:ext cx="444500" cy="339725"/>
          </a:xfrm>
          <a:prstGeom prst="rightArrow">
            <a:avLst>
              <a:gd name="adj1" fmla="val 50000"/>
              <a:gd name="adj2" fmla="val 32710"/>
            </a:avLst>
          </a:prstGeom>
          <a:solidFill>
            <a:schemeClr val="tx1"/>
          </a:solidFill>
          <a:ln w="9525">
            <a:solidFill>
              <a:schemeClr val="tx1"/>
            </a:solidFill>
            <a:miter lim="800000"/>
            <a:headEnd/>
            <a:tailEnd/>
          </a:ln>
        </p:spPr>
        <p:txBody>
          <a:bodyPr wrap="none" anchor="ctr"/>
          <a:lstStyle/>
          <a:p>
            <a:pPr algn="ctr"/>
            <a:r>
              <a:rPr lang="en-GB" sz="900" b="1">
                <a:solidFill>
                  <a:schemeClr val="bg1"/>
                </a:solidFill>
              </a:rPr>
              <a:t>No</a:t>
            </a:r>
          </a:p>
        </p:txBody>
      </p:sp>
      <p:sp>
        <p:nvSpPr>
          <p:cNvPr id="51219" name="Rectangle 74"/>
          <p:cNvSpPr>
            <a:spLocks noChangeArrowheads="1"/>
          </p:cNvSpPr>
          <p:nvPr/>
        </p:nvSpPr>
        <p:spPr bwMode="auto">
          <a:xfrm>
            <a:off x="349250" y="4449763"/>
            <a:ext cx="8439150" cy="1512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768350" lvl="1" indent="-285750">
              <a:spcBef>
                <a:spcPct val="20000"/>
              </a:spcBef>
              <a:buSzPct val="65000"/>
              <a:buFont typeface="Wingdings" pitchFamily="2" charset="2"/>
              <a:buChar char="n"/>
            </a:pPr>
            <a:r>
              <a:rPr lang="es-ES_tradnl" sz="2200">
                <a:solidFill>
                  <a:srgbClr val="7A6C7A"/>
                </a:solidFill>
              </a:rPr>
              <a:t>Define Standard and non-standard conditions</a:t>
            </a:r>
          </a:p>
          <a:p>
            <a:pPr marL="768350" lvl="1" indent="-285750">
              <a:spcBef>
                <a:spcPct val="20000"/>
              </a:spcBef>
              <a:buSzPct val="65000"/>
              <a:buFont typeface="Wingdings" pitchFamily="2" charset="2"/>
              <a:buChar char="n"/>
            </a:pPr>
            <a:r>
              <a:rPr lang="es-ES_tradnl" sz="2200">
                <a:solidFill>
                  <a:srgbClr val="7A6C7A"/>
                </a:solidFill>
              </a:rPr>
              <a:t>Simplify standard flow</a:t>
            </a:r>
          </a:p>
          <a:p>
            <a:pPr marL="768350" lvl="1" indent="-285750">
              <a:spcBef>
                <a:spcPct val="20000"/>
              </a:spcBef>
              <a:buSzPct val="65000"/>
              <a:buFont typeface="Wingdings" pitchFamily="2" charset="2"/>
              <a:buChar char="n"/>
            </a:pPr>
            <a:r>
              <a:rPr lang="es-ES_tradnl" sz="2200">
                <a:solidFill>
                  <a:srgbClr val="7A6C7A"/>
                </a:solidFill>
              </a:rPr>
              <a:t>One expert, or team of experts manage non-standard units</a:t>
            </a:r>
            <a:endParaRPr lang="en-GB" sz="2200">
              <a:solidFill>
                <a:srgbClr val="7A6C7A"/>
              </a:solidFill>
            </a:endParaRPr>
          </a:p>
          <a:p>
            <a:pPr>
              <a:spcBef>
                <a:spcPct val="20000"/>
              </a:spcBef>
              <a:buClr>
                <a:schemeClr val="bg1"/>
              </a:buClr>
              <a:buSzPct val="25000"/>
              <a:buFont typeface="Times" pitchFamily="18" charset="0"/>
              <a:buNone/>
            </a:pPr>
            <a:endParaRPr lang="en-GB" sz="2400" b="1">
              <a:solidFill>
                <a:srgbClr val="FF0000"/>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509" name="AutoShape 53"/>
          <p:cNvSpPr>
            <a:spLocks noChangeArrowheads="1"/>
          </p:cNvSpPr>
          <p:nvPr/>
        </p:nvSpPr>
        <p:spPr bwMode="auto">
          <a:xfrm>
            <a:off x="766763" y="1008063"/>
            <a:ext cx="7000875" cy="330676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endParaRPr lang="en-GB"/>
          </a:p>
        </p:txBody>
      </p:sp>
      <p:sp>
        <p:nvSpPr>
          <p:cNvPr id="52227" name="Rectangle 2"/>
          <p:cNvSpPr>
            <a:spLocks noGrp="1" noChangeArrowheads="1"/>
          </p:cNvSpPr>
          <p:nvPr>
            <p:ph type="title"/>
          </p:nvPr>
        </p:nvSpPr>
        <p:spPr>
          <a:xfrm>
            <a:off x="457200" y="0"/>
            <a:ext cx="8229600" cy="1143000"/>
          </a:xfrm>
        </p:spPr>
        <p:txBody>
          <a:bodyPr/>
          <a:lstStyle/>
          <a:p>
            <a:pPr eaLnBrk="1" hangingPunct="1"/>
            <a:r>
              <a:rPr lang="en-GB" smtClean="0"/>
              <a:t>Step 10: Direct Links</a:t>
            </a:r>
          </a:p>
        </p:txBody>
      </p:sp>
      <p:sp>
        <p:nvSpPr>
          <p:cNvPr id="52228" name="Rectangle 18"/>
          <p:cNvSpPr>
            <a:spLocks noChangeArrowheads="1"/>
          </p:cNvSpPr>
          <p:nvPr/>
        </p:nvSpPr>
        <p:spPr bwMode="auto">
          <a:xfrm>
            <a:off x="349250" y="4398963"/>
            <a:ext cx="8439150" cy="151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768350" lvl="1" indent="-285750">
              <a:spcBef>
                <a:spcPct val="20000"/>
              </a:spcBef>
              <a:buSzPct val="65000"/>
              <a:buFont typeface="Wingdings" pitchFamily="2" charset="2"/>
              <a:buChar char="n"/>
            </a:pPr>
            <a:r>
              <a:rPr lang="es-ES_tradnl" sz="2200">
                <a:solidFill>
                  <a:srgbClr val="7A6C7A"/>
                </a:solidFill>
              </a:rPr>
              <a:t>Avoid unnecessary loops in the process</a:t>
            </a:r>
          </a:p>
          <a:p>
            <a:pPr marL="768350" lvl="1" indent="-285750">
              <a:spcBef>
                <a:spcPct val="20000"/>
              </a:spcBef>
              <a:buSzPct val="65000"/>
              <a:buFont typeface="Wingdings" pitchFamily="2" charset="2"/>
              <a:buChar char="n"/>
            </a:pPr>
            <a:r>
              <a:rPr lang="es-ES_tradnl" sz="2200">
                <a:solidFill>
                  <a:srgbClr val="7A6C7A"/>
                </a:solidFill>
              </a:rPr>
              <a:t>Encourage direct links between impacted parties</a:t>
            </a:r>
            <a:endParaRPr lang="en-GB" sz="2200">
              <a:solidFill>
                <a:srgbClr val="7A6C7A"/>
              </a:solidFill>
            </a:endParaRPr>
          </a:p>
          <a:p>
            <a:pPr>
              <a:spcBef>
                <a:spcPct val="20000"/>
              </a:spcBef>
              <a:buClr>
                <a:schemeClr val="bg1"/>
              </a:buClr>
              <a:buSzPct val="25000"/>
              <a:buFont typeface="Times" pitchFamily="18" charset="0"/>
              <a:buNone/>
            </a:pPr>
            <a:endParaRPr lang="en-GB" sz="2400" b="1">
              <a:solidFill>
                <a:srgbClr val="FF0000"/>
              </a:solidFill>
            </a:endParaRPr>
          </a:p>
        </p:txBody>
      </p:sp>
      <p:pic>
        <p:nvPicPr>
          <p:cNvPr id="52229" name="Picture 4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3313" y="1128713"/>
            <a:ext cx="1247775"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0" name="Picture 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05313" y="1103313"/>
            <a:ext cx="1247775"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1" name="Picture 4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9313" y="2779713"/>
            <a:ext cx="1247775"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2" name="AutoShape 44"/>
          <p:cNvSpPr>
            <a:spLocks noChangeArrowheads="1"/>
          </p:cNvSpPr>
          <p:nvPr/>
        </p:nvSpPr>
        <p:spPr bwMode="auto">
          <a:xfrm>
            <a:off x="3898900" y="1935163"/>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sp>
        <p:nvSpPr>
          <p:cNvPr id="52233" name="AutoShape 45"/>
          <p:cNvSpPr>
            <a:spLocks noChangeArrowheads="1"/>
          </p:cNvSpPr>
          <p:nvPr/>
        </p:nvSpPr>
        <p:spPr bwMode="auto">
          <a:xfrm rot="2038726">
            <a:off x="5715000" y="2316163"/>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sp>
        <p:nvSpPr>
          <p:cNvPr id="52234" name="AutoShape 46"/>
          <p:cNvSpPr>
            <a:spLocks noChangeArrowheads="1"/>
          </p:cNvSpPr>
          <p:nvPr/>
        </p:nvSpPr>
        <p:spPr bwMode="auto">
          <a:xfrm>
            <a:off x="2632075" y="3702050"/>
            <a:ext cx="3352800" cy="190500"/>
          </a:xfrm>
          <a:prstGeom prst="rightArrow">
            <a:avLst>
              <a:gd name="adj1" fmla="val 56898"/>
              <a:gd name="adj2" fmla="val 120022"/>
            </a:avLst>
          </a:prstGeom>
          <a:solidFill>
            <a:schemeClr val="tx1"/>
          </a:solidFill>
          <a:ln w="9525">
            <a:solidFill>
              <a:schemeClr val="tx1"/>
            </a:solidFill>
            <a:miter lim="800000"/>
            <a:headEnd/>
            <a:tailEnd/>
          </a:ln>
        </p:spPr>
        <p:txBody>
          <a:bodyPr wrap="none" anchor="ctr"/>
          <a:lstStyle/>
          <a:p>
            <a:endParaRPr lang="en-GB"/>
          </a:p>
        </p:txBody>
      </p:sp>
      <p:pic>
        <p:nvPicPr>
          <p:cNvPr id="52235" name="Picture 4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2713" y="2792413"/>
            <a:ext cx="1247775"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6" name="AutoShape 48"/>
          <p:cNvSpPr>
            <a:spLocks noChangeArrowheads="1"/>
          </p:cNvSpPr>
          <p:nvPr/>
        </p:nvSpPr>
        <p:spPr bwMode="auto">
          <a:xfrm rot="-2201217">
            <a:off x="2006600" y="2366963"/>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sp>
        <p:nvSpPr>
          <p:cNvPr id="52237" name="Line 49"/>
          <p:cNvSpPr>
            <a:spLocks noChangeShapeType="1"/>
          </p:cNvSpPr>
          <p:nvPr/>
        </p:nvSpPr>
        <p:spPr bwMode="auto">
          <a:xfrm>
            <a:off x="1917700" y="2298700"/>
            <a:ext cx="419100" cy="342900"/>
          </a:xfrm>
          <a:prstGeom prst="line">
            <a:avLst/>
          </a:prstGeom>
          <a:noFill/>
          <a:ln w="28575">
            <a:solidFill>
              <a:srgbClr val="FF33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238" name="Line 50"/>
          <p:cNvSpPr>
            <a:spLocks noChangeShapeType="1"/>
          </p:cNvSpPr>
          <p:nvPr/>
        </p:nvSpPr>
        <p:spPr bwMode="auto">
          <a:xfrm>
            <a:off x="3810000" y="1905000"/>
            <a:ext cx="419100" cy="342900"/>
          </a:xfrm>
          <a:prstGeom prst="line">
            <a:avLst/>
          </a:prstGeom>
          <a:noFill/>
          <a:ln w="28575">
            <a:solidFill>
              <a:srgbClr val="FF33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239" name="Line 51"/>
          <p:cNvSpPr>
            <a:spLocks noChangeShapeType="1"/>
          </p:cNvSpPr>
          <p:nvPr/>
        </p:nvSpPr>
        <p:spPr bwMode="auto">
          <a:xfrm>
            <a:off x="5715000" y="2247900"/>
            <a:ext cx="419100" cy="342900"/>
          </a:xfrm>
          <a:prstGeom prst="line">
            <a:avLst/>
          </a:prstGeom>
          <a:noFill/>
          <a:ln w="28575">
            <a:solidFill>
              <a:srgbClr val="FF3300"/>
            </a:solidFill>
            <a:round/>
            <a:headEnd/>
            <a:tailEnd/>
          </a:ln>
          <a:extLst>
            <a:ext uri="{909E8E84-426E-40DD-AFC4-6F175D3DCCD1}">
              <a14:hiddenFill xmlns:a14="http://schemas.microsoft.com/office/drawing/2010/main">
                <a:noFill/>
              </a14:hiddenFill>
            </a:ext>
          </a:extLst>
        </p:spPr>
        <p:txBody>
          <a:bodyPr/>
          <a:lstStyle/>
          <a:p>
            <a:endParaRPr lang="en-GB"/>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9" name="AutoShape 29"/>
          <p:cNvSpPr>
            <a:spLocks noChangeArrowheads="1"/>
          </p:cNvSpPr>
          <p:nvPr/>
        </p:nvSpPr>
        <p:spPr bwMode="auto">
          <a:xfrm>
            <a:off x="588963" y="855663"/>
            <a:ext cx="7000875" cy="343376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endParaRPr lang="en-GB"/>
          </a:p>
        </p:txBody>
      </p:sp>
      <p:sp>
        <p:nvSpPr>
          <p:cNvPr id="53251" name="Rectangle 2"/>
          <p:cNvSpPr>
            <a:spLocks noGrp="1" noChangeArrowheads="1"/>
          </p:cNvSpPr>
          <p:nvPr>
            <p:ph type="title"/>
          </p:nvPr>
        </p:nvSpPr>
        <p:spPr>
          <a:xfrm>
            <a:off x="457200" y="0"/>
            <a:ext cx="8229600" cy="1143000"/>
          </a:xfrm>
        </p:spPr>
        <p:txBody>
          <a:bodyPr/>
          <a:lstStyle/>
          <a:p>
            <a:pPr eaLnBrk="1" hangingPunct="1"/>
            <a:r>
              <a:rPr lang="en-GB" smtClean="0"/>
              <a:t>Step 10: Fewer Activities</a:t>
            </a:r>
          </a:p>
        </p:txBody>
      </p:sp>
      <p:sp>
        <p:nvSpPr>
          <p:cNvPr id="53252" name="Rectangle 9"/>
          <p:cNvSpPr>
            <a:spLocks noChangeArrowheads="1"/>
          </p:cNvSpPr>
          <p:nvPr/>
        </p:nvSpPr>
        <p:spPr bwMode="auto">
          <a:xfrm>
            <a:off x="349250" y="4398963"/>
            <a:ext cx="8439150" cy="151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768350" lvl="1" indent="-285750">
              <a:spcBef>
                <a:spcPct val="20000"/>
              </a:spcBef>
              <a:buSzPct val="65000"/>
              <a:buFont typeface="Wingdings" pitchFamily="2" charset="2"/>
              <a:buChar char="n"/>
            </a:pPr>
            <a:r>
              <a:rPr lang="es-ES_tradnl" sz="2200">
                <a:solidFill>
                  <a:srgbClr val="7A6C7A"/>
                </a:solidFill>
              </a:rPr>
              <a:t>Fewer potential problems</a:t>
            </a:r>
          </a:p>
          <a:p>
            <a:pPr marL="768350" lvl="1" indent="-285750">
              <a:spcBef>
                <a:spcPct val="20000"/>
              </a:spcBef>
              <a:buSzPct val="65000"/>
              <a:buFont typeface="Wingdings" pitchFamily="2" charset="2"/>
              <a:buChar char="n"/>
            </a:pPr>
            <a:r>
              <a:rPr lang="es-ES_tradnl" sz="2200">
                <a:solidFill>
                  <a:srgbClr val="7A6C7A"/>
                </a:solidFill>
              </a:rPr>
              <a:t>Less waiting time</a:t>
            </a:r>
          </a:p>
          <a:p>
            <a:pPr marL="768350" lvl="1" indent="-285750">
              <a:spcBef>
                <a:spcPct val="20000"/>
              </a:spcBef>
              <a:buSzPct val="65000"/>
              <a:buFont typeface="Wingdings" pitchFamily="2" charset="2"/>
              <a:buChar char="n"/>
            </a:pPr>
            <a:r>
              <a:rPr lang="es-ES_tradnl" sz="2200">
                <a:solidFill>
                  <a:srgbClr val="7A6C7A"/>
                </a:solidFill>
              </a:rPr>
              <a:t>Increased responsibility and empowerment</a:t>
            </a:r>
          </a:p>
          <a:p>
            <a:pPr marL="768350" lvl="1" indent="-285750">
              <a:spcBef>
                <a:spcPct val="20000"/>
              </a:spcBef>
              <a:buSzPct val="65000"/>
              <a:buFont typeface="Wingdings" pitchFamily="2" charset="2"/>
              <a:buChar char="n"/>
            </a:pPr>
            <a:r>
              <a:rPr lang="es-ES_tradnl" sz="2200">
                <a:solidFill>
                  <a:srgbClr val="7A6C7A"/>
                </a:solidFill>
              </a:rPr>
              <a:t>Less hierachy</a:t>
            </a:r>
            <a:endParaRPr lang="en-GB" sz="2200">
              <a:solidFill>
                <a:srgbClr val="7A6C7A"/>
              </a:solidFill>
            </a:endParaRPr>
          </a:p>
          <a:p>
            <a:pPr>
              <a:spcBef>
                <a:spcPct val="20000"/>
              </a:spcBef>
              <a:buClr>
                <a:schemeClr val="bg1"/>
              </a:buClr>
              <a:buSzPct val="25000"/>
              <a:buFont typeface="Times" pitchFamily="18" charset="0"/>
              <a:buNone/>
            </a:pPr>
            <a:endParaRPr lang="en-GB" sz="2400" b="1">
              <a:solidFill>
                <a:srgbClr val="FF0000"/>
              </a:solidFill>
            </a:endParaRPr>
          </a:p>
        </p:txBody>
      </p:sp>
      <p:pic>
        <p:nvPicPr>
          <p:cNvPr id="53253"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0013" y="989013"/>
            <a:ext cx="1247775"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4"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2013" y="963613"/>
            <a:ext cx="1247775"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5"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1313" y="963613"/>
            <a:ext cx="1247775"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6" name="AutoShape 18"/>
          <p:cNvSpPr>
            <a:spLocks noChangeArrowheads="1"/>
          </p:cNvSpPr>
          <p:nvPr/>
        </p:nvSpPr>
        <p:spPr bwMode="auto">
          <a:xfrm>
            <a:off x="2895600" y="1814513"/>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sp>
        <p:nvSpPr>
          <p:cNvPr id="53257" name="AutoShape 19"/>
          <p:cNvSpPr>
            <a:spLocks noChangeArrowheads="1"/>
          </p:cNvSpPr>
          <p:nvPr/>
        </p:nvSpPr>
        <p:spPr bwMode="auto">
          <a:xfrm>
            <a:off x="4889500" y="1814513"/>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sp>
        <p:nvSpPr>
          <p:cNvPr id="53258" name="AutoShape 20"/>
          <p:cNvSpPr>
            <a:spLocks noChangeArrowheads="1"/>
          </p:cNvSpPr>
          <p:nvPr/>
        </p:nvSpPr>
        <p:spPr bwMode="auto">
          <a:xfrm>
            <a:off x="6985000" y="1814513"/>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sp>
        <p:nvSpPr>
          <p:cNvPr id="53259" name="AutoShape 21"/>
          <p:cNvSpPr>
            <a:spLocks noChangeArrowheads="1"/>
          </p:cNvSpPr>
          <p:nvPr/>
        </p:nvSpPr>
        <p:spPr bwMode="auto">
          <a:xfrm>
            <a:off x="812800" y="1814513"/>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pic>
        <p:nvPicPr>
          <p:cNvPr id="53260" name="Picture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6213" y="2703513"/>
            <a:ext cx="1247775"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61" name="Picture 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7513" y="2678113"/>
            <a:ext cx="1247775"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62" name="AutoShape 24"/>
          <p:cNvSpPr>
            <a:spLocks noChangeArrowheads="1"/>
          </p:cNvSpPr>
          <p:nvPr/>
        </p:nvSpPr>
        <p:spPr bwMode="auto">
          <a:xfrm>
            <a:off x="2908300" y="3516313"/>
            <a:ext cx="2451100" cy="266700"/>
          </a:xfrm>
          <a:prstGeom prst="rightArrow">
            <a:avLst>
              <a:gd name="adj1" fmla="val 40472"/>
              <a:gd name="adj2" fmla="val 105946"/>
            </a:avLst>
          </a:prstGeom>
          <a:solidFill>
            <a:schemeClr val="tx1"/>
          </a:solidFill>
          <a:ln w="9525">
            <a:solidFill>
              <a:schemeClr val="tx1"/>
            </a:solidFill>
            <a:miter lim="800000"/>
            <a:headEnd/>
            <a:tailEnd/>
          </a:ln>
        </p:spPr>
        <p:txBody>
          <a:bodyPr wrap="none" anchor="ctr"/>
          <a:lstStyle/>
          <a:p>
            <a:endParaRPr lang="en-GB"/>
          </a:p>
        </p:txBody>
      </p:sp>
      <p:sp>
        <p:nvSpPr>
          <p:cNvPr id="53263" name="AutoShape 25"/>
          <p:cNvSpPr>
            <a:spLocks noChangeArrowheads="1"/>
          </p:cNvSpPr>
          <p:nvPr/>
        </p:nvSpPr>
        <p:spPr bwMode="auto">
          <a:xfrm>
            <a:off x="7061200" y="3529013"/>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sp>
        <p:nvSpPr>
          <p:cNvPr id="53264" name="AutoShape 26"/>
          <p:cNvSpPr>
            <a:spLocks noChangeArrowheads="1"/>
          </p:cNvSpPr>
          <p:nvPr/>
        </p:nvSpPr>
        <p:spPr bwMode="auto">
          <a:xfrm>
            <a:off x="889000" y="3529013"/>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sp>
        <p:nvSpPr>
          <p:cNvPr id="53265" name="Line 27"/>
          <p:cNvSpPr>
            <a:spLocks noChangeShapeType="1"/>
          </p:cNvSpPr>
          <p:nvPr/>
        </p:nvSpPr>
        <p:spPr bwMode="auto">
          <a:xfrm>
            <a:off x="3581400" y="1206500"/>
            <a:ext cx="977900" cy="1104900"/>
          </a:xfrm>
          <a:prstGeom prst="line">
            <a:avLst/>
          </a:prstGeom>
          <a:noFill/>
          <a:ln w="38100">
            <a:solidFill>
              <a:srgbClr val="FF33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266" name="Line 28"/>
          <p:cNvSpPr>
            <a:spLocks noChangeShapeType="1"/>
          </p:cNvSpPr>
          <p:nvPr/>
        </p:nvSpPr>
        <p:spPr bwMode="auto">
          <a:xfrm flipV="1">
            <a:off x="3581400" y="1104900"/>
            <a:ext cx="876300" cy="1308100"/>
          </a:xfrm>
          <a:prstGeom prst="line">
            <a:avLst/>
          </a:prstGeom>
          <a:noFill/>
          <a:ln w="38100">
            <a:solidFill>
              <a:srgbClr val="FF3300"/>
            </a:solidFill>
            <a:round/>
            <a:headEnd/>
            <a:tailEnd/>
          </a:ln>
          <a:extLst>
            <a:ext uri="{909E8E84-426E-40DD-AFC4-6F175D3DCCD1}">
              <a14:hiddenFill xmlns:a14="http://schemas.microsoft.com/office/drawing/2010/main">
                <a:noFill/>
              </a14:hiddenFill>
            </a:ext>
          </a:extLst>
        </p:spPr>
        <p:txBody>
          <a:bodyPr/>
          <a:lstStyle/>
          <a:p>
            <a:endParaRPr lang="en-GB"/>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0"/>
            <a:ext cx="8229600" cy="1143000"/>
          </a:xfrm>
        </p:spPr>
        <p:txBody>
          <a:bodyPr/>
          <a:lstStyle/>
          <a:p>
            <a:pPr eaLnBrk="1" hangingPunct="1"/>
            <a:r>
              <a:rPr lang="en-GB" smtClean="0"/>
              <a:t>Step 11: Generate Possible Solutions</a:t>
            </a:r>
          </a:p>
        </p:txBody>
      </p:sp>
      <p:sp>
        <p:nvSpPr>
          <p:cNvPr id="505859" name="Rectangle 3"/>
          <p:cNvSpPr>
            <a:spLocks noChangeArrowheads="1"/>
          </p:cNvSpPr>
          <p:nvPr/>
        </p:nvSpPr>
        <p:spPr bwMode="auto">
          <a:xfrm>
            <a:off x="349250" y="942975"/>
            <a:ext cx="8439150" cy="4913313"/>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None/>
              <a:defRPr/>
            </a:pPr>
            <a:r>
              <a:rPr lang="en-GB" sz="2400" b="1">
                <a:solidFill>
                  <a:schemeClr val="tx1">
                    <a:lumMod val="75000"/>
                    <a:lumOff val="25000"/>
                  </a:schemeClr>
                </a:solidFill>
              </a:rPr>
              <a:t>Having isolated the causes of variation in the previous steps, the aim now is to identify the best ways to improve the process.</a:t>
            </a:r>
          </a:p>
          <a:p>
            <a:pPr>
              <a:spcBef>
                <a:spcPct val="20000"/>
              </a:spcBef>
              <a:buClr>
                <a:schemeClr val="bg1"/>
              </a:buClr>
              <a:buSzPct val="25000"/>
              <a:buFont typeface="Times" pitchFamily="18" charset="0"/>
              <a:buNone/>
              <a:defRPr/>
            </a:pPr>
            <a:r>
              <a:rPr lang="en-GB" sz="2400" b="1">
                <a:solidFill>
                  <a:schemeClr val="tx1">
                    <a:lumMod val="75000"/>
                    <a:lumOff val="25000"/>
                  </a:schemeClr>
                </a:solidFill>
              </a:rPr>
              <a:t>We can use various techniques to help identify and explore potential solutions, but remember that the solution(s) must fix or improve the xs that ultimately affect our project Y</a:t>
            </a:r>
          </a:p>
          <a:p>
            <a:pPr>
              <a:spcBef>
                <a:spcPct val="20000"/>
              </a:spcBef>
              <a:buClr>
                <a:schemeClr val="bg1"/>
              </a:buClr>
              <a:buSzPct val="25000"/>
              <a:buFont typeface="Times" pitchFamily="18" charset="0"/>
              <a:buChar char="•"/>
              <a:defRPr/>
            </a:pPr>
            <a:endParaRPr lang="en-GB" sz="2400" b="1">
              <a:solidFill>
                <a:schemeClr val="tx1">
                  <a:lumMod val="75000"/>
                  <a:lumOff val="25000"/>
                </a:schemeClr>
              </a:solidFill>
            </a:endParaRPr>
          </a:p>
          <a:p>
            <a:pPr>
              <a:spcBef>
                <a:spcPct val="20000"/>
              </a:spcBef>
              <a:buClr>
                <a:schemeClr val="bg1"/>
              </a:buClr>
              <a:buSzPct val="25000"/>
              <a:buFont typeface="Times" pitchFamily="18" charset="0"/>
              <a:buChar char="•"/>
              <a:defRPr/>
            </a:pPr>
            <a:endParaRPr lang="en-GB" sz="2200" b="1">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527" name="AutoShape 23"/>
          <p:cNvSpPr>
            <a:spLocks noChangeArrowheads="1"/>
          </p:cNvSpPr>
          <p:nvPr/>
        </p:nvSpPr>
        <p:spPr bwMode="auto">
          <a:xfrm>
            <a:off x="1236663" y="919163"/>
            <a:ext cx="6556375" cy="335756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endParaRPr lang="en-GB"/>
          </a:p>
        </p:txBody>
      </p:sp>
      <p:sp>
        <p:nvSpPr>
          <p:cNvPr id="54275" name="Rectangle 2"/>
          <p:cNvSpPr>
            <a:spLocks noGrp="1" noChangeArrowheads="1"/>
          </p:cNvSpPr>
          <p:nvPr>
            <p:ph type="title"/>
          </p:nvPr>
        </p:nvSpPr>
        <p:spPr>
          <a:xfrm>
            <a:off x="457200" y="0"/>
            <a:ext cx="8229600" cy="1143000"/>
          </a:xfrm>
        </p:spPr>
        <p:txBody>
          <a:bodyPr/>
          <a:lstStyle/>
          <a:p>
            <a:pPr eaLnBrk="1" hangingPunct="1"/>
            <a:r>
              <a:rPr lang="en-GB" smtClean="0"/>
              <a:t>Step 10: Maximise Parallel Activities</a:t>
            </a:r>
          </a:p>
        </p:txBody>
      </p:sp>
      <p:sp>
        <p:nvSpPr>
          <p:cNvPr id="54276" name="Rectangle 3"/>
          <p:cNvSpPr>
            <a:spLocks noChangeArrowheads="1"/>
          </p:cNvSpPr>
          <p:nvPr/>
        </p:nvSpPr>
        <p:spPr bwMode="auto">
          <a:xfrm>
            <a:off x="349250" y="4398963"/>
            <a:ext cx="8439150" cy="151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768350" lvl="1" indent="-285750">
              <a:spcBef>
                <a:spcPct val="20000"/>
              </a:spcBef>
              <a:buSzPct val="65000"/>
              <a:buFont typeface="Wingdings" pitchFamily="2" charset="2"/>
              <a:buChar char="n"/>
            </a:pPr>
            <a:r>
              <a:rPr lang="es-ES_tradnl" sz="2200">
                <a:solidFill>
                  <a:srgbClr val="7A6C7A"/>
                </a:solidFill>
              </a:rPr>
              <a:t>Time spent doing activities in parallel is time gained in total cycle time</a:t>
            </a:r>
          </a:p>
          <a:p>
            <a:pPr marL="768350" lvl="1" indent="-285750">
              <a:spcBef>
                <a:spcPct val="20000"/>
              </a:spcBef>
              <a:buSzPct val="65000"/>
              <a:buFont typeface="Wingdings" pitchFamily="2" charset="2"/>
              <a:buChar char="n"/>
            </a:pPr>
            <a:r>
              <a:rPr lang="es-ES_tradnl" sz="2200">
                <a:solidFill>
                  <a:srgbClr val="7A6C7A"/>
                </a:solidFill>
              </a:rPr>
              <a:t>Look for opportunites in information based service / transactional process </a:t>
            </a:r>
            <a:endParaRPr lang="en-GB" sz="2200">
              <a:solidFill>
                <a:srgbClr val="7A6C7A"/>
              </a:solidFill>
            </a:endParaRPr>
          </a:p>
          <a:p>
            <a:pPr>
              <a:spcBef>
                <a:spcPct val="20000"/>
              </a:spcBef>
              <a:buClr>
                <a:schemeClr val="bg1"/>
              </a:buClr>
              <a:buSzPct val="25000"/>
              <a:buFont typeface="Times" pitchFamily="18" charset="0"/>
              <a:buNone/>
            </a:pPr>
            <a:endParaRPr lang="en-GB" sz="2400" b="1">
              <a:solidFill>
                <a:srgbClr val="FF0000"/>
              </a:solidFill>
            </a:endParaRPr>
          </a:p>
        </p:txBody>
      </p:sp>
      <p:pic>
        <p:nvPicPr>
          <p:cNvPr id="5427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2813" y="989013"/>
            <a:ext cx="1247775"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7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4813" y="963613"/>
            <a:ext cx="1247775"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9" name="AutoShape 7"/>
          <p:cNvSpPr>
            <a:spLocks noChangeArrowheads="1"/>
          </p:cNvSpPr>
          <p:nvPr/>
        </p:nvSpPr>
        <p:spPr bwMode="auto">
          <a:xfrm>
            <a:off x="3708400" y="1814513"/>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pic>
        <p:nvPicPr>
          <p:cNvPr id="54280"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0313" y="2119313"/>
            <a:ext cx="1247775"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81" name="AutoShape 14"/>
          <p:cNvSpPr>
            <a:spLocks noChangeArrowheads="1"/>
          </p:cNvSpPr>
          <p:nvPr/>
        </p:nvSpPr>
        <p:spPr bwMode="auto">
          <a:xfrm>
            <a:off x="5892800" y="3376613"/>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sp>
        <p:nvSpPr>
          <p:cNvPr id="54282" name="AutoShape 15"/>
          <p:cNvSpPr>
            <a:spLocks noChangeArrowheads="1"/>
          </p:cNvSpPr>
          <p:nvPr/>
        </p:nvSpPr>
        <p:spPr bwMode="auto">
          <a:xfrm>
            <a:off x="1663700" y="1878013"/>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pic>
        <p:nvPicPr>
          <p:cNvPr id="54283"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513" y="2817813"/>
            <a:ext cx="1247775"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4"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7513" y="2792413"/>
            <a:ext cx="1247775"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85" name="AutoShape 20"/>
          <p:cNvSpPr>
            <a:spLocks noChangeArrowheads="1"/>
          </p:cNvSpPr>
          <p:nvPr/>
        </p:nvSpPr>
        <p:spPr bwMode="auto">
          <a:xfrm>
            <a:off x="3721100" y="3643313"/>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sp>
        <p:nvSpPr>
          <p:cNvPr id="54286" name="AutoShape 21"/>
          <p:cNvSpPr>
            <a:spLocks noChangeArrowheads="1"/>
          </p:cNvSpPr>
          <p:nvPr/>
        </p:nvSpPr>
        <p:spPr bwMode="auto">
          <a:xfrm>
            <a:off x="1676400" y="3706813"/>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sp>
        <p:nvSpPr>
          <p:cNvPr id="54287" name="AutoShape 22"/>
          <p:cNvSpPr>
            <a:spLocks noChangeArrowheads="1"/>
          </p:cNvSpPr>
          <p:nvPr/>
        </p:nvSpPr>
        <p:spPr bwMode="auto">
          <a:xfrm>
            <a:off x="5867400" y="2373313"/>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68" name="AutoShape 40"/>
          <p:cNvSpPr>
            <a:spLocks noChangeArrowheads="1"/>
          </p:cNvSpPr>
          <p:nvPr/>
        </p:nvSpPr>
        <p:spPr bwMode="auto">
          <a:xfrm>
            <a:off x="677863" y="1198563"/>
            <a:ext cx="7000875" cy="282416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endParaRPr lang="en-GB"/>
          </a:p>
        </p:txBody>
      </p:sp>
      <p:sp>
        <p:nvSpPr>
          <p:cNvPr id="55299" name="Rectangle 2"/>
          <p:cNvSpPr>
            <a:spLocks noGrp="1" noChangeArrowheads="1"/>
          </p:cNvSpPr>
          <p:nvPr>
            <p:ph type="title"/>
          </p:nvPr>
        </p:nvSpPr>
        <p:spPr>
          <a:xfrm>
            <a:off x="457200" y="0"/>
            <a:ext cx="8229600" cy="1143000"/>
          </a:xfrm>
        </p:spPr>
        <p:txBody>
          <a:bodyPr/>
          <a:lstStyle/>
          <a:p>
            <a:pPr eaLnBrk="1" hangingPunct="1"/>
            <a:r>
              <a:rPr lang="en-GB" smtClean="0"/>
              <a:t>Step 10: Identify Defects</a:t>
            </a:r>
          </a:p>
        </p:txBody>
      </p:sp>
      <p:sp>
        <p:nvSpPr>
          <p:cNvPr id="55300" name="Rectangle 3"/>
          <p:cNvSpPr>
            <a:spLocks noChangeArrowheads="1"/>
          </p:cNvSpPr>
          <p:nvPr/>
        </p:nvSpPr>
        <p:spPr bwMode="auto">
          <a:xfrm>
            <a:off x="349250" y="4398963"/>
            <a:ext cx="8439150" cy="151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768350" lvl="1" indent="-285750">
              <a:spcBef>
                <a:spcPct val="20000"/>
              </a:spcBef>
              <a:buSzPct val="65000"/>
              <a:buFont typeface="Wingdings" pitchFamily="2" charset="2"/>
              <a:buChar char="n"/>
            </a:pPr>
            <a:r>
              <a:rPr lang="es-ES_tradnl" sz="2200">
                <a:solidFill>
                  <a:srgbClr val="7A6C7A"/>
                </a:solidFill>
              </a:rPr>
              <a:t>Do not pass defects down the line</a:t>
            </a:r>
          </a:p>
          <a:p>
            <a:pPr marL="768350" lvl="1" indent="-285750">
              <a:spcBef>
                <a:spcPct val="20000"/>
              </a:spcBef>
              <a:buSzPct val="65000"/>
              <a:buFont typeface="Wingdings" pitchFamily="2" charset="2"/>
              <a:buChar char="n"/>
            </a:pPr>
            <a:r>
              <a:rPr lang="es-ES_tradnl" sz="2200">
                <a:solidFill>
                  <a:srgbClr val="7A6C7A"/>
                </a:solidFill>
              </a:rPr>
              <a:t>Set up controls (see FMEA and PCS) </a:t>
            </a:r>
            <a:endParaRPr lang="en-GB" sz="2200">
              <a:solidFill>
                <a:srgbClr val="7A6C7A"/>
              </a:solidFill>
            </a:endParaRPr>
          </a:p>
          <a:p>
            <a:pPr>
              <a:spcBef>
                <a:spcPct val="20000"/>
              </a:spcBef>
              <a:buClr>
                <a:schemeClr val="bg1"/>
              </a:buClr>
              <a:buSzPct val="25000"/>
              <a:buFont typeface="Times" pitchFamily="18" charset="0"/>
              <a:buNone/>
            </a:pPr>
            <a:endParaRPr lang="en-GB" sz="2400" b="1">
              <a:solidFill>
                <a:srgbClr val="FF0000"/>
              </a:solidFill>
            </a:endParaRPr>
          </a:p>
        </p:txBody>
      </p:sp>
      <p:pic>
        <p:nvPicPr>
          <p:cNvPr id="55301"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0013" y="1357313"/>
            <a:ext cx="1247775"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2"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2013" y="1331913"/>
            <a:ext cx="1247775"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3"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1313" y="1331913"/>
            <a:ext cx="1247775"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4" name="AutoShape 18"/>
          <p:cNvSpPr>
            <a:spLocks noChangeArrowheads="1"/>
          </p:cNvSpPr>
          <p:nvPr/>
        </p:nvSpPr>
        <p:spPr bwMode="auto">
          <a:xfrm>
            <a:off x="2895600" y="2182813"/>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sp>
        <p:nvSpPr>
          <p:cNvPr id="55305" name="AutoShape 19"/>
          <p:cNvSpPr>
            <a:spLocks noChangeArrowheads="1"/>
          </p:cNvSpPr>
          <p:nvPr/>
        </p:nvSpPr>
        <p:spPr bwMode="auto">
          <a:xfrm>
            <a:off x="4889500" y="2182813"/>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sp>
        <p:nvSpPr>
          <p:cNvPr id="55306" name="AutoShape 20"/>
          <p:cNvSpPr>
            <a:spLocks noChangeArrowheads="1"/>
          </p:cNvSpPr>
          <p:nvPr/>
        </p:nvSpPr>
        <p:spPr bwMode="auto">
          <a:xfrm>
            <a:off x="6985000" y="2182813"/>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sp>
        <p:nvSpPr>
          <p:cNvPr id="55307" name="AutoShape 21"/>
          <p:cNvSpPr>
            <a:spLocks noChangeArrowheads="1"/>
          </p:cNvSpPr>
          <p:nvPr/>
        </p:nvSpPr>
        <p:spPr bwMode="auto">
          <a:xfrm>
            <a:off x="812800" y="2182813"/>
            <a:ext cx="292100" cy="215900"/>
          </a:xfrm>
          <a:prstGeom prst="rightArrow">
            <a:avLst>
              <a:gd name="adj1" fmla="val 50000"/>
              <a:gd name="adj2" fmla="val 33824"/>
            </a:avLst>
          </a:prstGeom>
          <a:solidFill>
            <a:schemeClr val="tx1"/>
          </a:solidFill>
          <a:ln w="9525">
            <a:solidFill>
              <a:schemeClr val="tx1"/>
            </a:solidFill>
            <a:miter lim="800000"/>
            <a:headEnd/>
            <a:tailEnd/>
          </a:ln>
        </p:spPr>
        <p:txBody>
          <a:bodyPr wrap="none" anchor="ctr"/>
          <a:lstStyle/>
          <a:p>
            <a:endParaRPr lang="en-GB"/>
          </a:p>
        </p:txBody>
      </p:sp>
      <p:sp>
        <p:nvSpPr>
          <p:cNvPr id="55308" name="AutoShape 24"/>
          <p:cNvSpPr>
            <a:spLocks noChangeArrowheads="1"/>
          </p:cNvSpPr>
          <p:nvPr/>
        </p:nvSpPr>
        <p:spPr bwMode="auto">
          <a:xfrm rot="5400000">
            <a:off x="1841500" y="2919413"/>
            <a:ext cx="292100" cy="215900"/>
          </a:xfrm>
          <a:prstGeom prst="rightArrow">
            <a:avLst>
              <a:gd name="adj1" fmla="val 50000"/>
              <a:gd name="adj2" fmla="val 33824"/>
            </a:avLst>
          </a:prstGeom>
          <a:solidFill>
            <a:schemeClr val="bg2"/>
          </a:solidFill>
          <a:ln w="9525">
            <a:solidFill>
              <a:schemeClr val="bg2"/>
            </a:solidFill>
            <a:miter lim="800000"/>
            <a:headEnd/>
            <a:tailEnd/>
          </a:ln>
        </p:spPr>
        <p:txBody>
          <a:bodyPr wrap="none" anchor="ctr"/>
          <a:lstStyle/>
          <a:p>
            <a:endParaRPr lang="en-GB"/>
          </a:p>
        </p:txBody>
      </p:sp>
      <p:sp>
        <p:nvSpPr>
          <p:cNvPr id="55309" name="AutoShape 25"/>
          <p:cNvSpPr>
            <a:spLocks noChangeArrowheads="1"/>
          </p:cNvSpPr>
          <p:nvPr/>
        </p:nvSpPr>
        <p:spPr bwMode="auto">
          <a:xfrm rot="5400000">
            <a:off x="3911600" y="2919413"/>
            <a:ext cx="292100" cy="215900"/>
          </a:xfrm>
          <a:prstGeom prst="rightArrow">
            <a:avLst>
              <a:gd name="adj1" fmla="val 50000"/>
              <a:gd name="adj2" fmla="val 33824"/>
            </a:avLst>
          </a:prstGeom>
          <a:solidFill>
            <a:schemeClr val="bg2"/>
          </a:solidFill>
          <a:ln w="9525">
            <a:solidFill>
              <a:schemeClr val="bg2"/>
            </a:solidFill>
            <a:miter lim="800000"/>
            <a:headEnd/>
            <a:tailEnd/>
          </a:ln>
        </p:spPr>
        <p:txBody>
          <a:bodyPr wrap="none" anchor="ctr"/>
          <a:lstStyle/>
          <a:p>
            <a:endParaRPr lang="en-GB"/>
          </a:p>
        </p:txBody>
      </p:sp>
      <p:sp>
        <p:nvSpPr>
          <p:cNvPr id="55310" name="AutoShape 26"/>
          <p:cNvSpPr>
            <a:spLocks noChangeArrowheads="1"/>
          </p:cNvSpPr>
          <p:nvPr/>
        </p:nvSpPr>
        <p:spPr bwMode="auto">
          <a:xfrm rot="5400000">
            <a:off x="5943600" y="2919413"/>
            <a:ext cx="292100" cy="215900"/>
          </a:xfrm>
          <a:prstGeom prst="rightArrow">
            <a:avLst>
              <a:gd name="adj1" fmla="val 50000"/>
              <a:gd name="adj2" fmla="val 33824"/>
            </a:avLst>
          </a:prstGeom>
          <a:solidFill>
            <a:schemeClr val="bg2"/>
          </a:solidFill>
          <a:ln w="9525">
            <a:solidFill>
              <a:schemeClr val="bg2"/>
            </a:solidFill>
            <a:miter lim="800000"/>
            <a:headEnd/>
            <a:tailEnd/>
          </a:ln>
        </p:spPr>
        <p:txBody>
          <a:bodyPr wrap="none" anchor="ctr"/>
          <a:lstStyle/>
          <a:p>
            <a:endParaRPr lang="en-GB"/>
          </a:p>
        </p:txBody>
      </p:sp>
      <p:sp>
        <p:nvSpPr>
          <p:cNvPr id="55311" name="Rectangle 27"/>
          <p:cNvSpPr>
            <a:spLocks noChangeArrowheads="1"/>
          </p:cNvSpPr>
          <p:nvPr/>
        </p:nvSpPr>
        <p:spPr bwMode="auto">
          <a:xfrm>
            <a:off x="1136650" y="1858963"/>
            <a:ext cx="355600" cy="12700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55312" name="Rectangle 28"/>
          <p:cNvSpPr>
            <a:spLocks noChangeArrowheads="1"/>
          </p:cNvSpPr>
          <p:nvPr/>
        </p:nvSpPr>
        <p:spPr bwMode="auto">
          <a:xfrm>
            <a:off x="1136650" y="1693863"/>
            <a:ext cx="355600" cy="12700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55313" name="Rectangle 29"/>
          <p:cNvSpPr>
            <a:spLocks noChangeArrowheads="1"/>
          </p:cNvSpPr>
          <p:nvPr/>
        </p:nvSpPr>
        <p:spPr bwMode="auto">
          <a:xfrm>
            <a:off x="4591050" y="1820863"/>
            <a:ext cx="355600" cy="12700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55314" name="Rectangle 30"/>
          <p:cNvSpPr>
            <a:spLocks noChangeArrowheads="1"/>
          </p:cNvSpPr>
          <p:nvPr/>
        </p:nvSpPr>
        <p:spPr bwMode="auto">
          <a:xfrm rot="2457721">
            <a:off x="6546850" y="1820863"/>
            <a:ext cx="355600" cy="12700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55315" name="Rectangle 31"/>
          <p:cNvSpPr>
            <a:spLocks noChangeArrowheads="1"/>
          </p:cNvSpPr>
          <p:nvPr/>
        </p:nvSpPr>
        <p:spPr bwMode="auto">
          <a:xfrm>
            <a:off x="3181350" y="1897063"/>
            <a:ext cx="355600" cy="127000"/>
          </a:xfrm>
          <a:prstGeom prst="rect">
            <a:avLst/>
          </a:prstGeom>
          <a:solidFill>
            <a:srgbClr val="FFCC66"/>
          </a:solidFill>
          <a:ln w="9525">
            <a:solidFill>
              <a:srgbClr val="FF3300"/>
            </a:solidFill>
            <a:miter lim="800000"/>
            <a:headEnd/>
            <a:tailEnd/>
          </a:ln>
        </p:spPr>
        <p:txBody>
          <a:bodyPr wrap="none" anchor="ctr"/>
          <a:lstStyle/>
          <a:p>
            <a:endParaRPr lang="en-GB"/>
          </a:p>
        </p:txBody>
      </p:sp>
      <p:sp>
        <p:nvSpPr>
          <p:cNvPr id="55316" name="Rectangle 32"/>
          <p:cNvSpPr>
            <a:spLocks noChangeArrowheads="1"/>
          </p:cNvSpPr>
          <p:nvPr/>
        </p:nvSpPr>
        <p:spPr bwMode="auto">
          <a:xfrm>
            <a:off x="1809750" y="3408363"/>
            <a:ext cx="355600" cy="127000"/>
          </a:xfrm>
          <a:prstGeom prst="rect">
            <a:avLst/>
          </a:prstGeom>
          <a:solidFill>
            <a:srgbClr val="FF3300"/>
          </a:solidFill>
          <a:ln w="9525">
            <a:solidFill>
              <a:srgbClr val="FF3300"/>
            </a:solidFill>
            <a:miter lim="800000"/>
            <a:headEnd/>
            <a:tailEnd/>
          </a:ln>
        </p:spPr>
        <p:txBody>
          <a:bodyPr wrap="none" anchor="ctr"/>
          <a:lstStyle/>
          <a:p>
            <a:endParaRPr lang="en-GB"/>
          </a:p>
        </p:txBody>
      </p:sp>
      <p:sp>
        <p:nvSpPr>
          <p:cNvPr id="55317" name="Rectangle 35"/>
          <p:cNvSpPr>
            <a:spLocks noChangeArrowheads="1"/>
          </p:cNvSpPr>
          <p:nvPr/>
        </p:nvSpPr>
        <p:spPr bwMode="auto">
          <a:xfrm>
            <a:off x="2000250" y="3560763"/>
            <a:ext cx="355600" cy="127000"/>
          </a:xfrm>
          <a:prstGeom prst="rect">
            <a:avLst/>
          </a:prstGeom>
          <a:solidFill>
            <a:srgbClr val="FF3300"/>
          </a:solidFill>
          <a:ln w="9525">
            <a:solidFill>
              <a:srgbClr val="FF3300"/>
            </a:solidFill>
            <a:miter lim="800000"/>
            <a:headEnd/>
            <a:tailEnd/>
          </a:ln>
        </p:spPr>
        <p:txBody>
          <a:bodyPr wrap="none" anchor="ctr"/>
          <a:lstStyle/>
          <a:p>
            <a:endParaRPr lang="en-GB"/>
          </a:p>
        </p:txBody>
      </p:sp>
      <p:sp>
        <p:nvSpPr>
          <p:cNvPr id="55318" name="Rectangle 36"/>
          <p:cNvSpPr>
            <a:spLocks noChangeArrowheads="1"/>
          </p:cNvSpPr>
          <p:nvPr/>
        </p:nvSpPr>
        <p:spPr bwMode="auto">
          <a:xfrm>
            <a:off x="1809750" y="3713163"/>
            <a:ext cx="355600" cy="127000"/>
          </a:xfrm>
          <a:prstGeom prst="rect">
            <a:avLst/>
          </a:prstGeom>
          <a:solidFill>
            <a:srgbClr val="FF3300"/>
          </a:solidFill>
          <a:ln w="9525">
            <a:solidFill>
              <a:srgbClr val="FF3300"/>
            </a:solidFill>
            <a:miter lim="800000"/>
            <a:headEnd/>
            <a:tailEnd/>
          </a:ln>
        </p:spPr>
        <p:txBody>
          <a:bodyPr wrap="none" anchor="ctr"/>
          <a:lstStyle/>
          <a:p>
            <a:endParaRPr lang="en-GB"/>
          </a:p>
        </p:txBody>
      </p:sp>
      <p:sp>
        <p:nvSpPr>
          <p:cNvPr id="55319" name="Rectangle 37"/>
          <p:cNvSpPr>
            <a:spLocks noChangeArrowheads="1"/>
          </p:cNvSpPr>
          <p:nvPr/>
        </p:nvSpPr>
        <p:spPr bwMode="auto">
          <a:xfrm>
            <a:off x="3854450" y="3395663"/>
            <a:ext cx="355600" cy="127000"/>
          </a:xfrm>
          <a:prstGeom prst="rect">
            <a:avLst/>
          </a:prstGeom>
          <a:solidFill>
            <a:srgbClr val="FF3300"/>
          </a:solidFill>
          <a:ln w="9525">
            <a:solidFill>
              <a:srgbClr val="FF3300"/>
            </a:solidFill>
            <a:miter lim="800000"/>
            <a:headEnd/>
            <a:tailEnd/>
          </a:ln>
        </p:spPr>
        <p:txBody>
          <a:bodyPr wrap="none" anchor="ctr"/>
          <a:lstStyle/>
          <a:p>
            <a:endParaRPr lang="en-GB"/>
          </a:p>
        </p:txBody>
      </p:sp>
      <p:sp>
        <p:nvSpPr>
          <p:cNvPr id="55320" name="Rectangle 38"/>
          <p:cNvSpPr>
            <a:spLocks noChangeArrowheads="1"/>
          </p:cNvSpPr>
          <p:nvPr/>
        </p:nvSpPr>
        <p:spPr bwMode="auto">
          <a:xfrm>
            <a:off x="5873750" y="3433763"/>
            <a:ext cx="355600" cy="127000"/>
          </a:xfrm>
          <a:prstGeom prst="rect">
            <a:avLst/>
          </a:prstGeom>
          <a:solidFill>
            <a:srgbClr val="FF3300"/>
          </a:solidFill>
          <a:ln w="9525">
            <a:solidFill>
              <a:srgbClr val="FF3300"/>
            </a:solidFill>
            <a:miter lim="800000"/>
            <a:headEnd/>
            <a:tailEnd/>
          </a:ln>
        </p:spPr>
        <p:txBody>
          <a:bodyPr wrap="none" anchor="ctr"/>
          <a:lstStyle/>
          <a:p>
            <a:endParaRPr lang="en-GB"/>
          </a:p>
        </p:txBody>
      </p:sp>
      <p:sp>
        <p:nvSpPr>
          <p:cNvPr id="55321" name="Rectangle 39"/>
          <p:cNvSpPr>
            <a:spLocks noChangeArrowheads="1"/>
          </p:cNvSpPr>
          <p:nvPr/>
        </p:nvSpPr>
        <p:spPr bwMode="auto">
          <a:xfrm>
            <a:off x="3752850" y="3560763"/>
            <a:ext cx="355600" cy="127000"/>
          </a:xfrm>
          <a:prstGeom prst="rect">
            <a:avLst/>
          </a:prstGeom>
          <a:solidFill>
            <a:srgbClr val="FF3300"/>
          </a:solidFill>
          <a:ln w="9525">
            <a:solidFill>
              <a:srgbClr val="FF3300"/>
            </a:solidFill>
            <a:miter lim="800000"/>
            <a:headEnd/>
            <a:tailEnd/>
          </a:ln>
        </p:spPr>
        <p:txBody>
          <a:bodyPr wrap="none" anchor="ctr"/>
          <a:lstStyle/>
          <a:p>
            <a:endParaRPr lang="en-GB"/>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457200" y="0"/>
            <a:ext cx="8229600" cy="1143000"/>
          </a:xfrm>
        </p:spPr>
        <p:txBody>
          <a:bodyPr/>
          <a:lstStyle/>
          <a:p>
            <a:pPr eaLnBrk="1" hangingPunct="1"/>
            <a:r>
              <a:rPr lang="en-GB" smtClean="0"/>
              <a:t>Step 10: Common Opportunities for Improvement</a:t>
            </a:r>
          </a:p>
        </p:txBody>
      </p:sp>
      <p:sp>
        <p:nvSpPr>
          <p:cNvPr id="536579" name="Rectangle 3"/>
          <p:cNvSpPr>
            <a:spLocks noChangeArrowheads="1"/>
          </p:cNvSpPr>
          <p:nvPr/>
        </p:nvSpPr>
        <p:spPr bwMode="auto">
          <a:xfrm>
            <a:off x="349250" y="1373188"/>
            <a:ext cx="8439150" cy="4913312"/>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s-ES_tradnl" b="1">
                <a:solidFill>
                  <a:schemeClr val="tx1">
                    <a:lumMod val="75000"/>
                    <a:lumOff val="25000"/>
                  </a:schemeClr>
                </a:solidFill>
              </a:rPr>
              <a:t>Reduce non value adding activites</a:t>
            </a:r>
          </a:p>
          <a:p>
            <a:pPr>
              <a:spcBef>
                <a:spcPct val="20000"/>
              </a:spcBef>
              <a:buClr>
                <a:schemeClr val="bg1"/>
              </a:buClr>
              <a:buSzPct val="25000"/>
              <a:buFont typeface="Times" pitchFamily="18" charset="0"/>
              <a:buChar char="•"/>
              <a:defRPr/>
            </a:pPr>
            <a:r>
              <a:rPr lang="es-ES_tradnl" b="1">
                <a:solidFill>
                  <a:schemeClr val="tx1">
                    <a:lumMod val="75000"/>
                    <a:lumOff val="25000"/>
                  </a:schemeClr>
                </a:solidFill>
              </a:rPr>
              <a:t>Reduce number of different roles</a:t>
            </a:r>
          </a:p>
          <a:p>
            <a:pPr>
              <a:spcBef>
                <a:spcPct val="20000"/>
              </a:spcBef>
              <a:buClr>
                <a:schemeClr val="bg1"/>
              </a:buClr>
              <a:buSzPct val="25000"/>
              <a:buFont typeface="Times" pitchFamily="18" charset="0"/>
              <a:buNone/>
              <a:defRPr/>
            </a:pPr>
            <a:r>
              <a:rPr lang="es-ES_tradnl" b="1">
                <a:solidFill>
                  <a:schemeClr val="tx1">
                    <a:lumMod val="75000"/>
                    <a:lumOff val="25000"/>
                  </a:schemeClr>
                </a:solidFill>
              </a:rPr>
              <a:t>Reduce number of steps</a:t>
            </a:r>
          </a:p>
          <a:p>
            <a:pPr>
              <a:spcBef>
                <a:spcPct val="20000"/>
              </a:spcBef>
              <a:buClr>
                <a:schemeClr val="bg1"/>
              </a:buClr>
              <a:buSzPct val="25000"/>
              <a:buFont typeface="Times" pitchFamily="18" charset="0"/>
              <a:buNone/>
              <a:defRPr/>
            </a:pPr>
            <a:r>
              <a:rPr lang="es-ES_tradnl" b="1">
                <a:solidFill>
                  <a:schemeClr val="tx1">
                    <a:lumMod val="75000"/>
                    <a:lumOff val="25000"/>
                  </a:schemeClr>
                </a:solidFill>
              </a:rPr>
              <a:t>Fix the problems</a:t>
            </a:r>
          </a:p>
          <a:p>
            <a:pPr>
              <a:spcBef>
                <a:spcPct val="20000"/>
              </a:spcBef>
              <a:buClr>
                <a:schemeClr val="bg1"/>
              </a:buClr>
              <a:buSzPct val="25000"/>
              <a:buFont typeface="Times" pitchFamily="18" charset="0"/>
              <a:buNone/>
              <a:defRPr/>
            </a:pPr>
            <a:r>
              <a:rPr lang="es-ES_tradnl" b="1">
                <a:solidFill>
                  <a:schemeClr val="tx1">
                    <a:lumMod val="75000"/>
                    <a:lumOff val="25000"/>
                  </a:schemeClr>
                </a:solidFill>
              </a:rPr>
              <a:t>Reduce transfer times</a:t>
            </a:r>
          </a:p>
          <a:p>
            <a:pPr>
              <a:spcBef>
                <a:spcPct val="20000"/>
              </a:spcBef>
              <a:buClr>
                <a:schemeClr val="bg1"/>
              </a:buClr>
              <a:buSzPct val="25000"/>
              <a:buFont typeface="Times" pitchFamily="18" charset="0"/>
              <a:buNone/>
              <a:defRPr/>
            </a:pPr>
            <a:r>
              <a:rPr lang="es-ES_tradnl" b="1">
                <a:solidFill>
                  <a:schemeClr val="tx1">
                    <a:lumMod val="75000"/>
                    <a:lumOff val="25000"/>
                  </a:schemeClr>
                </a:solidFill>
              </a:rPr>
              <a:t>Reduce waiting times</a:t>
            </a:r>
          </a:p>
          <a:p>
            <a:pPr>
              <a:spcBef>
                <a:spcPct val="20000"/>
              </a:spcBef>
              <a:buClr>
                <a:schemeClr val="bg1"/>
              </a:buClr>
              <a:buSzPct val="25000"/>
              <a:buFont typeface="Times" pitchFamily="18" charset="0"/>
              <a:buNone/>
              <a:defRPr/>
            </a:pPr>
            <a:r>
              <a:rPr lang="es-ES_tradnl" b="1">
                <a:solidFill>
                  <a:schemeClr val="tx1">
                    <a:lumMod val="75000"/>
                    <a:lumOff val="25000"/>
                  </a:schemeClr>
                </a:solidFill>
              </a:rPr>
              <a:t>Reduce work in progress</a:t>
            </a:r>
          </a:p>
          <a:p>
            <a:pPr>
              <a:spcBef>
                <a:spcPct val="20000"/>
              </a:spcBef>
              <a:buClr>
                <a:schemeClr val="bg1"/>
              </a:buClr>
              <a:buSzPct val="25000"/>
              <a:buFont typeface="Times" pitchFamily="18" charset="0"/>
              <a:buNone/>
              <a:defRPr/>
            </a:pPr>
            <a:r>
              <a:rPr lang="es-ES_tradnl" b="1">
                <a:solidFill>
                  <a:schemeClr val="tx1">
                    <a:lumMod val="75000"/>
                    <a:lumOff val="25000"/>
                  </a:schemeClr>
                </a:solidFill>
              </a:rPr>
              <a:t>Reduce inspection and checking</a:t>
            </a:r>
          </a:p>
          <a:p>
            <a:pPr>
              <a:spcBef>
                <a:spcPct val="20000"/>
              </a:spcBef>
              <a:buClr>
                <a:schemeClr val="bg1"/>
              </a:buClr>
              <a:buSzPct val="25000"/>
              <a:buFont typeface="Times" pitchFamily="18" charset="0"/>
              <a:buNone/>
              <a:defRPr/>
            </a:pPr>
            <a:r>
              <a:rPr lang="es-ES_tradnl" b="1">
                <a:solidFill>
                  <a:schemeClr val="tx1">
                    <a:lumMod val="75000"/>
                    <a:lumOff val="25000"/>
                  </a:schemeClr>
                </a:solidFill>
              </a:rPr>
              <a:t>Increase parallel activities</a:t>
            </a:r>
          </a:p>
          <a:p>
            <a:pPr>
              <a:spcBef>
                <a:spcPct val="20000"/>
              </a:spcBef>
              <a:buClr>
                <a:schemeClr val="bg1"/>
              </a:buClr>
              <a:buSzPct val="25000"/>
              <a:buFont typeface="Times" pitchFamily="18" charset="0"/>
              <a:buNone/>
              <a:defRPr/>
            </a:pPr>
            <a:r>
              <a:rPr lang="es-ES_tradnl" b="1">
                <a:solidFill>
                  <a:schemeClr val="tx1">
                    <a:lumMod val="75000"/>
                    <a:lumOff val="25000"/>
                  </a:schemeClr>
                </a:solidFill>
              </a:rPr>
              <a:t>Introduce pull systems</a:t>
            </a:r>
          </a:p>
          <a:p>
            <a:pPr>
              <a:spcBef>
                <a:spcPct val="20000"/>
              </a:spcBef>
              <a:buClr>
                <a:schemeClr val="bg1"/>
              </a:buClr>
              <a:buSzPct val="25000"/>
              <a:buFont typeface="Times" pitchFamily="18" charset="0"/>
              <a:buNone/>
              <a:defRPr/>
            </a:pPr>
            <a:r>
              <a:rPr lang="es-ES_tradnl" b="1">
                <a:solidFill>
                  <a:schemeClr val="tx1">
                    <a:lumMod val="75000"/>
                    <a:lumOff val="25000"/>
                  </a:schemeClr>
                </a:solidFill>
              </a:rPr>
              <a:t>Introduce continuous flow</a:t>
            </a:r>
            <a:endParaRPr lang="en-GB" b="1">
              <a:solidFill>
                <a:schemeClr val="tx1">
                  <a:lumMod val="75000"/>
                  <a:lumOff val="25000"/>
                </a:schemeClr>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1026"/>
          <p:cNvSpPr>
            <a:spLocks noGrp="1" noChangeArrowheads="1"/>
          </p:cNvSpPr>
          <p:nvPr>
            <p:ph type="title"/>
          </p:nvPr>
        </p:nvSpPr>
        <p:spPr>
          <a:xfrm>
            <a:off x="457200" y="0"/>
            <a:ext cx="8229600" cy="1143000"/>
          </a:xfrm>
        </p:spPr>
        <p:txBody>
          <a:bodyPr/>
          <a:lstStyle/>
          <a:p>
            <a:pPr eaLnBrk="1" hangingPunct="1"/>
            <a:r>
              <a:rPr lang="en-GB" smtClean="0"/>
              <a:t>Step 10: Poka Yoke</a:t>
            </a:r>
          </a:p>
        </p:txBody>
      </p:sp>
      <p:sp>
        <p:nvSpPr>
          <p:cNvPr id="657411" name="Rectangle 1027"/>
          <p:cNvSpPr>
            <a:spLocks noChangeArrowheads="1"/>
          </p:cNvSpPr>
          <p:nvPr/>
        </p:nvSpPr>
        <p:spPr bwMode="auto">
          <a:xfrm>
            <a:off x="349250" y="998538"/>
            <a:ext cx="8439150" cy="4913312"/>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s-ES_tradnl" b="1" dirty="0" err="1">
                <a:solidFill>
                  <a:schemeClr val="tx1">
                    <a:lumMod val="75000"/>
                    <a:lumOff val="25000"/>
                  </a:schemeClr>
                </a:solidFill>
              </a:rPr>
              <a:t>Japanese</a:t>
            </a:r>
            <a:r>
              <a:rPr lang="es-ES_tradnl" b="1" dirty="0">
                <a:solidFill>
                  <a:schemeClr val="tx1">
                    <a:lumMod val="75000"/>
                    <a:lumOff val="25000"/>
                  </a:schemeClr>
                </a:solidFill>
              </a:rPr>
              <a:t> </a:t>
            </a:r>
            <a:r>
              <a:rPr lang="es-ES_tradnl" b="1" dirty="0" err="1">
                <a:solidFill>
                  <a:schemeClr val="tx1">
                    <a:lumMod val="75000"/>
                    <a:lumOff val="25000"/>
                  </a:schemeClr>
                </a:solidFill>
              </a:rPr>
              <a:t>term</a:t>
            </a:r>
            <a:r>
              <a:rPr lang="es-ES_tradnl" b="1" dirty="0">
                <a:solidFill>
                  <a:schemeClr val="tx1">
                    <a:lumMod val="75000"/>
                    <a:lumOff val="25000"/>
                  </a:schemeClr>
                </a:solidFill>
              </a:rPr>
              <a:t> </a:t>
            </a:r>
            <a:r>
              <a:rPr lang="es-ES_tradnl" b="1" dirty="0" err="1">
                <a:solidFill>
                  <a:schemeClr val="tx1">
                    <a:lumMod val="75000"/>
                    <a:lumOff val="25000"/>
                  </a:schemeClr>
                </a:solidFill>
              </a:rPr>
              <a:t>which</a:t>
            </a:r>
            <a:r>
              <a:rPr lang="es-ES_tradnl" b="1" dirty="0">
                <a:solidFill>
                  <a:schemeClr val="tx1">
                    <a:lumMod val="75000"/>
                    <a:lumOff val="25000"/>
                  </a:schemeClr>
                </a:solidFill>
              </a:rPr>
              <a:t> </a:t>
            </a:r>
            <a:r>
              <a:rPr lang="es-ES_tradnl" b="1" dirty="0" err="1">
                <a:solidFill>
                  <a:schemeClr val="tx1">
                    <a:lumMod val="75000"/>
                    <a:lumOff val="25000"/>
                  </a:schemeClr>
                </a:solidFill>
              </a:rPr>
              <a:t>means</a:t>
            </a:r>
            <a:r>
              <a:rPr lang="es-ES_tradnl" b="1" dirty="0">
                <a:solidFill>
                  <a:schemeClr val="tx1">
                    <a:lumMod val="75000"/>
                    <a:lumOff val="25000"/>
                  </a:schemeClr>
                </a:solidFill>
              </a:rPr>
              <a:t> </a:t>
            </a:r>
            <a:r>
              <a:rPr lang="es-ES_tradnl" b="1" dirty="0" err="1">
                <a:solidFill>
                  <a:schemeClr val="tx1">
                    <a:lumMod val="75000"/>
                    <a:lumOff val="25000"/>
                  </a:schemeClr>
                </a:solidFill>
              </a:rPr>
              <a:t>mistake</a:t>
            </a:r>
            <a:r>
              <a:rPr lang="es-ES_tradnl" b="1" dirty="0">
                <a:solidFill>
                  <a:schemeClr val="tx1">
                    <a:lumMod val="75000"/>
                    <a:lumOff val="25000"/>
                  </a:schemeClr>
                </a:solidFill>
              </a:rPr>
              <a:t> </a:t>
            </a:r>
            <a:r>
              <a:rPr lang="es-ES_tradnl" b="1" dirty="0" err="1">
                <a:solidFill>
                  <a:schemeClr val="tx1">
                    <a:lumMod val="75000"/>
                    <a:lumOff val="25000"/>
                  </a:schemeClr>
                </a:solidFill>
              </a:rPr>
              <a:t>proofing</a:t>
            </a:r>
            <a:r>
              <a:rPr lang="es-ES_tradnl" b="1" dirty="0">
                <a:solidFill>
                  <a:schemeClr val="tx1">
                    <a:lumMod val="75000"/>
                    <a:lumOff val="25000"/>
                  </a:schemeClr>
                </a:solidFill>
              </a:rPr>
              <a:t>. </a:t>
            </a:r>
          </a:p>
          <a:p>
            <a:pPr>
              <a:spcBef>
                <a:spcPct val="20000"/>
              </a:spcBef>
              <a:buClr>
                <a:schemeClr val="bg1"/>
              </a:buClr>
              <a:buSzPct val="25000"/>
              <a:buFont typeface="Times" pitchFamily="18" charset="0"/>
              <a:buChar char="•"/>
              <a:defRPr/>
            </a:pPr>
            <a:r>
              <a:rPr lang="es-ES_tradnl" b="1" dirty="0">
                <a:solidFill>
                  <a:schemeClr val="tx1">
                    <a:lumMod val="75000"/>
                    <a:lumOff val="25000"/>
                  </a:schemeClr>
                </a:solidFill>
              </a:rPr>
              <a:t>A </a:t>
            </a:r>
            <a:r>
              <a:rPr lang="es-ES_tradnl" b="1" dirty="0" err="1">
                <a:solidFill>
                  <a:schemeClr val="tx1">
                    <a:lumMod val="75000"/>
                    <a:lumOff val="25000"/>
                  </a:schemeClr>
                </a:solidFill>
              </a:rPr>
              <a:t>poka</a:t>
            </a:r>
            <a:r>
              <a:rPr lang="es-ES_tradnl" b="1" dirty="0">
                <a:solidFill>
                  <a:schemeClr val="tx1">
                    <a:lumMod val="75000"/>
                    <a:lumOff val="25000"/>
                  </a:schemeClr>
                </a:solidFill>
              </a:rPr>
              <a:t> </a:t>
            </a:r>
            <a:r>
              <a:rPr lang="es-ES_tradnl" b="1" dirty="0" err="1">
                <a:solidFill>
                  <a:schemeClr val="tx1">
                    <a:lumMod val="75000"/>
                    <a:lumOff val="25000"/>
                  </a:schemeClr>
                </a:solidFill>
              </a:rPr>
              <a:t>yoke</a:t>
            </a:r>
            <a:r>
              <a:rPr lang="es-ES_tradnl" b="1" dirty="0">
                <a:solidFill>
                  <a:schemeClr val="tx1">
                    <a:lumMod val="75000"/>
                    <a:lumOff val="25000"/>
                  </a:schemeClr>
                </a:solidFill>
              </a:rPr>
              <a:t> </a:t>
            </a:r>
            <a:r>
              <a:rPr lang="es-ES_tradnl" b="1" dirty="0" err="1">
                <a:solidFill>
                  <a:schemeClr val="tx1">
                    <a:lumMod val="75000"/>
                    <a:lumOff val="25000"/>
                  </a:schemeClr>
                </a:solidFill>
              </a:rPr>
              <a:t>is</a:t>
            </a:r>
            <a:r>
              <a:rPr lang="es-ES_tradnl" b="1" dirty="0">
                <a:solidFill>
                  <a:schemeClr val="tx1">
                    <a:lumMod val="75000"/>
                    <a:lumOff val="25000"/>
                  </a:schemeClr>
                </a:solidFill>
              </a:rPr>
              <a:t> a </a:t>
            </a:r>
            <a:r>
              <a:rPr lang="es-ES_tradnl" b="1" dirty="0" err="1">
                <a:solidFill>
                  <a:schemeClr val="tx1">
                    <a:lumMod val="75000"/>
                    <a:lumOff val="25000"/>
                  </a:schemeClr>
                </a:solidFill>
              </a:rPr>
              <a:t>device</a:t>
            </a:r>
            <a:r>
              <a:rPr lang="es-ES_tradnl" b="1" dirty="0">
                <a:solidFill>
                  <a:schemeClr val="tx1">
                    <a:lumMod val="75000"/>
                    <a:lumOff val="25000"/>
                  </a:schemeClr>
                </a:solidFill>
              </a:rPr>
              <a:t>, </a:t>
            </a:r>
            <a:r>
              <a:rPr lang="es-ES_tradnl" b="1" dirty="0" err="1">
                <a:solidFill>
                  <a:schemeClr val="tx1">
                    <a:lumMod val="75000"/>
                    <a:lumOff val="25000"/>
                  </a:schemeClr>
                </a:solidFill>
              </a:rPr>
              <a:t>mechanism</a:t>
            </a:r>
            <a:r>
              <a:rPr lang="es-ES_tradnl" b="1" dirty="0">
                <a:solidFill>
                  <a:schemeClr val="tx1">
                    <a:lumMod val="75000"/>
                    <a:lumOff val="25000"/>
                  </a:schemeClr>
                </a:solidFill>
              </a:rPr>
              <a:t>, </a:t>
            </a:r>
            <a:r>
              <a:rPr lang="es-ES_tradnl" b="1" dirty="0" err="1">
                <a:solidFill>
                  <a:schemeClr val="tx1">
                    <a:lumMod val="75000"/>
                    <a:lumOff val="25000"/>
                  </a:schemeClr>
                </a:solidFill>
              </a:rPr>
              <a:t>or</a:t>
            </a:r>
            <a:r>
              <a:rPr lang="es-ES_tradnl" b="1" dirty="0">
                <a:solidFill>
                  <a:schemeClr val="tx1">
                    <a:lumMod val="75000"/>
                    <a:lumOff val="25000"/>
                  </a:schemeClr>
                </a:solidFill>
              </a:rPr>
              <a:t> </a:t>
            </a:r>
            <a:r>
              <a:rPr lang="es-ES_tradnl" b="1" dirty="0" err="1">
                <a:solidFill>
                  <a:schemeClr val="tx1">
                    <a:lumMod val="75000"/>
                    <a:lumOff val="25000"/>
                  </a:schemeClr>
                </a:solidFill>
              </a:rPr>
              <a:t>system</a:t>
            </a:r>
            <a:r>
              <a:rPr lang="es-ES_tradnl" b="1" dirty="0">
                <a:solidFill>
                  <a:schemeClr val="tx1">
                    <a:lumMod val="75000"/>
                    <a:lumOff val="25000"/>
                  </a:schemeClr>
                </a:solidFill>
              </a:rPr>
              <a:t> </a:t>
            </a:r>
            <a:r>
              <a:rPr lang="es-ES_tradnl" b="1" dirty="0" err="1">
                <a:solidFill>
                  <a:schemeClr val="tx1">
                    <a:lumMod val="75000"/>
                    <a:lumOff val="25000"/>
                  </a:schemeClr>
                </a:solidFill>
              </a:rPr>
              <a:t>prevents</a:t>
            </a:r>
            <a:r>
              <a:rPr lang="es-ES_tradnl" b="1" dirty="0">
                <a:solidFill>
                  <a:schemeClr val="tx1">
                    <a:lumMod val="75000"/>
                    <a:lumOff val="25000"/>
                  </a:schemeClr>
                </a:solidFill>
              </a:rPr>
              <a:t> </a:t>
            </a:r>
            <a:r>
              <a:rPr lang="es-ES_tradnl" b="1" dirty="0" err="1">
                <a:solidFill>
                  <a:schemeClr val="tx1">
                    <a:lumMod val="75000"/>
                    <a:lumOff val="25000"/>
                  </a:schemeClr>
                </a:solidFill>
              </a:rPr>
              <a:t>incorrect</a:t>
            </a:r>
            <a:r>
              <a:rPr lang="es-ES_tradnl" b="1" dirty="0">
                <a:solidFill>
                  <a:schemeClr val="tx1">
                    <a:lumMod val="75000"/>
                    <a:lumOff val="25000"/>
                  </a:schemeClr>
                </a:solidFill>
              </a:rPr>
              <a:t> </a:t>
            </a:r>
            <a:r>
              <a:rPr lang="es-ES_tradnl" b="1" dirty="0" err="1">
                <a:solidFill>
                  <a:schemeClr val="tx1">
                    <a:lumMod val="75000"/>
                    <a:lumOff val="25000"/>
                  </a:schemeClr>
                </a:solidFill>
              </a:rPr>
              <a:t>parts</a:t>
            </a:r>
            <a:r>
              <a:rPr lang="es-ES_tradnl" b="1" dirty="0">
                <a:solidFill>
                  <a:schemeClr val="tx1">
                    <a:lumMod val="75000"/>
                    <a:lumOff val="25000"/>
                  </a:schemeClr>
                </a:solidFill>
              </a:rPr>
              <a:t> </a:t>
            </a:r>
            <a:r>
              <a:rPr lang="es-ES_tradnl" b="1" dirty="0" err="1">
                <a:solidFill>
                  <a:schemeClr val="tx1">
                    <a:lumMod val="75000"/>
                    <a:lumOff val="25000"/>
                  </a:schemeClr>
                </a:solidFill>
              </a:rPr>
              <a:t>from</a:t>
            </a:r>
            <a:r>
              <a:rPr lang="es-ES_tradnl" b="1" dirty="0">
                <a:solidFill>
                  <a:schemeClr val="tx1">
                    <a:lumMod val="75000"/>
                    <a:lumOff val="25000"/>
                  </a:schemeClr>
                </a:solidFill>
              </a:rPr>
              <a:t> </a:t>
            </a:r>
            <a:r>
              <a:rPr lang="es-ES_tradnl" b="1" dirty="0" err="1">
                <a:solidFill>
                  <a:schemeClr val="tx1">
                    <a:lumMod val="75000"/>
                    <a:lumOff val="25000"/>
                  </a:schemeClr>
                </a:solidFill>
              </a:rPr>
              <a:t>being</a:t>
            </a:r>
            <a:r>
              <a:rPr lang="es-ES_tradnl" b="1" dirty="0">
                <a:solidFill>
                  <a:schemeClr val="tx1">
                    <a:lumMod val="75000"/>
                    <a:lumOff val="25000"/>
                  </a:schemeClr>
                </a:solidFill>
              </a:rPr>
              <a:t> </a:t>
            </a:r>
            <a:r>
              <a:rPr lang="es-ES_tradnl" b="1" dirty="0" err="1">
                <a:solidFill>
                  <a:schemeClr val="tx1">
                    <a:lumMod val="75000"/>
                    <a:lumOff val="25000"/>
                  </a:schemeClr>
                </a:solidFill>
              </a:rPr>
              <a:t>made</a:t>
            </a:r>
            <a:r>
              <a:rPr lang="es-ES_tradnl" b="1" dirty="0">
                <a:solidFill>
                  <a:schemeClr val="tx1">
                    <a:lumMod val="75000"/>
                    <a:lumOff val="25000"/>
                  </a:schemeClr>
                </a:solidFill>
              </a:rPr>
              <a:t> </a:t>
            </a:r>
            <a:r>
              <a:rPr lang="es-ES_tradnl" b="1" dirty="0" err="1">
                <a:solidFill>
                  <a:schemeClr val="tx1">
                    <a:lumMod val="75000"/>
                    <a:lumOff val="25000"/>
                  </a:schemeClr>
                </a:solidFill>
              </a:rPr>
              <a:t>or</a:t>
            </a:r>
            <a:r>
              <a:rPr lang="es-ES_tradnl" b="1" dirty="0">
                <a:solidFill>
                  <a:schemeClr val="tx1">
                    <a:lumMod val="75000"/>
                    <a:lumOff val="25000"/>
                  </a:schemeClr>
                </a:solidFill>
              </a:rPr>
              <a:t> </a:t>
            </a:r>
            <a:r>
              <a:rPr lang="es-ES_tradnl" b="1" dirty="0" err="1">
                <a:solidFill>
                  <a:schemeClr val="tx1">
                    <a:lumMod val="75000"/>
                    <a:lumOff val="25000"/>
                  </a:schemeClr>
                </a:solidFill>
              </a:rPr>
              <a:t>assembled</a:t>
            </a:r>
            <a:r>
              <a:rPr lang="es-ES_tradnl" b="1" dirty="0">
                <a:solidFill>
                  <a:schemeClr val="tx1">
                    <a:lumMod val="75000"/>
                    <a:lumOff val="25000"/>
                  </a:schemeClr>
                </a:solidFill>
              </a:rPr>
              <a:t> (</a:t>
            </a:r>
            <a:r>
              <a:rPr lang="es-ES_tradnl" b="1" dirty="0" err="1">
                <a:solidFill>
                  <a:schemeClr val="tx1">
                    <a:lumMod val="75000"/>
                    <a:lumOff val="25000"/>
                  </a:schemeClr>
                </a:solidFill>
              </a:rPr>
              <a:t>manufacturing</a:t>
            </a:r>
            <a:r>
              <a:rPr lang="es-ES_tradnl" b="1" dirty="0">
                <a:solidFill>
                  <a:schemeClr val="tx1">
                    <a:lumMod val="75000"/>
                    <a:lumOff val="25000"/>
                  </a:schemeClr>
                </a:solidFill>
              </a:rPr>
              <a:t>), </a:t>
            </a:r>
            <a:r>
              <a:rPr lang="es-ES_tradnl" b="1" dirty="0" err="1">
                <a:solidFill>
                  <a:schemeClr val="tx1">
                    <a:lumMod val="75000"/>
                    <a:lumOff val="25000"/>
                  </a:schemeClr>
                </a:solidFill>
              </a:rPr>
              <a:t>or</a:t>
            </a:r>
            <a:r>
              <a:rPr lang="es-ES_tradnl" b="1" dirty="0">
                <a:solidFill>
                  <a:schemeClr val="tx1">
                    <a:lumMod val="75000"/>
                    <a:lumOff val="25000"/>
                  </a:schemeClr>
                </a:solidFill>
              </a:rPr>
              <a:t> </a:t>
            </a:r>
            <a:r>
              <a:rPr lang="es-ES_tradnl" b="1" dirty="0" err="1">
                <a:solidFill>
                  <a:schemeClr val="tx1">
                    <a:lumMod val="75000"/>
                    <a:lumOff val="25000"/>
                  </a:schemeClr>
                </a:solidFill>
              </a:rPr>
              <a:t>prevents</a:t>
            </a:r>
            <a:r>
              <a:rPr lang="es-ES_tradnl" b="1" dirty="0">
                <a:solidFill>
                  <a:schemeClr val="tx1">
                    <a:lumMod val="75000"/>
                    <a:lumOff val="25000"/>
                  </a:schemeClr>
                </a:solidFill>
              </a:rPr>
              <a:t> </a:t>
            </a:r>
            <a:r>
              <a:rPr lang="es-ES_tradnl" b="1" dirty="0" err="1">
                <a:solidFill>
                  <a:schemeClr val="tx1">
                    <a:lumMod val="75000"/>
                    <a:lumOff val="25000"/>
                  </a:schemeClr>
                </a:solidFill>
              </a:rPr>
              <a:t>processing</a:t>
            </a:r>
            <a:r>
              <a:rPr lang="es-ES_tradnl" b="1" dirty="0">
                <a:solidFill>
                  <a:schemeClr val="tx1">
                    <a:lumMod val="75000"/>
                    <a:lumOff val="25000"/>
                  </a:schemeClr>
                </a:solidFill>
              </a:rPr>
              <a:t> error (</a:t>
            </a:r>
            <a:r>
              <a:rPr lang="es-ES_tradnl" b="1" dirty="0" err="1">
                <a:solidFill>
                  <a:schemeClr val="tx1">
                    <a:lumMod val="75000"/>
                    <a:lumOff val="25000"/>
                  </a:schemeClr>
                </a:solidFill>
              </a:rPr>
              <a:t>services</a:t>
            </a:r>
            <a:r>
              <a:rPr lang="es-ES_tradnl" b="1" dirty="0">
                <a:solidFill>
                  <a:schemeClr val="tx1">
                    <a:lumMod val="75000"/>
                    <a:lumOff val="25000"/>
                  </a:schemeClr>
                </a:solidFill>
              </a:rPr>
              <a:t>)</a:t>
            </a:r>
          </a:p>
          <a:p>
            <a:pPr>
              <a:spcBef>
                <a:spcPct val="20000"/>
              </a:spcBef>
              <a:buClr>
                <a:schemeClr val="bg1"/>
              </a:buClr>
              <a:buSzPct val="25000"/>
              <a:buFont typeface="Times" pitchFamily="18" charset="0"/>
              <a:buChar char="•"/>
              <a:defRPr/>
            </a:pPr>
            <a:r>
              <a:rPr lang="es-ES_tradnl" b="1" dirty="0" err="1">
                <a:solidFill>
                  <a:schemeClr val="tx1">
                    <a:lumMod val="75000"/>
                    <a:lumOff val="25000"/>
                  </a:schemeClr>
                </a:solidFill>
              </a:rPr>
              <a:t>Alternatively</a:t>
            </a:r>
            <a:r>
              <a:rPr lang="es-ES_tradnl" b="1" dirty="0">
                <a:solidFill>
                  <a:schemeClr val="tx1">
                    <a:lumMod val="75000"/>
                    <a:lumOff val="25000"/>
                  </a:schemeClr>
                </a:solidFill>
              </a:rPr>
              <a:t> a </a:t>
            </a:r>
            <a:r>
              <a:rPr lang="es-ES_tradnl" b="1" dirty="0" err="1">
                <a:solidFill>
                  <a:schemeClr val="tx1">
                    <a:lumMod val="75000"/>
                    <a:lumOff val="25000"/>
                  </a:schemeClr>
                </a:solidFill>
              </a:rPr>
              <a:t>poka</a:t>
            </a:r>
            <a:r>
              <a:rPr lang="es-ES_tradnl" b="1" dirty="0">
                <a:solidFill>
                  <a:schemeClr val="tx1">
                    <a:lumMod val="75000"/>
                    <a:lumOff val="25000"/>
                  </a:schemeClr>
                </a:solidFill>
              </a:rPr>
              <a:t> </a:t>
            </a:r>
            <a:r>
              <a:rPr lang="es-ES_tradnl" b="1" dirty="0" err="1">
                <a:solidFill>
                  <a:schemeClr val="tx1">
                    <a:lumMod val="75000"/>
                    <a:lumOff val="25000"/>
                  </a:schemeClr>
                </a:solidFill>
              </a:rPr>
              <a:t>yoke</a:t>
            </a:r>
            <a:r>
              <a:rPr lang="es-ES_tradnl" b="1" dirty="0">
                <a:solidFill>
                  <a:schemeClr val="tx1">
                    <a:lumMod val="75000"/>
                    <a:lumOff val="25000"/>
                  </a:schemeClr>
                </a:solidFill>
              </a:rPr>
              <a:t> </a:t>
            </a:r>
            <a:r>
              <a:rPr lang="es-ES_tradnl" b="1" dirty="0" err="1">
                <a:solidFill>
                  <a:schemeClr val="tx1">
                    <a:lumMod val="75000"/>
                    <a:lumOff val="25000"/>
                  </a:schemeClr>
                </a:solidFill>
              </a:rPr>
              <a:t>easily</a:t>
            </a:r>
            <a:r>
              <a:rPr lang="es-ES_tradnl" b="1" dirty="0">
                <a:solidFill>
                  <a:schemeClr val="tx1">
                    <a:lumMod val="75000"/>
                    <a:lumOff val="25000"/>
                  </a:schemeClr>
                </a:solidFill>
              </a:rPr>
              <a:t> </a:t>
            </a:r>
            <a:r>
              <a:rPr lang="es-ES_tradnl" b="1" dirty="0" err="1">
                <a:solidFill>
                  <a:schemeClr val="tx1">
                    <a:lumMod val="75000"/>
                    <a:lumOff val="25000"/>
                  </a:schemeClr>
                </a:solidFill>
              </a:rPr>
              <a:t>identifies</a:t>
            </a:r>
            <a:r>
              <a:rPr lang="es-ES_tradnl" b="1" dirty="0">
                <a:solidFill>
                  <a:schemeClr val="tx1">
                    <a:lumMod val="75000"/>
                    <a:lumOff val="25000"/>
                  </a:schemeClr>
                </a:solidFill>
              </a:rPr>
              <a:t> a </a:t>
            </a:r>
            <a:r>
              <a:rPr lang="es-ES_tradnl" b="1" dirty="0" err="1">
                <a:solidFill>
                  <a:schemeClr val="tx1">
                    <a:lumMod val="75000"/>
                    <a:lumOff val="25000"/>
                  </a:schemeClr>
                </a:solidFill>
              </a:rPr>
              <a:t>flaw</a:t>
            </a:r>
            <a:r>
              <a:rPr lang="es-ES_tradnl" b="1" dirty="0">
                <a:solidFill>
                  <a:schemeClr val="tx1">
                    <a:lumMod val="75000"/>
                    <a:lumOff val="25000"/>
                  </a:schemeClr>
                </a:solidFill>
              </a:rPr>
              <a:t> </a:t>
            </a:r>
            <a:r>
              <a:rPr lang="es-ES_tradnl" b="1" dirty="0" err="1">
                <a:solidFill>
                  <a:schemeClr val="tx1">
                    <a:lumMod val="75000"/>
                    <a:lumOff val="25000"/>
                  </a:schemeClr>
                </a:solidFill>
              </a:rPr>
              <a:t>or</a:t>
            </a:r>
            <a:r>
              <a:rPr lang="es-ES_tradnl" b="1" dirty="0">
                <a:solidFill>
                  <a:schemeClr val="tx1">
                    <a:lumMod val="75000"/>
                    <a:lumOff val="25000"/>
                  </a:schemeClr>
                </a:solidFill>
              </a:rPr>
              <a:t> error</a:t>
            </a:r>
          </a:p>
          <a:p>
            <a:pPr>
              <a:spcBef>
                <a:spcPct val="20000"/>
              </a:spcBef>
              <a:buClr>
                <a:schemeClr val="bg1"/>
              </a:buClr>
              <a:buSzPct val="25000"/>
              <a:buFont typeface="Times" pitchFamily="18" charset="0"/>
              <a:buChar char="•"/>
              <a:defRPr/>
            </a:pPr>
            <a:r>
              <a:rPr lang="es-ES_tradnl" b="1" dirty="0" err="1">
                <a:solidFill>
                  <a:schemeClr val="tx1">
                    <a:lumMod val="75000"/>
                    <a:lumOff val="25000"/>
                  </a:schemeClr>
                </a:solidFill>
              </a:rPr>
              <a:t>Poka-yoke</a:t>
            </a:r>
            <a:r>
              <a:rPr lang="es-ES_tradnl" b="1" dirty="0">
                <a:solidFill>
                  <a:schemeClr val="tx1">
                    <a:lumMod val="75000"/>
                    <a:lumOff val="25000"/>
                  </a:schemeClr>
                </a:solidFill>
              </a:rPr>
              <a:t> </a:t>
            </a:r>
            <a:r>
              <a:rPr lang="es-ES_tradnl" b="1" dirty="0" err="1">
                <a:solidFill>
                  <a:schemeClr val="tx1">
                    <a:lumMod val="75000"/>
                    <a:lumOff val="25000"/>
                  </a:schemeClr>
                </a:solidFill>
              </a:rPr>
              <a:t>is</a:t>
            </a:r>
            <a:r>
              <a:rPr lang="es-ES_tradnl" b="1" dirty="0">
                <a:solidFill>
                  <a:schemeClr val="tx1">
                    <a:lumMod val="75000"/>
                    <a:lumOff val="25000"/>
                  </a:schemeClr>
                </a:solidFill>
              </a:rPr>
              <a:t> a </a:t>
            </a:r>
            <a:r>
              <a:rPr lang="es-ES_tradnl" b="1" dirty="0" err="1">
                <a:solidFill>
                  <a:schemeClr val="tx1">
                    <a:lumMod val="75000"/>
                    <a:lumOff val="25000"/>
                  </a:schemeClr>
                </a:solidFill>
              </a:rPr>
              <a:t>technique</a:t>
            </a:r>
            <a:r>
              <a:rPr lang="es-ES_tradnl" b="1" dirty="0">
                <a:solidFill>
                  <a:schemeClr val="tx1">
                    <a:lumMod val="75000"/>
                    <a:lumOff val="25000"/>
                  </a:schemeClr>
                </a:solidFill>
              </a:rPr>
              <a:t> </a:t>
            </a:r>
            <a:r>
              <a:rPr lang="es-ES_tradnl" b="1" dirty="0" err="1">
                <a:solidFill>
                  <a:schemeClr val="tx1">
                    <a:lumMod val="75000"/>
                    <a:lumOff val="25000"/>
                  </a:schemeClr>
                </a:solidFill>
              </a:rPr>
              <a:t>to</a:t>
            </a:r>
            <a:r>
              <a:rPr lang="es-ES_tradnl" b="1" dirty="0">
                <a:solidFill>
                  <a:schemeClr val="tx1">
                    <a:lumMod val="75000"/>
                    <a:lumOff val="25000"/>
                  </a:schemeClr>
                </a:solidFill>
              </a:rPr>
              <a:t> </a:t>
            </a:r>
            <a:r>
              <a:rPr lang="es-ES_tradnl" b="1" dirty="0" err="1">
                <a:solidFill>
                  <a:schemeClr val="tx1">
                    <a:lumMod val="75000"/>
                    <a:lumOff val="25000"/>
                  </a:schemeClr>
                </a:solidFill>
              </a:rPr>
              <a:t>preventing</a:t>
            </a:r>
            <a:r>
              <a:rPr lang="es-ES_tradnl" b="1" dirty="0">
                <a:solidFill>
                  <a:schemeClr val="tx1">
                    <a:lumMod val="75000"/>
                    <a:lumOff val="25000"/>
                  </a:schemeClr>
                </a:solidFill>
              </a:rPr>
              <a:t> </a:t>
            </a:r>
            <a:r>
              <a:rPr lang="es-ES_tradnl" b="1" dirty="0" err="1">
                <a:solidFill>
                  <a:schemeClr val="tx1">
                    <a:lumMod val="75000"/>
                    <a:lumOff val="25000"/>
                  </a:schemeClr>
                </a:solidFill>
              </a:rPr>
              <a:t>errors</a:t>
            </a:r>
            <a:r>
              <a:rPr lang="es-ES_tradnl" b="1" dirty="0">
                <a:solidFill>
                  <a:schemeClr val="tx1">
                    <a:lumMod val="75000"/>
                    <a:lumOff val="25000"/>
                  </a:schemeClr>
                </a:solidFill>
              </a:rPr>
              <a:t> </a:t>
            </a:r>
            <a:r>
              <a:rPr lang="es-ES_tradnl" b="1" dirty="0" err="1">
                <a:solidFill>
                  <a:schemeClr val="tx1">
                    <a:lumMod val="75000"/>
                    <a:lumOff val="25000"/>
                  </a:schemeClr>
                </a:solidFill>
              </a:rPr>
              <a:t>by</a:t>
            </a:r>
            <a:r>
              <a:rPr lang="es-ES_tradnl" b="1" dirty="0">
                <a:solidFill>
                  <a:schemeClr val="tx1">
                    <a:lumMod val="75000"/>
                    <a:lumOff val="25000"/>
                  </a:schemeClr>
                </a:solidFill>
              </a:rPr>
              <a:t> </a:t>
            </a:r>
            <a:r>
              <a:rPr lang="es-ES_tradnl" b="1" dirty="0" err="1">
                <a:solidFill>
                  <a:schemeClr val="tx1">
                    <a:lumMod val="75000"/>
                    <a:lumOff val="25000"/>
                  </a:schemeClr>
                </a:solidFill>
              </a:rPr>
              <a:t>designing</a:t>
            </a:r>
            <a:r>
              <a:rPr lang="es-ES_tradnl" b="1" dirty="0">
                <a:solidFill>
                  <a:schemeClr val="tx1">
                    <a:lumMod val="75000"/>
                    <a:lumOff val="25000"/>
                  </a:schemeClr>
                </a:solidFill>
              </a:rPr>
              <a:t> </a:t>
            </a:r>
            <a:r>
              <a:rPr lang="es-ES_tradnl" b="1" dirty="0" err="1">
                <a:solidFill>
                  <a:schemeClr val="tx1">
                    <a:lumMod val="75000"/>
                    <a:lumOff val="25000"/>
                  </a:schemeClr>
                </a:solidFill>
              </a:rPr>
              <a:t>the</a:t>
            </a:r>
            <a:r>
              <a:rPr lang="es-ES_tradnl" b="1" dirty="0">
                <a:solidFill>
                  <a:schemeClr val="tx1">
                    <a:lumMod val="75000"/>
                    <a:lumOff val="25000"/>
                  </a:schemeClr>
                </a:solidFill>
              </a:rPr>
              <a:t> </a:t>
            </a:r>
            <a:r>
              <a:rPr lang="es-ES_tradnl" b="1" dirty="0" err="1">
                <a:solidFill>
                  <a:schemeClr val="tx1">
                    <a:lumMod val="75000"/>
                    <a:lumOff val="25000"/>
                  </a:schemeClr>
                </a:solidFill>
              </a:rPr>
              <a:t>process</a:t>
            </a:r>
            <a:r>
              <a:rPr lang="es-ES_tradnl" b="1" dirty="0">
                <a:solidFill>
                  <a:schemeClr val="tx1">
                    <a:lumMod val="75000"/>
                    <a:lumOff val="25000"/>
                  </a:schemeClr>
                </a:solidFill>
              </a:rPr>
              <a:t>, </a:t>
            </a:r>
            <a:r>
              <a:rPr lang="es-ES_tradnl" b="1" dirty="0" err="1">
                <a:solidFill>
                  <a:schemeClr val="tx1">
                    <a:lumMod val="75000"/>
                    <a:lumOff val="25000"/>
                  </a:schemeClr>
                </a:solidFill>
              </a:rPr>
              <a:t>equipment</a:t>
            </a:r>
            <a:r>
              <a:rPr lang="es-ES_tradnl" b="1" dirty="0">
                <a:solidFill>
                  <a:schemeClr val="tx1">
                    <a:lumMod val="75000"/>
                    <a:lumOff val="25000"/>
                  </a:schemeClr>
                </a:solidFill>
              </a:rPr>
              <a:t>, and </a:t>
            </a:r>
            <a:r>
              <a:rPr lang="es-ES_tradnl" b="1" dirty="0" err="1">
                <a:solidFill>
                  <a:schemeClr val="tx1">
                    <a:lumMod val="75000"/>
                    <a:lumOff val="25000"/>
                  </a:schemeClr>
                </a:solidFill>
              </a:rPr>
              <a:t>tools</a:t>
            </a:r>
            <a:r>
              <a:rPr lang="es-ES_tradnl" b="1" dirty="0">
                <a:solidFill>
                  <a:schemeClr val="tx1">
                    <a:lumMod val="75000"/>
                    <a:lumOff val="25000"/>
                  </a:schemeClr>
                </a:solidFill>
              </a:rPr>
              <a:t> so </a:t>
            </a:r>
            <a:r>
              <a:rPr lang="es-ES_tradnl" b="1" dirty="0" err="1">
                <a:solidFill>
                  <a:schemeClr val="tx1">
                    <a:lumMod val="75000"/>
                    <a:lumOff val="25000"/>
                  </a:schemeClr>
                </a:solidFill>
              </a:rPr>
              <a:t>that</a:t>
            </a:r>
            <a:r>
              <a:rPr lang="es-ES_tradnl" b="1" dirty="0">
                <a:solidFill>
                  <a:schemeClr val="tx1">
                    <a:lumMod val="75000"/>
                    <a:lumOff val="25000"/>
                  </a:schemeClr>
                </a:solidFill>
              </a:rPr>
              <a:t> </a:t>
            </a:r>
            <a:r>
              <a:rPr lang="es-ES_tradnl" b="1" dirty="0" err="1">
                <a:solidFill>
                  <a:schemeClr val="tx1">
                    <a:lumMod val="75000"/>
                    <a:lumOff val="25000"/>
                  </a:schemeClr>
                </a:solidFill>
              </a:rPr>
              <a:t>an</a:t>
            </a:r>
            <a:r>
              <a:rPr lang="es-ES_tradnl" b="1" dirty="0">
                <a:solidFill>
                  <a:schemeClr val="tx1">
                    <a:lumMod val="75000"/>
                    <a:lumOff val="25000"/>
                  </a:schemeClr>
                </a:solidFill>
              </a:rPr>
              <a:t> </a:t>
            </a:r>
            <a:r>
              <a:rPr lang="es-ES_tradnl" b="1" dirty="0" err="1">
                <a:solidFill>
                  <a:schemeClr val="tx1">
                    <a:lumMod val="75000"/>
                    <a:lumOff val="25000"/>
                  </a:schemeClr>
                </a:solidFill>
              </a:rPr>
              <a:t>operation</a:t>
            </a:r>
            <a:r>
              <a:rPr lang="es-ES_tradnl" b="1" dirty="0">
                <a:solidFill>
                  <a:schemeClr val="tx1">
                    <a:lumMod val="75000"/>
                    <a:lumOff val="25000"/>
                  </a:schemeClr>
                </a:solidFill>
              </a:rPr>
              <a:t> </a:t>
            </a:r>
            <a:r>
              <a:rPr lang="es-ES_tradnl" b="1" dirty="0" err="1">
                <a:solidFill>
                  <a:schemeClr val="tx1">
                    <a:lumMod val="75000"/>
                    <a:lumOff val="25000"/>
                  </a:schemeClr>
                </a:solidFill>
              </a:rPr>
              <a:t>literally</a:t>
            </a:r>
            <a:r>
              <a:rPr lang="es-ES_tradnl" b="1" dirty="0">
                <a:solidFill>
                  <a:schemeClr val="tx1">
                    <a:lumMod val="75000"/>
                    <a:lumOff val="25000"/>
                  </a:schemeClr>
                </a:solidFill>
              </a:rPr>
              <a:t> </a:t>
            </a:r>
            <a:r>
              <a:rPr lang="es-ES_tradnl" b="1" dirty="0" err="1">
                <a:solidFill>
                  <a:schemeClr val="tx1">
                    <a:lumMod val="75000"/>
                    <a:lumOff val="25000"/>
                  </a:schemeClr>
                </a:solidFill>
              </a:rPr>
              <a:t>cannot</a:t>
            </a:r>
            <a:r>
              <a:rPr lang="es-ES_tradnl" b="1" dirty="0">
                <a:solidFill>
                  <a:schemeClr val="tx1">
                    <a:lumMod val="75000"/>
                    <a:lumOff val="25000"/>
                  </a:schemeClr>
                </a:solidFill>
              </a:rPr>
              <a:t> </a:t>
            </a:r>
            <a:r>
              <a:rPr lang="es-ES_tradnl" b="1" dirty="0" err="1">
                <a:solidFill>
                  <a:schemeClr val="tx1">
                    <a:lumMod val="75000"/>
                    <a:lumOff val="25000"/>
                  </a:schemeClr>
                </a:solidFill>
              </a:rPr>
              <a:t>be</a:t>
            </a:r>
            <a:r>
              <a:rPr lang="es-ES_tradnl" b="1" dirty="0">
                <a:solidFill>
                  <a:schemeClr val="tx1">
                    <a:lumMod val="75000"/>
                    <a:lumOff val="25000"/>
                  </a:schemeClr>
                </a:solidFill>
              </a:rPr>
              <a:t> </a:t>
            </a:r>
            <a:r>
              <a:rPr lang="es-ES_tradnl" b="1" dirty="0" err="1">
                <a:solidFill>
                  <a:schemeClr val="tx1">
                    <a:lumMod val="75000"/>
                    <a:lumOff val="25000"/>
                  </a:schemeClr>
                </a:solidFill>
              </a:rPr>
              <a:t>performed</a:t>
            </a:r>
            <a:r>
              <a:rPr lang="es-ES_tradnl" b="1" dirty="0">
                <a:solidFill>
                  <a:schemeClr val="tx1">
                    <a:lumMod val="75000"/>
                    <a:lumOff val="25000"/>
                  </a:schemeClr>
                </a:solidFill>
              </a:rPr>
              <a:t> </a:t>
            </a:r>
            <a:r>
              <a:rPr lang="es-ES_tradnl" b="1" dirty="0" err="1">
                <a:solidFill>
                  <a:schemeClr val="tx1">
                    <a:lumMod val="75000"/>
                    <a:lumOff val="25000"/>
                  </a:schemeClr>
                </a:solidFill>
              </a:rPr>
              <a:t>incorrectly</a:t>
            </a:r>
            <a:endParaRPr lang="en-GB" b="1" dirty="0">
              <a:solidFill>
                <a:schemeClr val="tx1">
                  <a:lumMod val="75000"/>
                  <a:lumOff val="25000"/>
                </a:schemeClr>
              </a:solidFill>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457200" y="0"/>
            <a:ext cx="8229600" cy="1143000"/>
          </a:xfrm>
        </p:spPr>
        <p:txBody>
          <a:bodyPr/>
          <a:lstStyle/>
          <a:p>
            <a:pPr eaLnBrk="1" hangingPunct="1"/>
            <a:r>
              <a:rPr lang="en-GB" smtClean="0"/>
              <a:t>Improve Steps</a:t>
            </a:r>
          </a:p>
        </p:txBody>
      </p:sp>
      <p:sp>
        <p:nvSpPr>
          <p:cNvPr id="497667" name="AutoShape 3"/>
          <p:cNvSpPr>
            <a:spLocks noChangeArrowheads="1"/>
          </p:cNvSpPr>
          <p:nvPr/>
        </p:nvSpPr>
        <p:spPr bwMode="auto">
          <a:xfrm>
            <a:off x="3624263" y="1223963"/>
            <a:ext cx="1473200" cy="97631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lstStyle/>
          <a:p>
            <a:pPr>
              <a:defRPr/>
            </a:pPr>
            <a:r>
              <a:rPr lang="en-GB" sz="1200" b="1"/>
              <a:t>Step 10:</a:t>
            </a:r>
          </a:p>
          <a:p>
            <a:pPr>
              <a:defRPr/>
            </a:pPr>
            <a:r>
              <a:rPr lang="en-GB" sz="1200"/>
              <a:t>Generate Possible Solutions</a:t>
            </a:r>
          </a:p>
        </p:txBody>
      </p:sp>
      <p:sp>
        <p:nvSpPr>
          <p:cNvPr id="497668" name="AutoShape 4"/>
          <p:cNvSpPr>
            <a:spLocks noChangeArrowheads="1"/>
          </p:cNvSpPr>
          <p:nvPr/>
        </p:nvSpPr>
        <p:spPr bwMode="auto">
          <a:xfrm>
            <a:off x="3624263" y="2481263"/>
            <a:ext cx="1473200" cy="976312"/>
          </a:xfrm>
          <a:prstGeom prst="roundRect">
            <a:avLst>
              <a:gd name="adj" fmla="val 9255"/>
            </a:avLst>
          </a:prstGeom>
          <a:solidFill>
            <a:srgbClr val="FF9900"/>
          </a:solidFill>
          <a:ln w="12700">
            <a:solidFill>
              <a:schemeClr val="tx1"/>
            </a:solidFill>
            <a:round/>
            <a:headEnd/>
            <a:tailEnd/>
          </a:ln>
          <a:effectLst>
            <a:outerShdw dist="107763" dir="2700000" algn="ctr" rotWithShape="0">
              <a:schemeClr val="bg2"/>
            </a:outerShdw>
          </a:effectLst>
        </p:spPr>
        <p:txBody>
          <a:bodyPr/>
          <a:lstStyle/>
          <a:p>
            <a:pPr>
              <a:defRPr/>
            </a:pPr>
            <a:r>
              <a:rPr lang="en-GB" sz="1200" b="1"/>
              <a:t>Step 11:</a:t>
            </a:r>
          </a:p>
          <a:p>
            <a:pPr>
              <a:defRPr/>
            </a:pPr>
            <a:r>
              <a:rPr lang="en-GB" sz="1200"/>
              <a:t>Select the Solution</a:t>
            </a:r>
          </a:p>
        </p:txBody>
      </p:sp>
      <p:sp>
        <p:nvSpPr>
          <p:cNvPr id="497669" name="AutoShape 5"/>
          <p:cNvSpPr>
            <a:spLocks noChangeArrowheads="1"/>
          </p:cNvSpPr>
          <p:nvPr/>
        </p:nvSpPr>
        <p:spPr bwMode="auto">
          <a:xfrm>
            <a:off x="3624263" y="3738563"/>
            <a:ext cx="1473200" cy="97631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lstStyle/>
          <a:p>
            <a:pPr>
              <a:defRPr/>
            </a:pPr>
            <a:r>
              <a:rPr lang="en-GB" sz="1200" b="1"/>
              <a:t>Step 12:</a:t>
            </a:r>
          </a:p>
          <a:p>
            <a:pPr>
              <a:defRPr/>
            </a:pPr>
            <a:r>
              <a:rPr lang="en-GB" sz="1200"/>
              <a:t>Plan &amp; Test the Solution</a:t>
            </a:r>
          </a:p>
        </p:txBody>
      </p:sp>
      <p:cxnSp>
        <p:nvCxnSpPr>
          <p:cNvPr id="58374" name="AutoShape 6"/>
          <p:cNvCxnSpPr>
            <a:cxnSpLocks noChangeShapeType="1"/>
            <a:stCxn id="497667" idx="2"/>
            <a:endCxn id="497668" idx="0"/>
          </p:cNvCxnSpPr>
          <p:nvPr/>
        </p:nvCxnSpPr>
        <p:spPr bwMode="auto">
          <a:xfrm rot="5400000">
            <a:off x="4220369" y="2340769"/>
            <a:ext cx="280988" cy="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8375" name="AutoShape 7"/>
          <p:cNvCxnSpPr>
            <a:cxnSpLocks noChangeShapeType="1"/>
            <a:stCxn id="497668" idx="2"/>
            <a:endCxn id="497669" idx="0"/>
          </p:cNvCxnSpPr>
          <p:nvPr/>
        </p:nvCxnSpPr>
        <p:spPr bwMode="auto">
          <a:xfrm rot="5400000">
            <a:off x="4220369" y="3598069"/>
            <a:ext cx="280988" cy="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8376" name="AutoShape 8"/>
          <p:cNvSpPr>
            <a:spLocks noChangeArrowheads="1"/>
          </p:cNvSpPr>
          <p:nvPr/>
        </p:nvSpPr>
        <p:spPr bwMode="auto">
          <a:xfrm>
            <a:off x="3624263" y="4983163"/>
            <a:ext cx="1473200" cy="300037"/>
          </a:xfrm>
          <a:prstGeom prst="roundRect">
            <a:avLst>
              <a:gd name="adj" fmla="val 9255"/>
            </a:avLst>
          </a:prstGeom>
          <a:solidFill>
            <a:schemeClr val="tx1"/>
          </a:solidFill>
          <a:ln w="12700">
            <a:solidFill>
              <a:schemeClr val="tx1"/>
            </a:solidFill>
            <a:round/>
            <a:headEnd/>
            <a:tailEnd/>
          </a:ln>
        </p:spPr>
        <p:txBody>
          <a:bodyPr/>
          <a:lstStyle/>
          <a:p>
            <a:r>
              <a:rPr lang="en-GB" sz="1200" b="1">
                <a:solidFill>
                  <a:schemeClr val="bg1"/>
                </a:solidFill>
              </a:rPr>
              <a:t>Toll Gate Review</a:t>
            </a:r>
            <a:endParaRPr lang="en-GB" sz="1200">
              <a:solidFill>
                <a:schemeClr val="bg1"/>
              </a:solidFill>
            </a:endParaRPr>
          </a:p>
        </p:txBody>
      </p:sp>
      <p:cxnSp>
        <p:nvCxnSpPr>
          <p:cNvPr id="58377" name="AutoShape 9"/>
          <p:cNvCxnSpPr>
            <a:cxnSpLocks noChangeShapeType="1"/>
            <a:stCxn id="497669" idx="2"/>
            <a:endCxn id="58376" idx="0"/>
          </p:cNvCxnSpPr>
          <p:nvPr/>
        </p:nvCxnSpPr>
        <p:spPr bwMode="auto">
          <a:xfrm rot="5400000">
            <a:off x="4226719" y="4849019"/>
            <a:ext cx="268288" cy="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457200" y="0"/>
            <a:ext cx="8229600" cy="1143000"/>
          </a:xfrm>
        </p:spPr>
        <p:txBody>
          <a:bodyPr/>
          <a:lstStyle/>
          <a:p>
            <a:pPr eaLnBrk="1" hangingPunct="1"/>
            <a:r>
              <a:rPr lang="en-GB" smtClean="0"/>
              <a:t>Step 11: Select the Solution</a:t>
            </a:r>
            <a:br>
              <a:rPr lang="en-GB" smtClean="0"/>
            </a:br>
            <a:endParaRPr lang="en-GB" smtClean="0"/>
          </a:p>
        </p:txBody>
      </p:sp>
      <p:sp>
        <p:nvSpPr>
          <p:cNvPr id="498691" name="Rectangle 3"/>
          <p:cNvSpPr>
            <a:spLocks noChangeArrowheads="1"/>
          </p:cNvSpPr>
          <p:nvPr/>
        </p:nvSpPr>
        <p:spPr bwMode="auto">
          <a:xfrm>
            <a:off x="349250" y="1516063"/>
            <a:ext cx="8439150" cy="4913312"/>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None/>
              <a:defRPr/>
            </a:pPr>
            <a:r>
              <a:rPr lang="en-GB" sz="2400" b="1">
                <a:solidFill>
                  <a:schemeClr val="tx1">
                    <a:lumMod val="75000"/>
                    <a:lumOff val="25000"/>
                  </a:schemeClr>
                </a:solidFill>
              </a:rPr>
              <a:t>Select a solution that will deliver the benefits agreed in the Project Charter </a:t>
            </a:r>
          </a:p>
          <a:p>
            <a:pPr>
              <a:spcBef>
                <a:spcPct val="20000"/>
              </a:spcBef>
              <a:buClr>
                <a:schemeClr val="bg1"/>
              </a:buClr>
              <a:buSzPct val="25000"/>
              <a:buFont typeface="Times" pitchFamily="18" charset="0"/>
              <a:buNone/>
              <a:defRPr/>
            </a:pPr>
            <a:r>
              <a:rPr lang="en-GB" sz="2400" b="1">
                <a:solidFill>
                  <a:schemeClr val="tx1">
                    <a:lumMod val="75000"/>
                    <a:lumOff val="25000"/>
                  </a:schemeClr>
                </a:solidFill>
              </a:rPr>
              <a:t>Address both symptoms and  key causes</a:t>
            </a:r>
          </a:p>
          <a:p>
            <a:pPr>
              <a:spcBef>
                <a:spcPct val="20000"/>
              </a:spcBef>
              <a:buClr>
                <a:schemeClr val="bg1"/>
              </a:buClr>
              <a:buSzPct val="25000"/>
              <a:buFont typeface="Times" pitchFamily="18" charset="0"/>
              <a:buNone/>
              <a:defRPr/>
            </a:pPr>
            <a:r>
              <a:rPr lang="en-GB" sz="2400" b="1">
                <a:solidFill>
                  <a:schemeClr val="tx1">
                    <a:lumMod val="75000"/>
                    <a:lumOff val="25000"/>
                  </a:schemeClr>
                </a:solidFill>
              </a:rPr>
              <a:t>Take account of our criteria:</a:t>
            </a:r>
          </a:p>
          <a:p>
            <a:pPr marL="768350" lvl="1" indent="-285750">
              <a:spcBef>
                <a:spcPct val="20000"/>
              </a:spcBef>
              <a:buSzPct val="65000"/>
              <a:buFont typeface="Wingdings" pitchFamily="2" charset="2"/>
              <a:buChar char="n"/>
              <a:defRPr/>
            </a:pPr>
            <a:r>
              <a:rPr lang="en-GB" sz="2200">
                <a:solidFill>
                  <a:schemeClr val="tx1">
                    <a:lumMod val="75000"/>
                    <a:lumOff val="25000"/>
                  </a:schemeClr>
                </a:solidFill>
              </a:rPr>
              <a:t>Customer priority and satisfaction </a:t>
            </a:r>
          </a:p>
          <a:p>
            <a:pPr marL="768350" lvl="1" indent="-285750">
              <a:spcBef>
                <a:spcPct val="20000"/>
              </a:spcBef>
              <a:buSzPct val="65000"/>
              <a:buFont typeface="Wingdings" pitchFamily="2" charset="2"/>
              <a:buChar char="n"/>
              <a:defRPr/>
            </a:pPr>
            <a:r>
              <a:rPr lang="en-GB" sz="2200">
                <a:solidFill>
                  <a:schemeClr val="tx1">
                    <a:lumMod val="75000"/>
                    <a:lumOff val="25000"/>
                  </a:schemeClr>
                </a:solidFill>
              </a:rPr>
              <a:t>Cost of resource</a:t>
            </a:r>
          </a:p>
          <a:p>
            <a:pPr marL="768350" lvl="1" indent="-285750">
              <a:spcBef>
                <a:spcPct val="20000"/>
              </a:spcBef>
              <a:buSzPct val="65000"/>
              <a:buFont typeface="Wingdings" pitchFamily="2" charset="2"/>
              <a:buChar char="n"/>
              <a:defRPr/>
            </a:pPr>
            <a:r>
              <a:rPr lang="en-GB" sz="2200">
                <a:solidFill>
                  <a:schemeClr val="tx1">
                    <a:lumMod val="75000"/>
                    <a:lumOff val="25000"/>
                  </a:schemeClr>
                </a:solidFill>
              </a:rPr>
              <a:t>Speed</a:t>
            </a:r>
          </a:p>
          <a:p>
            <a:pPr marL="768350" lvl="1" indent="-285750">
              <a:spcBef>
                <a:spcPct val="20000"/>
              </a:spcBef>
              <a:buSzPct val="65000"/>
              <a:buFont typeface="Wingdings" pitchFamily="2" charset="2"/>
              <a:buChar char="n"/>
              <a:defRPr/>
            </a:pPr>
            <a:r>
              <a:rPr lang="en-GB" sz="2200">
                <a:solidFill>
                  <a:schemeClr val="tx1">
                    <a:lumMod val="75000"/>
                    <a:lumOff val="25000"/>
                  </a:schemeClr>
                </a:solidFill>
              </a:rPr>
              <a:t>Politics</a:t>
            </a:r>
          </a:p>
          <a:p>
            <a:pPr marL="768350" lvl="1" indent="-285750">
              <a:spcBef>
                <a:spcPct val="20000"/>
              </a:spcBef>
              <a:buSzPct val="65000"/>
              <a:buFont typeface="Wingdings" pitchFamily="2" charset="2"/>
              <a:buChar char="n"/>
              <a:defRPr/>
            </a:pPr>
            <a:r>
              <a:rPr lang="en-GB" sz="2200">
                <a:solidFill>
                  <a:schemeClr val="tx1">
                    <a:lumMod val="75000"/>
                    <a:lumOff val="25000"/>
                  </a:schemeClr>
                </a:solidFill>
              </a:rPr>
              <a:t>Legislation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1026"/>
          <p:cNvSpPr>
            <a:spLocks noGrp="1" noChangeArrowheads="1"/>
          </p:cNvSpPr>
          <p:nvPr>
            <p:ph type="title"/>
          </p:nvPr>
        </p:nvSpPr>
        <p:spPr>
          <a:xfrm>
            <a:off x="457200" y="0"/>
            <a:ext cx="8229600" cy="1143000"/>
          </a:xfrm>
        </p:spPr>
        <p:txBody>
          <a:bodyPr/>
          <a:lstStyle/>
          <a:p>
            <a:pPr eaLnBrk="1" hangingPunct="1"/>
            <a:r>
              <a:rPr lang="en-GB" smtClean="0"/>
              <a:t>Step 11: Show Me the Money!</a:t>
            </a:r>
          </a:p>
        </p:txBody>
      </p:sp>
      <p:sp>
        <p:nvSpPr>
          <p:cNvPr id="60419" name="Rectangle 1027"/>
          <p:cNvSpPr>
            <a:spLocks noChangeArrowheads="1"/>
          </p:cNvSpPr>
          <p:nvPr/>
        </p:nvSpPr>
        <p:spPr bwMode="auto">
          <a:xfrm>
            <a:off x="349250" y="790575"/>
            <a:ext cx="8439150" cy="491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r>
              <a:rPr lang="en-GB" sz="2400" b="1">
                <a:solidFill>
                  <a:srgbClr val="FF0000"/>
                </a:solidFill>
              </a:rPr>
              <a:t>Completing the Business Case…</a:t>
            </a:r>
          </a:p>
          <a:p>
            <a:pPr>
              <a:spcBef>
                <a:spcPct val="20000"/>
              </a:spcBef>
              <a:buClr>
                <a:schemeClr val="bg1"/>
              </a:buClr>
              <a:buSzPct val="25000"/>
              <a:buFont typeface="Times" pitchFamily="18" charset="0"/>
              <a:buChar char="•"/>
            </a:pPr>
            <a:endParaRPr lang="en-GB" sz="2400" b="1">
              <a:solidFill>
                <a:srgbClr val="FF0000"/>
              </a:solidFill>
            </a:endParaRPr>
          </a:p>
        </p:txBody>
      </p:sp>
      <p:sp>
        <p:nvSpPr>
          <p:cNvPr id="60420" name="AutoShape 1028"/>
          <p:cNvSpPr>
            <a:spLocks noChangeArrowheads="1"/>
          </p:cNvSpPr>
          <p:nvPr/>
        </p:nvSpPr>
        <p:spPr bwMode="auto">
          <a:xfrm>
            <a:off x="449263" y="1574800"/>
            <a:ext cx="1484312" cy="827088"/>
          </a:xfrm>
          <a:prstGeom prst="homePlate">
            <a:avLst>
              <a:gd name="adj" fmla="val 44866"/>
            </a:avLst>
          </a:prstGeom>
          <a:solidFill>
            <a:srgbClr val="FFFF99"/>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FF99"/>
            </a:extrusionClr>
          </a:sp3d>
        </p:spPr>
        <p:txBody>
          <a:bodyPr anchor="ctr">
            <a:flatTx/>
          </a:bodyPr>
          <a:lstStyle/>
          <a:p>
            <a:pPr algn="ctr"/>
            <a:r>
              <a:rPr lang="en-GB" sz="2000">
                <a:solidFill>
                  <a:schemeClr val="bg1"/>
                </a:solidFill>
              </a:rPr>
              <a:t>Define</a:t>
            </a:r>
          </a:p>
        </p:txBody>
      </p:sp>
      <p:sp>
        <p:nvSpPr>
          <p:cNvPr id="546821" name="AutoShape 1029"/>
          <p:cNvSpPr>
            <a:spLocks noChangeArrowheads="1"/>
          </p:cNvSpPr>
          <p:nvPr/>
        </p:nvSpPr>
        <p:spPr bwMode="auto">
          <a:xfrm>
            <a:off x="461963" y="3162300"/>
            <a:ext cx="1473200" cy="1700213"/>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lstStyle/>
          <a:p>
            <a:pPr>
              <a:defRPr/>
            </a:pPr>
            <a:r>
              <a:rPr lang="en-GB" sz="1200" b="1"/>
              <a:t>Budget:</a:t>
            </a:r>
          </a:p>
          <a:p>
            <a:pPr>
              <a:buFontTx/>
              <a:buChar char="•"/>
              <a:defRPr/>
            </a:pPr>
            <a:r>
              <a:rPr lang="en-GB" sz="1200"/>
              <a:t>Initial COPQ estimates</a:t>
            </a:r>
          </a:p>
          <a:p>
            <a:pPr>
              <a:buFontTx/>
              <a:buChar char="•"/>
              <a:defRPr/>
            </a:pPr>
            <a:r>
              <a:rPr lang="en-GB" sz="1200"/>
              <a:t>Outline business case</a:t>
            </a:r>
          </a:p>
        </p:txBody>
      </p:sp>
      <p:sp>
        <p:nvSpPr>
          <p:cNvPr id="546822" name="AutoShape 1030"/>
          <p:cNvSpPr>
            <a:spLocks noChangeArrowheads="1"/>
          </p:cNvSpPr>
          <p:nvPr/>
        </p:nvSpPr>
        <p:spPr bwMode="auto">
          <a:xfrm>
            <a:off x="5478463" y="3162300"/>
            <a:ext cx="1473200" cy="1700213"/>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lstStyle/>
          <a:p>
            <a:pPr>
              <a:defRPr/>
            </a:pPr>
            <a:r>
              <a:rPr lang="en-GB" sz="1200" b="1"/>
              <a:t>Forecast:</a:t>
            </a:r>
          </a:p>
          <a:p>
            <a:pPr>
              <a:buFontTx/>
              <a:buChar char="•"/>
              <a:defRPr/>
            </a:pPr>
            <a:r>
              <a:rPr lang="en-GB" sz="1200"/>
              <a:t>Update COPQ based on To-Be Process</a:t>
            </a:r>
          </a:p>
          <a:p>
            <a:pPr>
              <a:buFontTx/>
              <a:buChar char="•"/>
              <a:defRPr/>
            </a:pPr>
            <a:r>
              <a:rPr lang="en-GB" sz="1200"/>
              <a:t>Add actual solution costs to the business case</a:t>
            </a:r>
          </a:p>
        </p:txBody>
      </p:sp>
      <p:sp>
        <p:nvSpPr>
          <p:cNvPr id="546823" name="AutoShape 1031"/>
          <p:cNvSpPr>
            <a:spLocks noChangeArrowheads="1"/>
          </p:cNvSpPr>
          <p:nvPr/>
        </p:nvSpPr>
        <p:spPr bwMode="auto">
          <a:xfrm>
            <a:off x="7167563" y="3162300"/>
            <a:ext cx="1473200" cy="1700213"/>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lstStyle/>
          <a:p>
            <a:pPr>
              <a:defRPr/>
            </a:pPr>
            <a:r>
              <a:rPr lang="en-GB" sz="1200" b="1"/>
              <a:t>Actual:</a:t>
            </a:r>
          </a:p>
          <a:p>
            <a:pPr>
              <a:buFontTx/>
              <a:buChar char="•"/>
              <a:defRPr/>
            </a:pPr>
            <a:r>
              <a:rPr lang="en-GB" sz="1200"/>
              <a:t>Actual cost savings</a:t>
            </a:r>
          </a:p>
        </p:txBody>
      </p:sp>
      <p:sp>
        <p:nvSpPr>
          <p:cNvPr id="60424" name="AutoShape 1032"/>
          <p:cNvSpPr>
            <a:spLocks noChangeArrowheads="1"/>
          </p:cNvSpPr>
          <p:nvPr/>
        </p:nvSpPr>
        <p:spPr bwMode="auto">
          <a:xfrm>
            <a:off x="2125663" y="1574800"/>
            <a:ext cx="1484312" cy="827088"/>
          </a:xfrm>
          <a:prstGeom prst="homePlate">
            <a:avLst>
              <a:gd name="adj" fmla="val 44866"/>
            </a:avLst>
          </a:prstGeom>
          <a:solidFill>
            <a:srgbClr val="FFFF99"/>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FF99"/>
            </a:extrusionClr>
          </a:sp3d>
        </p:spPr>
        <p:txBody>
          <a:bodyPr anchor="ctr">
            <a:flatTx/>
          </a:bodyPr>
          <a:lstStyle/>
          <a:p>
            <a:pPr algn="ctr"/>
            <a:r>
              <a:rPr lang="en-GB" sz="2000">
                <a:solidFill>
                  <a:schemeClr val="bg1"/>
                </a:solidFill>
              </a:rPr>
              <a:t>Measure</a:t>
            </a:r>
          </a:p>
        </p:txBody>
      </p:sp>
      <p:sp>
        <p:nvSpPr>
          <p:cNvPr id="60425" name="AutoShape 1033"/>
          <p:cNvSpPr>
            <a:spLocks noChangeArrowheads="1"/>
          </p:cNvSpPr>
          <p:nvPr/>
        </p:nvSpPr>
        <p:spPr bwMode="auto">
          <a:xfrm>
            <a:off x="3802063" y="1574800"/>
            <a:ext cx="1484312" cy="827088"/>
          </a:xfrm>
          <a:prstGeom prst="homePlate">
            <a:avLst>
              <a:gd name="adj" fmla="val 44866"/>
            </a:avLst>
          </a:prstGeom>
          <a:solidFill>
            <a:srgbClr val="FFFF99"/>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FF99"/>
            </a:extrusionClr>
          </a:sp3d>
        </p:spPr>
        <p:txBody>
          <a:bodyPr anchor="ctr">
            <a:flatTx/>
          </a:bodyPr>
          <a:lstStyle/>
          <a:p>
            <a:pPr algn="ctr"/>
            <a:r>
              <a:rPr lang="en-GB" sz="2000">
                <a:solidFill>
                  <a:schemeClr val="bg1"/>
                </a:solidFill>
              </a:rPr>
              <a:t>Analyse</a:t>
            </a:r>
          </a:p>
        </p:txBody>
      </p:sp>
      <p:sp>
        <p:nvSpPr>
          <p:cNvPr id="60426" name="AutoShape 1034"/>
          <p:cNvSpPr>
            <a:spLocks noChangeArrowheads="1"/>
          </p:cNvSpPr>
          <p:nvPr/>
        </p:nvSpPr>
        <p:spPr bwMode="auto">
          <a:xfrm>
            <a:off x="5478463" y="1574800"/>
            <a:ext cx="1484312" cy="827088"/>
          </a:xfrm>
          <a:prstGeom prst="homePlate">
            <a:avLst>
              <a:gd name="adj" fmla="val 44866"/>
            </a:avLst>
          </a:prstGeom>
          <a:solidFill>
            <a:srgbClr val="FF9900"/>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9900"/>
            </a:extrusionClr>
          </a:sp3d>
        </p:spPr>
        <p:txBody>
          <a:bodyPr anchor="ctr">
            <a:flatTx/>
          </a:bodyPr>
          <a:lstStyle/>
          <a:p>
            <a:pPr algn="ctr"/>
            <a:r>
              <a:rPr lang="en-GB" sz="2000">
                <a:solidFill>
                  <a:schemeClr val="bg1"/>
                </a:solidFill>
              </a:rPr>
              <a:t>Improve</a:t>
            </a:r>
          </a:p>
        </p:txBody>
      </p:sp>
      <p:sp>
        <p:nvSpPr>
          <p:cNvPr id="60427" name="AutoShape 1035"/>
          <p:cNvSpPr>
            <a:spLocks noChangeArrowheads="1"/>
          </p:cNvSpPr>
          <p:nvPr/>
        </p:nvSpPr>
        <p:spPr bwMode="auto">
          <a:xfrm>
            <a:off x="7154863" y="1574800"/>
            <a:ext cx="1484312" cy="827088"/>
          </a:xfrm>
          <a:prstGeom prst="homePlate">
            <a:avLst>
              <a:gd name="adj" fmla="val 44866"/>
            </a:avLst>
          </a:prstGeom>
          <a:solidFill>
            <a:schemeClr val="bg1"/>
          </a:solidFill>
          <a:ln w="9525">
            <a:miter lim="800000"/>
            <a:headEnd/>
            <a:tailEnd/>
          </a:ln>
          <a:scene3d>
            <a:camera prst="legacyPerspectiveBottom"/>
            <a:lightRig rig="legacyFlat3" dir="t"/>
          </a:scene3d>
          <a:sp3d extrusionH="887400" prstMaterial="legacyMatte">
            <a:bevelT w="13500" h="13500" prst="angle"/>
            <a:bevelB w="13500" h="13500" prst="angle"/>
            <a:extrusionClr>
              <a:schemeClr val="bg1"/>
            </a:extrusionClr>
          </a:sp3d>
        </p:spPr>
        <p:txBody>
          <a:bodyPr anchor="ctr">
            <a:flatTx/>
          </a:bodyPr>
          <a:lstStyle/>
          <a:p>
            <a:pPr algn="ctr"/>
            <a:r>
              <a:rPr lang="en-GB" sz="2000"/>
              <a:t>Control</a:t>
            </a:r>
          </a:p>
        </p:txBody>
      </p:sp>
      <p:sp>
        <p:nvSpPr>
          <p:cNvPr id="60428" name="Line 1036"/>
          <p:cNvSpPr>
            <a:spLocks noChangeShapeType="1"/>
          </p:cNvSpPr>
          <p:nvPr/>
        </p:nvSpPr>
        <p:spPr bwMode="auto">
          <a:xfrm flipV="1">
            <a:off x="1168400" y="2413000"/>
            <a:ext cx="0" cy="736600"/>
          </a:xfrm>
          <a:prstGeom prst="line">
            <a:avLst/>
          </a:prstGeom>
          <a:noFill/>
          <a:ln w="38100">
            <a:solidFill>
              <a:schemeClr val="tx1"/>
            </a:solidFill>
            <a:round/>
            <a:headEnd/>
            <a:tailEnd type="oval" w="med" len="med"/>
          </a:ln>
          <a:extLst>
            <a:ext uri="{909E8E84-426E-40DD-AFC4-6F175D3DCCD1}">
              <a14:hiddenFill xmlns:a14="http://schemas.microsoft.com/office/drawing/2010/main">
                <a:noFill/>
              </a14:hiddenFill>
            </a:ext>
          </a:extLst>
        </p:spPr>
        <p:txBody>
          <a:bodyPr/>
          <a:lstStyle/>
          <a:p>
            <a:endParaRPr lang="en-GB"/>
          </a:p>
        </p:txBody>
      </p:sp>
      <p:sp>
        <p:nvSpPr>
          <p:cNvPr id="60429" name="Line 1037"/>
          <p:cNvSpPr>
            <a:spLocks noChangeShapeType="1"/>
          </p:cNvSpPr>
          <p:nvPr/>
        </p:nvSpPr>
        <p:spPr bwMode="auto">
          <a:xfrm flipV="1">
            <a:off x="6172200" y="2413000"/>
            <a:ext cx="0" cy="736600"/>
          </a:xfrm>
          <a:prstGeom prst="line">
            <a:avLst/>
          </a:prstGeom>
          <a:noFill/>
          <a:ln w="38100">
            <a:solidFill>
              <a:schemeClr val="tx1"/>
            </a:solidFill>
            <a:round/>
            <a:headEnd/>
            <a:tailEnd type="oval" w="med" len="med"/>
          </a:ln>
          <a:extLst>
            <a:ext uri="{909E8E84-426E-40DD-AFC4-6F175D3DCCD1}">
              <a14:hiddenFill xmlns:a14="http://schemas.microsoft.com/office/drawing/2010/main">
                <a:noFill/>
              </a14:hiddenFill>
            </a:ext>
          </a:extLst>
        </p:spPr>
        <p:txBody>
          <a:bodyPr/>
          <a:lstStyle/>
          <a:p>
            <a:endParaRPr lang="en-GB"/>
          </a:p>
        </p:txBody>
      </p:sp>
      <p:sp>
        <p:nvSpPr>
          <p:cNvPr id="60430" name="Line 1038"/>
          <p:cNvSpPr>
            <a:spLocks noChangeShapeType="1"/>
          </p:cNvSpPr>
          <p:nvPr/>
        </p:nvSpPr>
        <p:spPr bwMode="auto">
          <a:xfrm flipV="1">
            <a:off x="7874000" y="2413000"/>
            <a:ext cx="0" cy="736600"/>
          </a:xfrm>
          <a:prstGeom prst="line">
            <a:avLst/>
          </a:prstGeom>
          <a:noFill/>
          <a:ln w="38100">
            <a:solidFill>
              <a:schemeClr val="tx1"/>
            </a:solidFill>
            <a:round/>
            <a:headEnd/>
            <a:tailEnd type="oval" w="med" len="med"/>
          </a:ln>
          <a:extLst>
            <a:ext uri="{909E8E84-426E-40DD-AFC4-6F175D3DCCD1}">
              <a14:hiddenFill xmlns:a14="http://schemas.microsoft.com/office/drawing/2010/main">
                <a:noFill/>
              </a14:hiddenFill>
            </a:ext>
          </a:extLst>
        </p:spPr>
        <p:txBody>
          <a:bodyPr/>
          <a:lstStyle/>
          <a:p>
            <a:endParaRPr lang="en-GB"/>
          </a:p>
        </p:txBody>
      </p:sp>
      <p:sp>
        <p:nvSpPr>
          <p:cNvPr id="546831" name="AutoShape 1039"/>
          <p:cNvSpPr>
            <a:spLocks noChangeArrowheads="1"/>
          </p:cNvSpPr>
          <p:nvPr/>
        </p:nvSpPr>
        <p:spPr bwMode="auto">
          <a:xfrm>
            <a:off x="3802063" y="3162300"/>
            <a:ext cx="1473200" cy="1700213"/>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lstStyle/>
          <a:p>
            <a:pPr>
              <a:defRPr/>
            </a:pPr>
            <a:r>
              <a:rPr lang="en-GB" sz="1200" b="1"/>
              <a:t>Forecast:</a:t>
            </a:r>
          </a:p>
          <a:p>
            <a:pPr>
              <a:buFontTx/>
              <a:buChar char="•"/>
              <a:defRPr/>
            </a:pPr>
            <a:r>
              <a:rPr lang="en-GB" sz="1200"/>
              <a:t>Update COPQ estimates based on analysis of real data</a:t>
            </a:r>
          </a:p>
        </p:txBody>
      </p:sp>
      <p:sp>
        <p:nvSpPr>
          <p:cNvPr id="60432" name="Line 1040"/>
          <p:cNvSpPr>
            <a:spLocks noChangeShapeType="1"/>
          </p:cNvSpPr>
          <p:nvPr/>
        </p:nvSpPr>
        <p:spPr bwMode="auto">
          <a:xfrm flipV="1">
            <a:off x="4495800" y="2413000"/>
            <a:ext cx="0" cy="736600"/>
          </a:xfrm>
          <a:prstGeom prst="line">
            <a:avLst/>
          </a:prstGeom>
          <a:noFill/>
          <a:ln w="38100">
            <a:solidFill>
              <a:schemeClr val="tx1"/>
            </a:solidFill>
            <a:round/>
            <a:headEnd/>
            <a:tailEnd type="oval" w="med" len="med"/>
          </a:ln>
          <a:extLst>
            <a:ext uri="{909E8E84-426E-40DD-AFC4-6F175D3DCCD1}">
              <a14:hiddenFill xmlns:a14="http://schemas.microsoft.com/office/drawing/2010/main">
                <a:noFill/>
              </a14:hiddenFill>
            </a:ext>
          </a:extLst>
        </p:spPr>
        <p:txBody>
          <a:bodyPr/>
          <a:lstStyle/>
          <a:p>
            <a:endParaRPr lang="en-GB"/>
          </a:p>
        </p:txBody>
      </p:sp>
      <p:sp>
        <p:nvSpPr>
          <p:cNvPr id="546833" name="AutoShape 1041"/>
          <p:cNvSpPr>
            <a:spLocks noChangeArrowheads="1"/>
          </p:cNvSpPr>
          <p:nvPr/>
        </p:nvSpPr>
        <p:spPr bwMode="auto">
          <a:xfrm>
            <a:off x="2151063" y="3162300"/>
            <a:ext cx="1473200" cy="1700213"/>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lstStyle/>
          <a:p>
            <a:pPr>
              <a:defRPr/>
            </a:pPr>
            <a:r>
              <a:rPr lang="en-GB" sz="1200" b="1"/>
              <a:t>Forecast:</a:t>
            </a:r>
          </a:p>
          <a:p>
            <a:pPr>
              <a:buFontTx/>
              <a:buChar char="•"/>
              <a:defRPr/>
            </a:pPr>
            <a:r>
              <a:rPr lang="en-GB" sz="1200"/>
              <a:t>Update COPQ estimates based on real data</a:t>
            </a:r>
          </a:p>
        </p:txBody>
      </p:sp>
      <p:sp>
        <p:nvSpPr>
          <p:cNvPr id="60434" name="Line 1042"/>
          <p:cNvSpPr>
            <a:spLocks noChangeShapeType="1"/>
          </p:cNvSpPr>
          <p:nvPr/>
        </p:nvSpPr>
        <p:spPr bwMode="auto">
          <a:xfrm flipV="1">
            <a:off x="2844800" y="2413000"/>
            <a:ext cx="0" cy="736600"/>
          </a:xfrm>
          <a:prstGeom prst="line">
            <a:avLst/>
          </a:prstGeom>
          <a:noFill/>
          <a:ln w="38100">
            <a:solidFill>
              <a:schemeClr val="tx1"/>
            </a:solidFill>
            <a:round/>
            <a:headEnd/>
            <a:tailEnd type="oval" w="med" len="med"/>
          </a:ln>
          <a:extLst>
            <a:ext uri="{909E8E84-426E-40DD-AFC4-6F175D3DCCD1}">
              <a14:hiddenFill xmlns:a14="http://schemas.microsoft.com/office/drawing/2010/main">
                <a:noFill/>
              </a14:hiddenFill>
            </a:ext>
          </a:extLst>
        </p:spPr>
        <p:txBody>
          <a:bodyPr/>
          <a:lstStyle/>
          <a:p>
            <a:endParaRPr lang="en-GB"/>
          </a:p>
        </p:txBody>
      </p:sp>
      <p:sp>
        <p:nvSpPr>
          <p:cNvPr id="60435" name="Rectangle 1043"/>
          <p:cNvSpPr>
            <a:spLocks noChangeArrowheads="1"/>
          </p:cNvSpPr>
          <p:nvPr/>
        </p:nvSpPr>
        <p:spPr bwMode="gray">
          <a:xfrm>
            <a:off x="1282700" y="5327650"/>
            <a:ext cx="6343650" cy="642938"/>
          </a:xfrm>
          <a:prstGeom prst="rect">
            <a:avLst/>
          </a:prstGeom>
          <a:solidFill>
            <a:srgbClr val="FFFF99"/>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algn="ctr" eaLnBrk="0" hangingPunct="0"/>
            <a:r>
              <a:rPr lang="en-US" sz="1400" b="1"/>
              <a:t>By this stage you should be in a position to complete the 1</a:t>
            </a:r>
            <a:r>
              <a:rPr lang="en-US" sz="1400" b="1" baseline="30000"/>
              <a:t>st</a:t>
            </a:r>
            <a:r>
              <a:rPr lang="en-US" sz="1400" b="1"/>
              <a:t> draft of the business case with the final benefit estimates and actual solution costs</a:t>
            </a:r>
          </a:p>
        </p:txBody>
      </p:sp>
      <p:sp>
        <p:nvSpPr>
          <p:cNvPr id="60436" name="Oval 1044"/>
          <p:cNvSpPr>
            <a:spLocks noChangeArrowheads="1"/>
          </p:cNvSpPr>
          <p:nvPr/>
        </p:nvSpPr>
        <p:spPr bwMode="auto">
          <a:xfrm>
            <a:off x="5194300" y="3048000"/>
            <a:ext cx="1955800" cy="1917700"/>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457200" y="0"/>
            <a:ext cx="8229600" cy="1143000"/>
          </a:xfrm>
        </p:spPr>
        <p:txBody>
          <a:bodyPr/>
          <a:lstStyle/>
          <a:p>
            <a:pPr eaLnBrk="1" hangingPunct="1"/>
            <a:r>
              <a:rPr lang="en-GB" smtClean="0"/>
              <a:t>Step 11: Key Outputs</a:t>
            </a:r>
          </a:p>
        </p:txBody>
      </p:sp>
      <p:sp>
        <p:nvSpPr>
          <p:cNvPr id="61443" name="Rectangle 3"/>
          <p:cNvSpPr>
            <a:spLocks noChangeArrowheads="1"/>
          </p:cNvSpPr>
          <p:nvPr/>
        </p:nvSpPr>
        <p:spPr bwMode="auto">
          <a:xfrm>
            <a:off x="349250" y="942975"/>
            <a:ext cx="8439150" cy="491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r>
              <a:rPr lang="en-GB" sz="2400" b="1">
                <a:solidFill>
                  <a:srgbClr val="FF0000"/>
                </a:solidFill>
              </a:rPr>
              <a:t>In completing step 11, you should produce at least the following:</a:t>
            </a:r>
          </a:p>
          <a:p>
            <a:pPr marL="768350" lvl="1" indent="-285750">
              <a:spcBef>
                <a:spcPct val="20000"/>
              </a:spcBef>
              <a:buSzPct val="65000"/>
              <a:buFont typeface="Wingdings" pitchFamily="2" charset="2"/>
              <a:buChar char="n"/>
            </a:pPr>
            <a:r>
              <a:rPr lang="en-GB" sz="2200">
                <a:solidFill>
                  <a:srgbClr val="7A6C7A"/>
                </a:solidFill>
              </a:rPr>
              <a:t>Evidence of a systematic selection process</a:t>
            </a:r>
          </a:p>
          <a:p>
            <a:pPr marL="768350" lvl="1" indent="-285750">
              <a:spcBef>
                <a:spcPct val="20000"/>
              </a:spcBef>
              <a:buSzPct val="65000"/>
              <a:buFont typeface="Wingdings" pitchFamily="2" charset="2"/>
              <a:buChar char="n"/>
            </a:pPr>
            <a:r>
              <a:rPr lang="en-GB" sz="2200">
                <a:solidFill>
                  <a:srgbClr val="7A6C7A"/>
                </a:solidFill>
              </a:rPr>
              <a:t>Documented rationale that the solution will address the root cause(s)</a:t>
            </a:r>
          </a:p>
          <a:p>
            <a:pPr marL="768350" lvl="1" indent="-285750">
              <a:spcBef>
                <a:spcPct val="20000"/>
              </a:spcBef>
              <a:buSzPct val="65000"/>
              <a:buFont typeface="Wingdings" pitchFamily="2" charset="2"/>
              <a:buChar char="n"/>
            </a:pPr>
            <a:r>
              <a:rPr lang="en-GB" sz="2200">
                <a:solidFill>
                  <a:srgbClr val="7A6C7A"/>
                </a:solidFill>
              </a:rPr>
              <a:t>To-be Process Model</a:t>
            </a:r>
          </a:p>
          <a:p>
            <a:pPr marL="768350" lvl="1" indent="-285750">
              <a:spcBef>
                <a:spcPct val="20000"/>
              </a:spcBef>
              <a:buSzPct val="65000"/>
              <a:buFont typeface="Wingdings" pitchFamily="2" charset="2"/>
              <a:buChar char="n"/>
            </a:pPr>
            <a:r>
              <a:rPr lang="en-GB" sz="2200">
                <a:solidFill>
                  <a:srgbClr val="7A6C7A"/>
                </a:solidFill>
              </a:rPr>
              <a:t>Documented risk analysis around the new process (e.g FMEA)</a:t>
            </a:r>
          </a:p>
          <a:p>
            <a:pPr marL="768350" lvl="1" indent="-285750">
              <a:spcBef>
                <a:spcPct val="20000"/>
              </a:spcBef>
              <a:buSzPct val="65000"/>
              <a:buFont typeface="Wingdings" pitchFamily="2" charset="2"/>
              <a:buChar char="n"/>
            </a:pPr>
            <a:r>
              <a:rPr lang="en-GB" sz="2200">
                <a:solidFill>
                  <a:srgbClr val="7A6C7A"/>
                </a:solidFill>
              </a:rPr>
              <a:t>Cost benefit analysis / investment appraisal</a:t>
            </a:r>
          </a:p>
          <a:p>
            <a:pPr>
              <a:spcBef>
                <a:spcPct val="20000"/>
              </a:spcBef>
              <a:buClr>
                <a:schemeClr val="bg1"/>
              </a:buClr>
              <a:buSzPct val="25000"/>
              <a:buFont typeface="Times" pitchFamily="18" charset="0"/>
              <a:buChar char="•"/>
            </a:pPr>
            <a:endParaRPr lang="en-GB" sz="2400" b="1">
              <a:solidFill>
                <a:srgbClr val="FF0000"/>
              </a:solidFill>
            </a:endParaRPr>
          </a:p>
          <a:p>
            <a:pPr marL="768350" lvl="1" indent="-285750">
              <a:spcBef>
                <a:spcPct val="20000"/>
              </a:spcBef>
              <a:buSzPct val="65000"/>
              <a:buFont typeface="Wingdings" pitchFamily="2" charset="2"/>
              <a:buChar char="n"/>
            </a:pPr>
            <a:endParaRPr lang="en-GB" sz="2200">
              <a:solidFill>
                <a:srgbClr val="7A6C7A"/>
              </a:solidFill>
            </a:endParaRPr>
          </a:p>
          <a:p>
            <a:pPr>
              <a:spcBef>
                <a:spcPct val="20000"/>
              </a:spcBef>
              <a:buClr>
                <a:schemeClr val="bg1"/>
              </a:buClr>
              <a:buSzPct val="25000"/>
              <a:buFont typeface="Times" pitchFamily="18" charset="0"/>
              <a:buChar char="•"/>
            </a:pPr>
            <a:endParaRPr lang="en-GB" sz="2400" b="1">
              <a:solidFill>
                <a:srgbClr val="FF0000"/>
              </a:solidFill>
            </a:endParaRPr>
          </a:p>
          <a:p>
            <a:pPr>
              <a:spcBef>
                <a:spcPct val="20000"/>
              </a:spcBef>
              <a:buClr>
                <a:schemeClr val="bg1"/>
              </a:buClr>
              <a:buSzPct val="25000"/>
              <a:buFont typeface="Times" pitchFamily="18" charset="0"/>
              <a:buChar char="•"/>
            </a:pPr>
            <a:endParaRPr lang="en-GB" sz="2200" b="1">
              <a:solidFill>
                <a:srgbClr val="FF0000"/>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457200" y="0"/>
            <a:ext cx="8229600" cy="1143000"/>
          </a:xfrm>
        </p:spPr>
        <p:txBody>
          <a:bodyPr/>
          <a:lstStyle/>
          <a:p>
            <a:pPr eaLnBrk="1" hangingPunct="1"/>
            <a:r>
              <a:rPr lang="en-GB" smtClean="0"/>
              <a:t>Step 11: Possible Tools</a:t>
            </a:r>
          </a:p>
        </p:txBody>
      </p:sp>
      <p:sp>
        <p:nvSpPr>
          <p:cNvPr id="62467" name="Rectangle 3"/>
          <p:cNvSpPr>
            <a:spLocks noChangeArrowheads="1"/>
          </p:cNvSpPr>
          <p:nvPr/>
        </p:nvSpPr>
        <p:spPr bwMode="auto">
          <a:xfrm>
            <a:off x="349250" y="942975"/>
            <a:ext cx="8439150" cy="491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r>
              <a:rPr lang="en-GB" sz="2400" b="1">
                <a:solidFill>
                  <a:srgbClr val="FF0000"/>
                </a:solidFill>
              </a:rPr>
              <a:t>A few tools are applicable to this step:</a:t>
            </a:r>
          </a:p>
          <a:p>
            <a:pPr marL="768350" lvl="1" indent="-285750">
              <a:spcBef>
                <a:spcPct val="20000"/>
              </a:spcBef>
              <a:buSzPct val="65000"/>
              <a:buFont typeface="Wingdings" pitchFamily="2" charset="2"/>
              <a:buChar char="n"/>
            </a:pPr>
            <a:r>
              <a:rPr lang="en-GB" sz="2200">
                <a:solidFill>
                  <a:srgbClr val="7A6C7A"/>
                </a:solidFill>
              </a:rPr>
              <a:t>To-Be Process Model</a:t>
            </a:r>
          </a:p>
          <a:p>
            <a:pPr marL="768350" lvl="1" indent="-285750">
              <a:spcBef>
                <a:spcPct val="20000"/>
              </a:spcBef>
              <a:buSzPct val="65000"/>
              <a:buFont typeface="Wingdings" pitchFamily="2" charset="2"/>
              <a:buChar char="n"/>
            </a:pPr>
            <a:r>
              <a:rPr lang="en-GB" sz="2200">
                <a:solidFill>
                  <a:srgbClr val="7A6C7A"/>
                </a:solidFill>
              </a:rPr>
              <a:t>ABC, Work Flow Simulation</a:t>
            </a:r>
          </a:p>
          <a:p>
            <a:pPr marL="768350" lvl="1" indent="-285750">
              <a:spcBef>
                <a:spcPct val="20000"/>
              </a:spcBef>
              <a:buSzPct val="65000"/>
              <a:buFont typeface="Wingdings" pitchFamily="2" charset="2"/>
              <a:buChar char="n"/>
            </a:pPr>
            <a:r>
              <a:rPr lang="en-GB" sz="2200">
                <a:solidFill>
                  <a:srgbClr val="7A6C7A"/>
                </a:solidFill>
              </a:rPr>
              <a:t>Priority or Criteria Based Matrix</a:t>
            </a:r>
          </a:p>
          <a:p>
            <a:pPr marL="768350" lvl="1" indent="-285750">
              <a:spcBef>
                <a:spcPct val="20000"/>
              </a:spcBef>
              <a:buSzPct val="65000"/>
              <a:buFont typeface="Wingdings" pitchFamily="2" charset="2"/>
              <a:buChar char="n"/>
            </a:pPr>
            <a:r>
              <a:rPr lang="en-GB" sz="2200">
                <a:solidFill>
                  <a:srgbClr val="7A6C7A"/>
                </a:solidFill>
              </a:rPr>
              <a:t>CE Matrix</a:t>
            </a:r>
          </a:p>
          <a:p>
            <a:pPr marL="768350" lvl="1" indent="-285750">
              <a:spcBef>
                <a:spcPct val="20000"/>
              </a:spcBef>
              <a:buSzPct val="65000"/>
              <a:buFont typeface="Wingdings" pitchFamily="2" charset="2"/>
              <a:buChar char="n"/>
            </a:pPr>
            <a:r>
              <a:rPr lang="en-GB" sz="2200">
                <a:solidFill>
                  <a:srgbClr val="7A6C7A"/>
                </a:solidFill>
              </a:rPr>
              <a:t>CPPOLDAT</a:t>
            </a:r>
          </a:p>
          <a:p>
            <a:pPr marL="768350" lvl="1" indent="-285750">
              <a:spcBef>
                <a:spcPct val="20000"/>
              </a:spcBef>
              <a:buSzPct val="65000"/>
              <a:buFont typeface="Wingdings" pitchFamily="2" charset="2"/>
              <a:buChar char="n"/>
            </a:pPr>
            <a:r>
              <a:rPr lang="en-GB" sz="2200">
                <a:solidFill>
                  <a:srgbClr val="7A6C7A"/>
                </a:solidFill>
              </a:rPr>
              <a:t>Force Field Analysis</a:t>
            </a:r>
          </a:p>
          <a:p>
            <a:pPr marL="768350" lvl="1" indent="-285750">
              <a:spcBef>
                <a:spcPct val="20000"/>
              </a:spcBef>
              <a:buSzPct val="65000"/>
              <a:buFont typeface="Wingdings" pitchFamily="2" charset="2"/>
              <a:buChar char="n"/>
            </a:pPr>
            <a:r>
              <a:rPr lang="en-GB" sz="2200">
                <a:solidFill>
                  <a:srgbClr val="7A6C7A"/>
                </a:solidFill>
              </a:rPr>
              <a:t>FMEA</a:t>
            </a:r>
          </a:p>
          <a:p>
            <a:pPr marL="768350" lvl="1" indent="-285750">
              <a:spcBef>
                <a:spcPct val="20000"/>
              </a:spcBef>
              <a:buSzPct val="65000"/>
              <a:buFont typeface="Wingdings" pitchFamily="2" charset="2"/>
              <a:buChar char="n"/>
            </a:pPr>
            <a:r>
              <a:rPr lang="en-GB" sz="2200">
                <a:solidFill>
                  <a:srgbClr val="7A6C7A"/>
                </a:solidFill>
              </a:rPr>
              <a:t>Investment Appraisals (CBA)</a:t>
            </a:r>
          </a:p>
          <a:p>
            <a:pPr marL="768350" lvl="1" indent="-285750">
              <a:spcBef>
                <a:spcPct val="20000"/>
              </a:spcBef>
              <a:buSzPct val="65000"/>
              <a:buFont typeface="Wingdings" pitchFamily="2" charset="2"/>
              <a:buChar char="n"/>
            </a:pPr>
            <a:endParaRPr lang="en-GB" sz="2200">
              <a:solidFill>
                <a:srgbClr val="7A6C7A"/>
              </a:solidFill>
            </a:endParaRPr>
          </a:p>
          <a:p>
            <a:pPr marL="768350" lvl="1" indent="-285750">
              <a:spcBef>
                <a:spcPct val="20000"/>
              </a:spcBef>
              <a:buSzPct val="65000"/>
              <a:buFont typeface="Wingdings" pitchFamily="2" charset="2"/>
              <a:buChar char="n"/>
            </a:pPr>
            <a:endParaRPr lang="en-GB" sz="2200">
              <a:solidFill>
                <a:srgbClr val="7A6C7A"/>
              </a:solidFill>
            </a:endParaRPr>
          </a:p>
          <a:p>
            <a:pPr marL="768350" lvl="1" indent="-285750">
              <a:spcBef>
                <a:spcPct val="20000"/>
              </a:spcBef>
              <a:buSzPct val="65000"/>
              <a:buFont typeface="Wingdings" pitchFamily="2" charset="2"/>
              <a:buChar char="n"/>
            </a:pPr>
            <a:endParaRPr lang="en-GB" sz="2200">
              <a:solidFill>
                <a:srgbClr val="7A6C7A"/>
              </a:solidFill>
            </a:endParaRPr>
          </a:p>
          <a:p>
            <a:pPr marL="768350" lvl="1" indent="-285750">
              <a:spcBef>
                <a:spcPct val="20000"/>
              </a:spcBef>
              <a:buSzPct val="65000"/>
              <a:buFont typeface="Wingdings" pitchFamily="2" charset="2"/>
              <a:buChar char="n"/>
            </a:pPr>
            <a:endParaRPr lang="en-GB" sz="2200">
              <a:solidFill>
                <a:srgbClr val="7A6C7A"/>
              </a:solidFill>
            </a:endParaRPr>
          </a:p>
        </p:txBody>
      </p:sp>
      <p:pic>
        <p:nvPicPr>
          <p:cNvPr id="62468" name="Picture 4"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8775" y="14605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69" name="Picture 5"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40600" y="14605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0" name="Picture 6"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64250" y="14605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1" name="Picture 7"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1475" y="18542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2" name="Picture 8"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53300" y="18542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3" name="Picture 9"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6950" y="18542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4" name="Picture 10"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1475" y="22479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5" name="Picture 12"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6950" y="22479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6" name="Picture 13"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6875" y="30226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7" name="Picture 15"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02350" y="30226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8" name="Picture 17"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050" y="34544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9" name="Picture 18"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6950" y="38481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80" name="Picture 20"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6875" y="42926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81" name="Picture 21"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8700" y="42926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82" name="Picture 22"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02350" y="42926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83" name="Picture 23"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6875" y="38481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84" name="Picture 24"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8700" y="38481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85" name="Picture 25"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4175" y="26670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86" name="Picture 26"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9650" y="26670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457200" y="0"/>
            <a:ext cx="8229600" cy="1143000"/>
          </a:xfrm>
        </p:spPr>
        <p:txBody>
          <a:bodyPr/>
          <a:lstStyle/>
          <a:p>
            <a:pPr eaLnBrk="1" hangingPunct="1"/>
            <a:r>
              <a:rPr lang="en-GB" smtClean="0"/>
              <a:t>Step 11: ‘To-Be’ Process Model / Workflow Simulation</a:t>
            </a:r>
          </a:p>
        </p:txBody>
      </p:sp>
      <p:sp>
        <p:nvSpPr>
          <p:cNvPr id="547843" name="Rectangle 3"/>
          <p:cNvSpPr>
            <a:spLocks noChangeArrowheads="1"/>
          </p:cNvSpPr>
          <p:nvPr/>
        </p:nvSpPr>
        <p:spPr bwMode="auto">
          <a:xfrm>
            <a:off x="349250" y="942975"/>
            <a:ext cx="8439150" cy="4913313"/>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n-GB" b="1" dirty="0">
                <a:solidFill>
                  <a:schemeClr val="tx1">
                    <a:lumMod val="75000"/>
                    <a:lumOff val="25000"/>
                  </a:schemeClr>
                </a:solidFill>
              </a:rPr>
              <a:t>A cheap and relatively easy way to analyse the impact of a proposed solution is to map the future state process and perform a work flow analysis: </a:t>
            </a:r>
          </a:p>
          <a:p>
            <a:pPr marL="768350" lvl="1" indent="-285750">
              <a:spcBef>
                <a:spcPct val="20000"/>
              </a:spcBef>
              <a:buSzPct val="65000"/>
              <a:buFont typeface="Wingdings" pitchFamily="2" charset="2"/>
              <a:buChar char="n"/>
              <a:defRPr/>
            </a:pPr>
            <a:r>
              <a:rPr lang="en-GB" dirty="0">
                <a:solidFill>
                  <a:srgbClr val="7A6C7A"/>
                </a:solidFill>
              </a:rPr>
              <a:t>Provides a structure for other ‘quality’ tools:</a:t>
            </a:r>
          </a:p>
          <a:p>
            <a:pPr marL="1187450" lvl="2" indent="-228600">
              <a:spcBef>
                <a:spcPct val="20000"/>
              </a:spcBef>
              <a:buFontTx/>
              <a:buChar char="–"/>
              <a:defRPr/>
            </a:pPr>
            <a:r>
              <a:rPr lang="en-GB" dirty="0">
                <a:solidFill>
                  <a:srgbClr val="7A6C7A"/>
                </a:solidFill>
              </a:rPr>
              <a:t>Provides a structure for </a:t>
            </a:r>
            <a:r>
              <a:rPr lang="en-GB" dirty="0" err="1">
                <a:solidFill>
                  <a:srgbClr val="7A6C7A"/>
                </a:solidFill>
              </a:rPr>
              <a:t>FMEAs</a:t>
            </a:r>
            <a:r>
              <a:rPr lang="en-GB" dirty="0">
                <a:solidFill>
                  <a:srgbClr val="7A6C7A"/>
                </a:solidFill>
              </a:rPr>
              <a:t> / Risk analysis</a:t>
            </a:r>
          </a:p>
          <a:p>
            <a:pPr marL="1187450" lvl="2" indent="-228600">
              <a:spcBef>
                <a:spcPct val="20000"/>
              </a:spcBef>
              <a:buFontTx/>
              <a:buChar char="–"/>
              <a:defRPr/>
            </a:pPr>
            <a:r>
              <a:rPr lang="en-GB" dirty="0">
                <a:solidFill>
                  <a:srgbClr val="7A6C7A"/>
                </a:solidFill>
              </a:rPr>
              <a:t>If you’ve done an ABC for the ‘as-is’ process, provides a comparative model for cost benefit analysis</a:t>
            </a:r>
          </a:p>
          <a:p>
            <a:pPr marL="1187450" lvl="2" indent="-228600">
              <a:spcBef>
                <a:spcPct val="20000"/>
              </a:spcBef>
              <a:buFontTx/>
              <a:buChar char="–"/>
              <a:defRPr/>
            </a:pPr>
            <a:r>
              <a:rPr lang="en-GB" dirty="0">
                <a:solidFill>
                  <a:srgbClr val="7A6C7A"/>
                </a:solidFill>
              </a:rPr>
              <a:t>Provides a structure for the Process Control System</a:t>
            </a:r>
          </a:p>
          <a:p>
            <a:pPr marL="768350" lvl="1" indent="-285750">
              <a:spcBef>
                <a:spcPct val="20000"/>
              </a:spcBef>
              <a:buSzPct val="65000"/>
              <a:buFont typeface="Wingdings" pitchFamily="2" charset="2"/>
              <a:buChar char="n"/>
              <a:defRPr/>
            </a:pPr>
            <a:r>
              <a:rPr lang="en-GB" dirty="0">
                <a:solidFill>
                  <a:srgbClr val="7A6C7A"/>
                </a:solidFill>
              </a:rPr>
              <a:t>Can perform ‘what if’ scenarios as a precursor to testing</a:t>
            </a:r>
          </a:p>
          <a:p>
            <a:pPr marL="768350" lvl="1" indent="-285750">
              <a:spcBef>
                <a:spcPct val="20000"/>
              </a:spcBef>
              <a:buSzPct val="65000"/>
              <a:buFont typeface="Wingdings" pitchFamily="2" charset="2"/>
              <a:buChar char="n"/>
              <a:defRPr/>
            </a:pPr>
            <a:r>
              <a:rPr lang="en-GB" dirty="0">
                <a:solidFill>
                  <a:srgbClr val="7A6C7A"/>
                </a:solidFill>
              </a:rPr>
              <a:t>Generates requirements for the implementation of the proposed solution ‘it must look like x, operate at y level of performance, and require z resources’</a:t>
            </a:r>
          </a:p>
          <a:p>
            <a:pPr marL="768350" lvl="1" indent="-285750">
              <a:spcBef>
                <a:spcPct val="20000"/>
              </a:spcBef>
              <a:buSzPct val="65000"/>
              <a:buFont typeface="Wingdings" pitchFamily="2" charset="2"/>
              <a:buChar char="n"/>
              <a:defRPr/>
            </a:pPr>
            <a:r>
              <a:rPr lang="en-GB" dirty="0">
                <a:solidFill>
                  <a:srgbClr val="7A6C7A"/>
                </a:solidFill>
              </a:rPr>
              <a:t>Use to derive the final business case</a:t>
            </a:r>
          </a:p>
          <a:p>
            <a:pPr>
              <a:spcBef>
                <a:spcPct val="20000"/>
              </a:spcBef>
              <a:buClr>
                <a:schemeClr val="bg1"/>
              </a:buClr>
              <a:buSzPct val="25000"/>
              <a:buFont typeface="Times" pitchFamily="18" charset="0"/>
              <a:buChar char="•"/>
              <a:defRPr/>
            </a:pPr>
            <a:endParaRPr lang="en-GB" b="1"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0"/>
            <a:ext cx="8229600" cy="1143000"/>
          </a:xfrm>
        </p:spPr>
        <p:txBody>
          <a:bodyPr/>
          <a:lstStyle/>
          <a:p>
            <a:pPr eaLnBrk="1" hangingPunct="1"/>
            <a:r>
              <a:rPr lang="en-GB" smtClean="0"/>
              <a:t>Step 10: Generate Possible Solutions</a:t>
            </a:r>
          </a:p>
        </p:txBody>
      </p:sp>
      <p:sp>
        <p:nvSpPr>
          <p:cNvPr id="12291" name="Rectangle 3"/>
          <p:cNvSpPr>
            <a:spLocks noChangeArrowheads="1"/>
          </p:cNvSpPr>
          <p:nvPr/>
        </p:nvSpPr>
        <p:spPr bwMode="auto">
          <a:xfrm>
            <a:off x="349250" y="942975"/>
            <a:ext cx="8439150" cy="491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r>
              <a:rPr lang="en-GB" sz="2400" b="1">
                <a:solidFill>
                  <a:srgbClr val="FF0000"/>
                </a:solidFill>
              </a:rPr>
              <a:t>This step is about:</a:t>
            </a:r>
          </a:p>
          <a:p>
            <a:pPr marL="768350" lvl="1" indent="-285750">
              <a:spcBef>
                <a:spcPct val="20000"/>
              </a:spcBef>
              <a:buSzPct val="65000"/>
              <a:buFont typeface="Wingdings" pitchFamily="2" charset="2"/>
              <a:buChar char="n"/>
            </a:pPr>
            <a:r>
              <a:rPr lang="en-GB" sz="2200">
                <a:solidFill>
                  <a:srgbClr val="7A6C7A"/>
                </a:solidFill>
              </a:rPr>
              <a:t>Generating as many possible solutions as we can</a:t>
            </a:r>
          </a:p>
          <a:p>
            <a:pPr marL="768350" lvl="1" indent="-285750">
              <a:spcBef>
                <a:spcPct val="20000"/>
              </a:spcBef>
              <a:buSzPct val="65000"/>
              <a:buFont typeface="Wingdings" pitchFamily="2" charset="2"/>
              <a:buChar char="n"/>
            </a:pPr>
            <a:r>
              <a:rPr lang="en-GB" sz="2200">
                <a:solidFill>
                  <a:srgbClr val="7A6C7A"/>
                </a:solidFill>
              </a:rPr>
              <a:t>To separately address symptoms &amp; causes</a:t>
            </a:r>
          </a:p>
          <a:p>
            <a:pPr marL="768350" lvl="1" indent="-285750">
              <a:spcBef>
                <a:spcPct val="20000"/>
              </a:spcBef>
              <a:buSzPct val="65000"/>
              <a:buFont typeface="Wingdings" pitchFamily="2" charset="2"/>
              <a:buChar char="n"/>
            </a:pPr>
            <a:r>
              <a:rPr lang="en-GB" sz="2200">
                <a:solidFill>
                  <a:srgbClr val="7A6C7A"/>
                </a:solidFill>
              </a:rPr>
              <a:t>To identify where breakthrough actions are needed</a:t>
            </a:r>
          </a:p>
          <a:p>
            <a:pPr marL="768350" lvl="1" indent="-285750">
              <a:spcBef>
                <a:spcPct val="20000"/>
              </a:spcBef>
              <a:buSzPct val="65000"/>
              <a:buFont typeface="Wingdings" pitchFamily="2" charset="2"/>
              <a:buChar char="n"/>
            </a:pPr>
            <a:r>
              <a:rPr lang="en-GB" sz="2200">
                <a:solidFill>
                  <a:srgbClr val="7A6C7A"/>
                </a:solidFill>
              </a:rPr>
              <a:t>It might well be that you can build on ideas developed through your earlier work, particularly in Measure and Analyse phases</a:t>
            </a:r>
          </a:p>
          <a:p>
            <a:pPr marL="1187450" lvl="2" indent="-228600">
              <a:spcBef>
                <a:spcPct val="20000"/>
              </a:spcBef>
              <a:buFontTx/>
              <a:buChar char="–"/>
            </a:pPr>
            <a:r>
              <a:rPr lang="en-GB" sz="2000">
                <a:solidFill>
                  <a:srgbClr val="7A6C7A"/>
                </a:solidFill>
              </a:rPr>
              <a:t>Your process stapling may have identified some NVA steps</a:t>
            </a:r>
          </a:p>
          <a:p>
            <a:pPr marL="1187450" lvl="2" indent="-228600">
              <a:spcBef>
                <a:spcPct val="20000"/>
              </a:spcBef>
              <a:buFontTx/>
              <a:buChar char="–"/>
            </a:pPr>
            <a:r>
              <a:rPr lang="en-GB" sz="2000">
                <a:solidFill>
                  <a:srgbClr val="7A6C7A"/>
                </a:solidFill>
              </a:rPr>
              <a:t>Your root cause analysis may have highlighted some clear opportunities for prevention</a:t>
            </a:r>
          </a:p>
          <a:p>
            <a:pPr marL="1187450" lvl="2" indent="-228600">
              <a:spcBef>
                <a:spcPct val="20000"/>
              </a:spcBef>
              <a:buFontTx/>
              <a:buChar char="–"/>
            </a:pPr>
            <a:r>
              <a:rPr lang="en-GB" sz="2000">
                <a:solidFill>
                  <a:srgbClr val="7A6C7A"/>
                </a:solidFill>
              </a:rPr>
              <a:t>Your ABC / Workflow Analysis may have highlighted bottlenecks and areas for improvement</a:t>
            </a:r>
          </a:p>
          <a:p>
            <a:pPr marL="768350" lvl="1" indent="-285750">
              <a:spcBef>
                <a:spcPct val="20000"/>
              </a:spcBef>
              <a:buSzPct val="65000"/>
              <a:buFont typeface="Wingdings" pitchFamily="2" charset="2"/>
              <a:buChar char="n"/>
            </a:pPr>
            <a:endParaRPr lang="en-GB" sz="2200">
              <a:solidFill>
                <a:srgbClr val="7A6C7A"/>
              </a:solidFill>
            </a:endParaRPr>
          </a:p>
          <a:p>
            <a:pPr>
              <a:spcBef>
                <a:spcPct val="20000"/>
              </a:spcBef>
              <a:buClr>
                <a:schemeClr val="bg1"/>
              </a:buClr>
              <a:buSzPct val="25000"/>
              <a:buFont typeface="Times" pitchFamily="18" charset="0"/>
              <a:buChar char="•"/>
            </a:pPr>
            <a:endParaRPr lang="en-GB" sz="2400" b="1">
              <a:solidFill>
                <a:srgbClr val="FF0000"/>
              </a:solidFill>
            </a:endParaRPr>
          </a:p>
          <a:p>
            <a:pPr>
              <a:spcBef>
                <a:spcPct val="20000"/>
              </a:spcBef>
              <a:buClr>
                <a:schemeClr val="bg1"/>
              </a:buClr>
              <a:buSzPct val="25000"/>
              <a:buFont typeface="Times" pitchFamily="18" charset="0"/>
              <a:buChar char="•"/>
            </a:pPr>
            <a:endParaRPr lang="en-GB" sz="2200" b="1">
              <a:solidFill>
                <a:srgbClr val="FF0000"/>
              </a:solidFill>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457200" y="0"/>
            <a:ext cx="8229600" cy="1143000"/>
          </a:xfrm>
        </p:spPr>
        <p:txBody>
          <a:bodyPr/>
          <a:lstStyle/>
          <a:p>
            <a:pPr eaLnBrk="1" hangingPunct="1"/>
            <a:r>
              <a:rPr lang="en-GB" smtClean="0"/>
              <a:t>Step 11: ‘To-Be’ Process Model / Workflow Simulation</a:t>
            </a:r>
          </a:p>
        </p:txBody>
      </p:sp>
      <p:sp>
        <p:nvSpPr>
          <p:cNvPr id="558175" name="AutoShape 95"/>
          <p:cNvSpPr>
            <a:spLocks noChangeArrowheads="1"/>
          </p:cNvSpPr>
          <p:nvPr/>
        </p:nvSpPr>
        <p:spPr bwMode="auto">
          <a:xfrm>
            <a:off x="334963" y="1236663"/>
            <a:ext cx="7432675" cy="334486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endParaRPr lang="en-GB"/>
          </a:p>
        </p:txBody>
      </p:sp>
      <p:sp>
        <p:nvSpPr>
          <p:cNvPr id="558084" name="AutoShape 4"/>
          <p:cNvSpPr>
            <a:spLocks noChangeArrowheads="1"/>
          </p:cNvSpPr>
          <p:nvPr/>
        </p:nvSpPr>
        <p:spPr bwMode="auto">
          <a:xfrm>
            <a:off x="1289050" y="2070100"/>
            <a:ext cx="1020763" cy="965200"/>
          </a:xfrm>
          <a:prstGeom prst="flowChartAlternateProcess">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GB" sz="1400"/>
              <a:t>Data Input</a:t>
            </a:r>
            <a:endParaRPr lang="en-GB" sz="1400" b="1"/>
          </a:p>
        </p:txBody>
      </p:sp>
      <p:sp>
        <p:nvSpPr>
          <p:cNvPr id="558085" name="AutoShape 5"/>
          <p:cNvSpPr>
            <a:spLocks noChangeArrowheads="1"/>
          </p:cNvSpPr>
          <p:nvPr/>
        </p:nvSpPr>
        <p:spPr bwMode="auto">
          <a:xfrm>
            <a:off x="2743200" y="2070100"/>
            <a:ext cx="1020763" cy="965200"/>
          </a:xfrm>
          <a:prstGeom prst="flowChartAlternateProcess">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GB" sz="1400"/>
              <a:t>Perform </a:t>
            </a:r>
          </a:p>
          <a:p>
            <a:pPr algn="ctr">
              <a:defRPr/>
            </a:pPr>
            <a:r>
              <a:rPr lang="en-GB" sz="1400"/>
              <a:t>Calculation</a:t>
            </a:r>
            <a:endParaRPr lang="en-GB" sz="1400" b="1"/>
          </a:p>
        </p:txBody>
      </p:sp>
      <p:cxnSp>
        <p:nvCxnSpPr>
          <p:cNvPr id="64518" name="AutoShape 11"/>
          <p:cNvCxnSpPr>
            <a:cxnSpLocks noChangeShapeType="1"/>
            <a:stCxn id="558084" idx="3"/>
            <a:endCxn id="558085" idx="1"/>
          </p:cNvCxnSpPr>
          <p:nvPr/>
        </p:nvCxnSpPr>
        <p:spPr bwMode="auto">
          <a:xfrm>
            <a:off x="2309813" y="2552700"/>
            <a:ext cx="433387" cy="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58092" name="AutoShape 12"/>
          <p:cNvSpPr>
            <a:spLocks noChangeArrowheads="1"/>
          </p:cNvSpPr>
          <p:nvPr/>
        </p:nvSpPr>
        <p:spPr bwMode="auto">
          <a:xfrm>
            <a:off x="4241800" y="2070100"/>
            <a:ext cx="1020763" cy="965200"/>
          </a:xfrm>
          <a:prstGeom prst="flowChartAlternateProcess">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GB" sz="1400"/>
              <a:t>Make </a:t>
            </a:r>
          </a:p>
          <a:p>
            <a:pPr algn="ctr">
              <a:defRPr/>
            </a:pPr>
            <a:r>
              <a:rPr lang="en-GB" sz="1400"/>
              <a:t>Decision</a:t>
            </a:r>
            <a:endParaRPr lang="en-GB" sz="1400" b="1"/>
          </a:p>
        </p:txBody>
      </p:sp>
      <p:cxnSp>
        <p:nvCxnSpPr>
          <p:cNvPr id="64520" name="AutoShape 13"/>
          <p:cNvCxnSpPr>
            <a:cxnSpLocks noChangeShapeType="1"/>
            <a:stCxn id="558085" idx="3"/>
            <a:endCxn id="558092" idx="1"/>
          </p:cNvCxnSpPr>
          <p:nvPr/>
        </p:nvCxnSpPr>
        <p:spPr bwMode="auto">
          <a:xfrm>
            <a:off x="3763963" y="2552700"/>
            <a:ext cx="477837" cy="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64521" name="AutoShape 14"/>
          <p:cNvCxnSpPr>
            <a:cxnSpLocks noChangeShapeType="1"/>
            <a:stCxn id="64522" idx="3"/>
            <a:endCxn id="558084" idx="1"/>
          </p:cNvCxnSpPr>
          <p:nvPr/>
        </p:nvCxnSpPr>
        <p:spPr bwMode="auto">
          <a:xfrm flipV="1">
            <a:off x="919163" y="2552700"/>
            <a:ext cx="369887" cy="635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64522" name="AutoShape 15"/>
          <p:cNvSpPr>
            <a:spLocks noChangeArrowheads="1"/>
          </p:cNvSpPr>
          <p:nvPr/>
        </p:nvSpPr>
        <p:spPr bwMode="auto">
          <a:xfrm>
            <a:off x="419100" y="2438400"/>
            <a:ext cx="500063" cy="241300"/>
          </a:xfrm>
          <a:prstGeom prst="flowChartAlternateProcess">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r>
              <a:rPr lang="en-GB" sz="1400"/>
              <a:t>100</a:t>
            </a:r>
          </a:p>
          <a:p>
            <a:pPr algn="ctr"/>
            <a:r>
              <a:rPr lang="en-GB" sz="1400"/>
              <a:t>Cases</a:t>
            </a:r>
            <a:endParaRPr lang="en-GB" sz="1400" b="1"/>
          </a:p>
        </p:txBody>
      </p:sp>
      <p:sp>
        <p:nvSpPr>
          <p:cNvPr id="64523" name="AutoShape 16"/>
          <p:cNvSpPr>
            <a:spLocks noChangeArrowheads="1"/>
          </p:cNvSpPr>
          <p:nvPr/>
        </p:nvSpPr>
        <p:spPr bwMode="auto">
          <a:xfrm>
            <a:off x="6070600" y="1981200"/>
            <a:ext cx="754063" cy="241300"/>
          </a:xfrm>
          <a:prstGeom prst="flowChartAlternateProcess">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r>
              <a:rPr lang="en-GB" sz="1400"/>
              <a:t>Cases </a:t>
            </a:r>
          </a:p>
          <a:p>
            <a:pPr algn="ctr"/>
            <a:r>
              <a:rPr lang="en-GB" sz="1400"/>
              <a:t>Passed </a:t>
            </a:r>
          </a:p>
          <a:p>
            <a:pPr algn="ctr"/>
            <a:r>
              <a:rPr lang="en-GB" sz="1400"/>
              <a:t>(75%)</a:t>
            </a:r>
            <a:endParaRPr lang="en-GB" sz="1400" b="1"/>
          </a:p>
        </p:txBody>
      </p:sp>
      <p:cxnSp>
        <p:nvCxnSpPr>
          <p:cNvPr id="64524" name="AutoShape 17"/>
          <p:cNvCxnSpPr>
            <a:cxnSpLocks noChangeShapeType="1"/>
            <a:stCxn id="558092" idx="3"/>
            <a:endCxn id="64523" idx="1"/>
          </p:cNvCxnSpPr>
          <p:nvPr/>
        </p:nvCxnSpPr>
        <p:spPr bwMode="auto">
          <a:xfrm flipV="1">
            <a:off x="5262563" y="2101850"/>
            <a:ext cx="808037" cy="450850"/>
          </a:xfrm>
          <a:prstGeom prst="bentConnector3">
            <a:avLst>
              <a:gd name="adj1" fmla="val 49903"/>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64525" name="AutoShape 18"/>
          <p:cNvSpPr>
            <a:spLocks noChangeArrowheads="1"/>
          </p:cNvSpPr>
          <p:nvPr/>
        </p:nvSpPr>
        <p:spPr bwMode="auto">
          <a:xfrm>
            <a:off x="6057900" y="2895600"/>
            <a:ext cx="754063" cy="241300"/>
          </a:xfrm>
          <a:prstGeom prst="flowChartAlternateProcess">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r>
              <a:rPr lang="en-GB" sz="1400"/>
              <a:t>Cases</a:t>
            </a:r>
          </a:p>
          <a:p>
            <a:pPr algn="ctr"/>
            <a:r>
              <a:rPr lang="en-GB" sz="1400"/>
              <a:t>Failed</a:t>
            </a:r>
          </a:p>
          <a:p>
            <a:pPr algn="ctr"/>
            <a:r>
              <a:rPr lang="en-GB" sz="1400"/>
              <a:t>(25%)</a:t>
            </a:r>
            <a:endParaRPr lang="en-GB" sz="1400" b="1"/>
          </a:p>
        </p:txBody>
      </p:sp>
      <p:cxnSp>
        <p:nvCxnSpPr>
          <p:cNvPr id="64526" name="AutoShape 19"/>
          <p:cNvCxnSpPr>
            <a:cxnSpLocks noChangeShapeType="1"/>
            <a:stCxn id="558092" idx="3"/>
            <a:endCxn id="64525" idx="1"/>
          </p:cNvCxnSpPr>
          <p:nvPr/>
        </p:nvCxnSpPr>
        <p:spPr bwMode="auto">
          <a:xfrm>
            <a:off x="5262563" y="2552700"/>
            <a:ext cx="795337" cy="463550"/>
          </a:xfrm>
          <a:prstGeom prst="bentConnector3">
            <a:avLst>
              <a:gd name="adj1" fmla="val 49898"/>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64527" name="Rectangle 21"/>
          <p:cNvSpPr>
            <a:spLocks noChangeArrowheads="1"/>
          </p:cNvSpPr>
          <p:nvPr/>
        </p:nvSpPr>
        <p:spPr bwMode="gray">
          <a:xfrm>
            <a:off x="1511300" y="1352550"/>
            <a:ext cx="5921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1 day</a:t>
            </a:r>
          </a:p>
        </p:txBody>
      </p:sp>
      <p:sp>
        <p:nvSpPr>
          <p:cNvPr id="64528" name="Line 23"/>
          <p:cNvSpPr>
            <a:spLocks noChangeShapeType="1"/>
          </p:cNvSpPr>
          <p:nvPr/>
        </p:nvSpPr>
        <p:spPr bwMode="auto">
          <a:xfrm>
            <a:off x="1422400" y="1638300"/>
            <a:ext cx="4635500" cy="158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64529" name="Line 24"/>
          <p:cNvSpPr>
            <a:spLocks noChangeShapeType="1"/>
          </p:cNvSpPr>
          <p:nvPr/>
        </p:nvSpPr>
        <p:spPr bwMode="auto">
          <a:xfrm>
            <a:off x="2311400" y="1479550"/>
            <a:ext cx="1588" cy="3048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530" name="Line 25"/>
          <p:cNvSpPr>
            <a:spLocks noChangeShapeType="1"/>
          </p:cNvSpPr>
          <p:nvPr/>
        </p:nvSpPr>
        <p:spPr bwMode="auto">
          <a:xfrm>
            <a:off x="3759200" y="1479550"/>
            <a:ext cx="1588" cy="3048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531" name="Line 26"/>
          <p:cNvSpPr>
            <a:spLocks noChangeShapeType="1"/>
          </p:cNvSpPr>
          <p:nvPr/>
        </p:nvSpPr>
        <p:spPr bwMode="auto">
          <a:xfrm>
            <a:off x="5283200" y="1492250"/>
            <a:ext cx="1588" cy="3048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532" name="Rectangle 27"/>
          <p:cNvSpPr>
            <a:spLocks noChangeArrowheads="1"/>
          </p:cNvSpPr>
          <p:nvPr/>
        </p:nvSpPr>
        <p:spPr bwMode="gray">
          <a:xfrm>
            <a:off x="2832100" y="1352550"/>
            <a:ext cx="5921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2 days</a:t>
            </a:r>
          </a:p>
        </p:txBody>
      </p:sp>
      <p:sp>
        <p:nvSpPr>
          <p:cNvPr id="64533" name="Rectangle 28"/>
          <p:cNvSpPr>
            <a:spLocks noChangeArrowheads="1"/>
          </p:cNvSpPr>
          <p:nvPr/>
        </p:nvSpPr>
        <p:spPr bwMode="gray">
          <a:xfrm>
            <a:off x="4191000" y="1377950"/>
            <a:ext cx="5921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2 days</a:t>
            </a:r>
          </a:p>
        </p:txBody>
      </p:sp>
      <p:pic>
        <p:nvPicPr>
          <p:cNvPr id="64534" name="Picture 29" descr="C:\Documents and Settings\CSTOK2\Application Data\Microsoft\Media Catalog\Downloaded Clips\cl6f\j0279672.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0650" y="3178175"/>
            <a:ext cx="854075" cy="90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35" name="Picture 30" descr="C:\Documents and Settings\CSTOK2\Application Data\Microsoft\Media Catalog\Downloaded Clips\cl6f\j0279672.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38450" y="3178175"/>
            <a:ext cx="854075" cy="90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36" name="Picture 31" descr="C:\Documents and Settings\CSTOK2\Application Data\Microsoft\Media Catalog\Downloaded Clips\cl6f\j0279672.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7050" y="3178175"/>
            <a:ext cx="854075" cy="90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37" name="Rectangle 32"/>
          <p:cNvSpPr>
            <a:spLocks noChangeArrowheads="1"/>
          </p:cNvSpPr>
          <p:nvPr/>
        </p:nvSpPr>
        <p:spPr bwMode="gray">
          <a:xfrm>
            <a:off x="1282700" y="4095750"/>
            <a:ext cx="11001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Res. A £10</a:t>
            </a:r>
          </a:p>
        </p:txBody>
      </p:sp>
      <p:sp>
        <p:nvSpPr>
          <p:cNvPr id="64538" name="Rectangle 33"/>
          <p:cNvSpPr>
            <a:spLocks noChangeArrowheads="1"/>
          </p:cNvSpPr>
          <p:nvPr/>
        </p:nvSpPr>
        <p:spPr bwMode="gray">
          <a:xfrm>
            <a:off x="2679700" y="4121150"/>
            <a:ext cx="11001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Res. B £20</a:t>
            </a:r>
          </a:p>
        </p:txBody>
      </p:sp>
      <p:sp>
        <p:nvSpPr>
          <p:cNvPr id="64539" name="Rectangle 34"/>
          <p:cNvSpPr>
            <a:spLocks noChangeArrowheads="1"/>
          </p:cNvSpPr>
          <p:nvPr/>
        </p:nvSpPr>
        <p:spPr bwMode="gray">
          <a:xfrm>
            <a:off x="4241800" y="4121150"/>
            <a:ext cx="11001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Res. C £20</a:t>
            </a:r>
          </a:p>
        </p:txBody>
      </p:sp>
      <p:sp>
        <p:nvSpPr>
          <p:cNvPr id="558176" name="AutoShape 96"/>
          <p:cNvSpPr>
            <a:spLocks noChangeArrowheads="1"/>
          </p:cNvSpPr>
          <p:nvPr/>
        </p:nvSpPr>
        <p:spPr bwMode="auto">
          <a:xfrm>
            <a:off x="5707063" y="3433763"/>
            <a:ext cx="1806575" cy="99536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endParaRPr lang="en-GB"/>
          </a:p>
        </p:txBody>
      </p:sp>
      <p:sp>
        <p:nvSpPr>
          <p:cNvPr id="64541" name="Rectangle 20"/>
          <p:cNvSpPr>
            <a:spLocks noChangeArrowheads="1"/>
          </p:cNvSpPr>
          <p:nvPr/>
        </p:nvSpPr>
        <p:spPr bwMode="gray">
          <a:xfrm>
            <a:off x="5803900" y="3524250"/>
            <a:ext cx="11001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C</a:t>
            </a:r>
            <a:r>
              <a:rPr lang="en-US" sz="1400" b="1" baseline="-25000"/>
              <a:t>T</a:t>
            </a:r>
            <a:r>
              <a:rPr lang="en-US" sz="1400" b="1"/>
              <a:t> = 5 days</a:t>
            </a:r>
          </a:p>
        </p:txBody>
      </p:sp>
      <p:sp>
        <p:nvSpPr>
          <p:cNvPr id="64542" name="Rectangle 35"/>
          <p:cNvSpPr>
            <a:spLocks noChangeArrowheads="1"/>
          </p:cNvSpPr>
          <p:nvPr/>
        </p:nvSpPr>
        <p:spPr bwMode="gray">
          <a:xfrm>
            <a:off x="5816600" y="3854450"/>
            <a:ext cx="1684338"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Total Cost = £5,000</a:t>
            </a:r>
          </a:p>
          <a:p>
            <a:pPr defTabSz="762000">
              <a:spcBef>
                <a:spcPct val="20000"/>
              </a:spcBef>
              <a:buClr>
                <a:schemeClr val="bg1"/>
              </a:buClr>
              <a:buSzPct val="25000"/>
              <a:buFont typeface="Times" pitchFamily="18" charset="0"/>
              <a:buNone/>
            </a:pPr>
            <a:r>
              <a:rPr lang="en-US" sz="1400" b="1"/>
              <a:t>Revenue = £750</a:t>
            </a:r>
          </a:p>
        </p:txBody>
      </p:sp>
      <p:sp>
        <p:nvSpPr>
          <p:cNvPr id="64543" name="Rectangle 98"/>
          <p:cNvSpPr>
            <a:spLocks noChangeArrowheads="1"/>
          </p:cNvSpPr>
          <p:nvPr/>
        </p:nvSpPr>
        <p:spPr bwMode="gray">
          <a:xfrm>
            <a:off x="546100" y="844550"/>
            <a:ext cx="162083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b="1"/>
              <a:t>As-Is Process</a:t>
            </a:r>
          </a:p>
        </p:txBody>
      </p:sp>
      <p:sp>
        <p:nvSpPr>
          <p:cNvPr id="64544" name="Rectangle 100"/>
          <p:cNvSpPr>
            <a:spLocks noChangeArrowheads="1"/>
          </p:cNvSpPr>
          <p:nvPr/>
        </p:nvSpPr>
        <p:spPr bwMode="auto">
          <a:xfrm>
            <a:off x="323850" y="4638675"/>
            <a:ext cx="8439150" cy="1319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r>
              <a:rPr lang="en-GB" b="1">
                <a:solidFill>
                  <a:srgbClr val="FF0000"/>
                </a:solidFill>
              </a:rPr>
              <a:t>Potential Solutions:</a:t>
            </a:r>
          </a:p>
          <a:p>
            <a:pPr marL="768350" lvl="1" indent="-285750">
              <a:spcBef>
                <a:spcPct val="20000"/>
              </a:spcBef>
              <a:buSzPct val="65000"/>
              <a:buFont typeface="Wingdings" pitchFamily="2" charset="2"/>
              <a:buChar char="n"/>
            </a:pPr>
            <a:r>
              <a:rPr lang="en-GB">
                <a:solidFill>
                  <a:srgbClr val="7A6C7A"/>
                </a:solidFill>
              </a:rPr>
              <a:t>New Decision Making Policy</a:t>
            </a:r>
          </a:p>
          <a:p>
            <a:pPr marL="768350" lvl="1" indent="-285750">
              <a:spcBef>
                <a:spcPct val="20000"/>
              </a:spcBef>
              <a:buSzPct val="65000"/>
              <a:buFont typeface="Wingdings" pitchFamily="2" charset="2"/>
              <a:buChar char="n"/>
            </a:pPr>
            <a:r>
              <a:rPr lang="en-GB">
                <a:solidFill>
                  <a:srgbClr val="7A6C7A"/>
                </a:solidFill>
              </a:rPr>
              <a:t>Get customers to complete case on-line</a:t>
            </a:r>
          </a:p>
          <a:p>
            <a:pPr marL="768350" lvl="1" indent="-285750">
              <a:spcBef>
                <a:spcPct val="20000"/>
              </a:spcBef>
              <a:buSzPct val="65000"/>
              <a:buFont typeface="Wingdings" pitchFamily="2" charset="2"/>
              <a:buChar char="n"/>
            </a:pPr>
            <a:r>
              <a:rPr lang="en-GB">
                <a:solidFill>
                  <a:srgbClr val="7A6C7A"/>
                </a:solidFill>
              </a:rPr>
              <a:t>Procure/develop software to perform automatic calculations &amp; decisions</a:t>
            </a:r>
          </a:p>
          <a:p>
            <a:pPr>
              <a:spcBef>
                <a:spcPct val="20000"/>
              </a:spcBef>
              <a:buClr>
                <a:schemeClr val="bg1"/>
              </a:buClr>
              <a:buSzPct val="25000"/>
              <a:buFont typeface="Times" pitchFamily="18" charset="0"/>
              <a:buChar char="•"/>
            </a:pPr>
            <a:endParaRPr lang="en-GB" b="1">
              <a:solidFill>
                <a:srgbClr val="FF0000"/>
              </a:solidFill>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457200" y="0"/>
            <a:ext cx="8229600" cy="1143000"/>
          </a:xfrm>
        </p:spPr>
        <p:txBody>
          <a:bodyPr/>
          <a:lstStyle/>
          <a:p>
            <a:pPr eaLnBrk="1" hangingPunct="1"/>
            <a:r>
              <a:rPr lang="en-GB" smtClean="0"/>
              <a:t>Step 11: ‘To-Be’ Process Model / Workflow Simulation</a:t>
            </a:r>
          </a:p>
        </p:txBody>
      </p:sp>
      <p:sp>
        <p:nvSpPr>
          <p:cNvPr id="559107" name="AutoShape 3"/>
          <p:cNvSpPr>
            <a:spLocks noChangeArrowheads="1"/>
          </p:cNvSpPr>
          <p:nvPr/>
        </p:nvSpPr>
        <p:spPr bwMode="auto">
          <a:xfrm>
            <a:off x="360363" y="1236663"/>
            <a:ext cx="8156575" cy="452596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endParaRPr lang="en-GB"/>
          </a:p>
        </p:txBody>
      </p:sp>
      <p:sp>
        <p:nvSpPr>
          <p:cNvPr id="559108" name="AutoShape 4"/>
          <p:cNvSpPr>
            <a:spLocks noChangeArrowheads="1"/>
          </p:cNvSpPr>
          <p:nvPr/>
        </p:nvSpPr>
        <p:spPr bwMode="auto">
          <a:xfrm>
            <a:off x="1365250" y="2908300"/>
            <a:ext cx="1020763" cy="965200"/>
          </a:xfrm>
          <a:prstGeom prst="flowChartAlternateProcess">
            <a:avLst/>
          </a:prstGeom>
          <a:solidFill>
            <a:srgbClr val="99FF33"/>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GB" sz="1400"/>
              <a:t>Data </a:t>
            </a:r>
          </a:p>
          <a:p>
            <a:pPr algn="ctr">
              <a:defRPr/>
            </a:pPr>
            <a:r>
              <a:rPr lang="en-GB" sz="1400"/>
              <a:t>Download</a:t>
            </a:r>
            <a:endParaRPr lang="en-GB" sz="1400" b="1"/>
          </a:p>
        </p:txBody>
      </p:sp>
      <p:sp>
        <p:nvSpPr>
          <p:cNvPr id="559109" name="AutoShape 5"/>
          <p:cNvSpPr>
            <a:spLocks noChangeArrowheads="1"/>
          </p:cNvSpPr>
          <p:nvPr/>
        </p:nvSpPr>
        <p:spPr bwMode="auto">
          <a:xfrm>
            <a:off x="2819400" y="2908300"/>
            <a:ext cx="1020763" cy="965200"/>
          </a:xfrm>
          <a:prstGeom prst="flowChartAlternateProcess">
            <a:avLst/>
          </a:prstGeom>
          <a:solidFill>
            <a:srgbClr val="99FF33"/>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GB" sz="1400"/>
              <a:t>Perform</a:t>
            </a:r>
          </a:p>
          <a:p>
            <a:pPr algn="ctr">
              <a:defRPr/>
            </a:pPr>
            <a:r>
              <a:rPr lang="en-GB" sz="1400"/>
              <a:t>Auto </a:t>
            </a:r>
          </a:p>
          <a:p>
            <a:pPr algn="ctr">
              <a:defRPr/>
            </a:pPr>
            <a:r>
              <a:rPr lang="en-GB" sz="1400"/>
              <a:t>Calculation</a:t>
            </a:r>
            <a:endParaRPr lang="en-GB" sz="1400" b="1"/>
          </a:p>
        </p:txBody>
      </p:sp>
      <p:cxnSp>
        <p:nvCxnSpPr>
          <p:cNvPr id="65542" name="AutoShape 6"/>
          <p:cNvCxnSpPr>
            <a:cxnSpLocks noChangeShapeType="1"/>
            <a:stCxn id="559108" idx="3"/>
            <a:endCxn id="559109" idx="1"/>
          </p:cNvCxnSpPr>
          <p:nvPr/>
        </p:nvCxnSpPr>
        <p:spPr bwMode="auto">
          <a:xfrm>
            <a:off x="2386013" y="3390900"/>
            <a:ext cx="433387" cy="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59111" name="AutoShape 7"/>
          <p:cNvSpPr>
            <a:spLocks noChangeArrowheads="1"/>
          </p:cNvSpPr>
          <p:nvPr/>
        </p:nvSpPr>
        <p:spPr bwMode="auto">
          <a:xfrm>
            <a:off x="4318000" y="2908300"/>
            <a:ext cx="1020763" cy="965200"/>
          </a:xfrm>
          <a:prstGeom prst="flowChartAlternateProcess">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GB" sz="1400"/>
              <a:t>Make </a:t>
            </a:r>
          </a:p>
          <a:p>
            <a:pPr algn="ctr">
              <a:defRPr/>
            </a:pPr>
            <a:r>
              <a:rPr lang="en-GB" sz="1400"/>
              <a:t>Decision</a:t>
            </a:r>
            <a:endParaRPr lang="en-GB" sz="1400" b="1"/>
          </a:p>
        </p:txBody>
      </p:sp>
      <p:cxnSp>
        <p:nvCxnSpPr>
          <p:cNvPr id="65544" name="AutoShape 8"/>
          <p:cNvCxnSpPr>
            <a:cxnSpLocks noChangeShapeType="1"/>
            <a:stCxn id="559109" idx="3"/>
            <a:endCxn id="559111" idx="1"/>
          </p:cNvCxnSpPr>
          <p:nvPr/>
        </p:nvCxnSpPr>
        <p:spPr bwMode="auto">
          <a:xfrm>
            <a:off x="3840163" y="3390900"/>
            <a:ext cx="477837" cy="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65545" name="AutoShape 9"/>
          <p:cNvCxnSpPr>
            <a:cxnSpLocks noChangeShapeType="1"/>
            <a:stCxn id="65546" idx="3"/>
            <a:endCxn id="559108" idx="1"/>
          </p:cNvCxnSpPr>
          <p:nvPr/>
        </p:nvCxnSpPr>
        <p:spPr bwMode="auto">
          <a:xfrm flipV="1">
            <a:off x="995363" y="3390900"/>
            <a:ext cx="369887" cy="635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65546" name="AutoShape 10"/>
          <p:cNvSpPr>
            <a:spLocks noChangeArrowheads="1"/>
          </p:cNvSpPr>
          <p:nvPr/>
        </p:nvSpPr>
        <p:spPr bwMode="auto">
          <a:xfrm>
            <a:off x="495300" y="3276600"/>
            <a:ext cx="500063" cy="241300"/>
          </a:xfrm>
          <a:prstGeom prst="flowChartAlternateProcess">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r>
              <a:rPr lang="en-GB" sz="1400"/>
              <a:t>100</a:t>
            </a:r>
          </a:p>
          <a:p>
            <a:pPr algn="ctr"/>
            <a:r>
              <a:rPr lang="en-GB" sz="1400"/>
              <a:t>Cases</a:t>
            </a:r>
            <a:endParaRPr lang="en-GB" sz="1400" b="1"/>
          </a:p>
        </p:txBody>
      </p:sp>
      <p:sp>
        <p:nvSpPr>
          <p:cNvPr id="65547" name="AutoShape 11"/>
          <p:cNvSpPr>
            <a:spLocks noChangeArrowheads="1"/>
          </p:cNvSpPr>
          <p:nvPr/>
        </p:nvSpPr>
        <p:spPr bwMode="auto">
          <a:xfrm>
            <a:off x="6146800" y="2819400"/>
            <a:ext cx="754063" cy="241300"/>
          </a:xfrm>
          <a:prstGeom prst="flowChartAlternateProcess">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r>
              <a:rPr lang="en-GB" sz="1400"/>
              <a:t>Cases </a:t>
            </a:r>
          </a:p>
          <a:p>
            <a:pPr algn="ctr"/>
            <a:r>
              <a:rPr lang="en-GB" sz="1400"/>
              <a:t>Passed </a:t>
            </a:r>
          </a:p>
          <a:p>
            <a:pPr algn="ctr"/>
            <a:r>
              <a:rPr lang="en-GB" sz="1400"/>
              <a:t>(45*80%= 36%)</a:t>
            </a:r>
            <a:endParaRPr lang="en-GB" sz="1400" b="1"/>
          </a:p>
        </p:txBody>
      </p:sp>
      <p:cxnSp>
        <p:nvCxnSpPr>
          <p:cNvPr id="65548" name="AutoShape 12"/>
          <p:cNvCxnSpPr>
            <a:cxnSpLocks noChangeShapeType="1"/>
            <a:stCxn id="559111" idx="3"/>
            <a:endCxn id="65547" idx="1"/>
          </p:cNvCxnSpPr>
          <p:nvPr/>
        </p:nvCxnSpPr>
        <p:spPr bwMode="auto">
          <a:xfrm flipV="1">
            <a:off x="5338763" y="2940050"/>
            <a:ext cx="808037" cy="450850"/>
          </a:xfrm>
          <a:prstGeom prst="bentConnector3">
            <a:avLst>
              <a:gd name="adj1" fmla="val 49903"/>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65549" name="AutoShape 13"/>
          <p:cNvSpPr>
            <a:spLocks noChangeArrowheads="1"/>
          </p:cNvSpPr>
          <p:nvPr/>
        </p:nvSpPr>
        <p:spPr bwMode="auto">
          <a:xfrm>
            <a:off x="6134100" y="3733800"/>
            <a:ext cx="754063" cy="241300"/>
          </a:xfrm>
          <a:prstGeom prst="flowChartAlternateProcess">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r>
              <a:rPr lang="en-GB" sz="1400"/>
              <a:t>Cases</a:t>
            </a:r>
          </a:p>
          <a:p>
            <a:pPr algn="ctr"/>
            <a:r>
              <a:rPr lang="en-GB" sz="1400"/>
              <a:t>Failed</a:t>
            </a:r>
          </a:p>
          <a:p>
            <a:pPr algn="ctr"/>
            <a:r>
              <a:rPr lang="en-GB" sz="1400"/>
              <a:t>(45*20%= 9%)</a:t>
            </a:r>
            <a:endParaRPr lang="en-GB" sz="1400" b="1"/>
          </a:p>
        </p:txBody>
      </p:sp>
      <p:cxnSp>
        <p:nvCxnSpPr>
          <p:cNvPr id="65550" name="AutoShape 14"/>
          <p:cNvCxnSpPr>
            <a:cxnSpLocks noChangeShapeType="1"/>
            <a:stCxn id="559111" idx="3"/>
            <a:endCxn id="65549" idx="1"/>
          </p:cNvCxnSpPr>
          <p:nvPr/>
        </p:nvCxnSpPr>
        <p:spPr bwMode="auto">
          <a:xfrm>
            <a:off x="5338763" y="3390900"/>
            <a:ext cx="795337" cy="463550"/>
          </a:xfrm>
          <a:prstGeom prst="bentConnector3">
            <a:avLst>
              <a:gd name="adj1" fmla="val 49898"/>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65551" name="Line 16"/>
          <p:cNvSpPr>
            <a:spLocks noChangeShapeType="1"/>
          </p:cNvSpPr>
          <p:nvPr/>
        </p:nvSpPr>
        <p:spPr bwMode="auto">
          <a:xfrm>
            <a:off x="1498600" y="1638300"/>
            <a:ext cx="4635500" cy="158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65552" name="Line 18"/>
          <p:cNvSpPr>
            <a:spLocks noChangeShapeType="1"/>
          </p:cNvSpPr>
          <p:nvPr/>
        </p:nvSpPr>
        <p:spPr bwMode="auto">
          <a:xfrm>
            <a:off x="3835400" y="1479550"/>
            <a:ext cx="1588" cy="3048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553" name="Line 19"/>
          <p:cNvSpPr>
            <a:spLocks noChangeShapeType="1"/>
          </p:cNvSpPr>
          <p:nvPr/>
        </p:nvSpPr>
        <p:spPr bwMode="auto">
          <a:xfrm>
            <a:off x="5359400" y="1492250"/>
            <a:ext cx="1588" cy="3048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554" name="Rectangle 20"/>
          <p:cNvSpPr>
            <a:spLocks noChangeArrowheads="1"/>
          </p:cNvSpPr>
          <p:nvPr/>
        </p:nvSpPr>
        <p:spPr bwMode="gray">
          <a:xfrm>
            <a:off x="2260600" y="1352550"/>
            <a:ext cx="5921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0 days</a:t>
            </a:r>
          </a:p>
        </p:txBody>
      </p:sp>
      <p:sp>
        <p:nvSpPr>
          <p:cNvPr id="65555" name="Rectangle 21"/>
          <p:cNvSpPr>
            <a:spLocks noChangeArrowheads="1"/>
          </p:cNvSpPr>
          <p:nvPr/>
        </p:nvSpPr>
        <p:spPr bwMode="gray">
          <a:xfrm>
            <a:off x="4267200" y="1377950"/>
            <a:ext cx="5921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2 days</a:t>
            </a:r>
          </a:p>
        </p:txBody>
      </p:sp>
      <p:pic>
        <p:nvPicPr>
          <p:cNvPr id="65556" name="Picture 24" descr="C:\Documents and Settings\CSTOK2\Application Data\Microsoft\Media Catalog\Downloaded Clips\cl6f\j0279672.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3250" y="4371975"/>
            <a:ext cx="854075" cy="90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57" name="Rectangle 27"/>
          <p:cNvSpPr>
            <a:spLocks noChangeArrowheads="1"/>
          </p:cNvSpPr>
          <p:nvPr/>
        </p:nvSpPr>
        <p:spPr bwMode="gray">
          <a:xfrm>
            <a:off x="4318000" y="5327650"/>
            <a:ext cx="11001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Res. C £20</a:t>
            </a:r>
          </a:p>
        </p:txBody>
      </p:sp>
      <p:sp>
        <p:nvSpPr>
          <p:cNvPr id="559133" name="AutoShape 29"/>
          <p:cNvSpPr>
            <a:spLocks noChangeArrowheads="1"/>
          </p:cNvSpPr>
          <p:nvPr/>
        </p:nvSpPr>
        <p:spPr bwMode="auto">
          <a:xfrm>
            <a:off x="5473700" y="4259263"/>
            <a:ext cx="2759075" cy="124936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endParaRPr lang="en-GB"/>
          </a:p>
        </p:txBody>
      </p:sp>
      <p:sp>
        <p:nvSpPr>
          <p:cNvPr id="65559" name="Rectangle 30"/>
          <p:cNvSpPr>
            <a:spLocks noChangeArrowheads="1"/>
          </p:cNvSpPr>
          <p:nvPr/>
        </p:nvSpPr>
        <p:spPr bwMode="gray">
          <a:xfrm>
            <a:off x="5600700" y="4375150"/>
            <a:ext cx="21923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C</a:t>
            </a:r>
            <a:r>
              <a:rPr lang="en-US" sz="1400" b="1" baseline="-25000"/>
              <a:t>T</a:t>
            </a:r>
            <a:r>
              <a:rPr lang="en-US" sz="1400" b="1"/>
              <a:t> = 2 days (</a:t>
            </a:r>
            <a:r>
              <a:rPr lang="en-US" sz="1400" b="1">
                <a:sym typeface="Symbol" pitchFamily="18" charset="2"/>
              </a:rPr>
              <a:t></a:t>
            </a:r>
            <a:r>
              <a:rPr lang="en-US" sz="1400" b="1"/>
              <a:t> - 3days)</a:t>
            </a:r>
          </a:p>
        </p:txBody>
      </p:sp>
      <p:sp>
        <p:nvSpPr>
          <p:cNvPr id="65560" name="Rectangle 31"/>
          <p:cNvSpPr>
            <a:spLocks noChangeArrowheads="1"/>
          </p:cNvSpPr>
          <p:nvPr/>
        </p:nvSpPr>
        <p:spPr bwMode="gray">
          <a:xfrm>
            <a:off x="5605463" y="4705350"/>
            <a:ext cx="2636837"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Total Cost = (100x£3)+(45x£20) </a:t>
            </a:r>
          </a:p>
          <a:p>
            <a:pPr defTabSz="762000">
              <a:spcBef>
                <a:spcPct val="20000"/>
              </a:spcBef>
              <a:buClr>
                <a:schemeClr val="bg1"/>
              </a:buClr>
              <a:buSzPct val="25000"/>
              <a:buFont typeface="Times" pitchFamily="18" charset="0"/>
              <a:buNone/>
            </a:pPr>
            <a:r>
              <a:rPr lang="en-US" sz="1400" b="1"/>
              <a:t>	   = £1,200 (</a:t>
            </a:r>
            <a:r>
              <a:rPr lang="en-US" sz="1400" b="1">
                <a:sym typeface="Symbol" pitchFamily="18" charset="2"/>
              </a:rPr>
              <a:t></a:t>
            </a:r>
            <a:r>
              <a:rPr lang="en-US" sz="1400" b="1"/>
              <a:t> - £3,800)</a:t>
            </a:r>
          </a:p>
          <a:p>
            <a:pPr defTabSz="762000">
              <a:spcBef>
                <a:spcPct val="20000"/>
              </a:spcBef>
              <a:buClr>
                <a:schemeClr val="bg1"/>
              </a:buClr>
              <a:buSzPct val="25000"/>
              <a:buFont typeface="Times" pitchFamily="18" charset="0"/>
              <a:buNone/>
            </a:pPr>
            <a:r>
              <a:rPr lang="en-US" sz="1400" b="1"/>
              <a:t>Revenue   = £860 (</a:t>
            </a:r>
            <a:r>
              <a:rPr lang="en-US" sz="1400" b="1">
                <a:sym typeface="Symbol" pitchFamily="18" charset="2"/>
              </a:rPr>
              <a:t></a:t>
            </a:r>
            <a:r>
              <a:rPr lang="en-US" sz="1400" b="1"/>
              <a:t> + £110)</a:t>
            </a:r>
          </a:p>
        </p:txBody>
      </p:sp>
      <p:sp>
        <p:nvSpPr>
          <p:cNvPr id="65561" name="Rectangle 32"/>
          <p:cNvSpPr>
            <a:spLocks noChangeArrowheads="1"/>
          </p:cNvSpPr>
          <p:nvPr/>
        </p:nvSpPr>
        <p:spPr bwMode="gray">
          <a:xfrm>
            <a:off x="546100" y="844550"/>
            <a:ext cx="162083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b="1"/>
              <a:t>To-Be Process</a:t>
            </a:r>
          </a:p>
        </p:txBody>
      </p:sp>
      <p:pic>
        <p:nvPicPr>
          <p:cNvPr id="65562" name="Picture 34" descr="C:\Documents and Settings\CSTOK2\Application Data\Microsoft\Media Catalog\Downloaded Clips\cla2\j0405928.wm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0088" y="1970088"/>
            <a:ext cx="601662"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63" name="Picture 35" descr="C:\Documents and Settings\CSTOK2\Application Data\Microsoft\Media Catalog\Downloaded Clips\cla2\j0405942.wm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06525" y="4422775"/>
            <a:ext cx="893763" cy="8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64" name="Picture 36" descr="C:\Documents and Settings\CSTOK2\Application Data\Microsoft\Media Catalog\Downloaded Clips\cla2\j0405942.wm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6225" y="4448175"/>
            <a:ext cx="893763" cy="8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65" name="Rectangle 37"/>
          <p:cNvSpPr>
            <a:spLocks noChangeArrowheads="1"/>
          </p:cNvSpPr>
          <p:nvPr/>
        </p:nvSpPr>
        <p:spPr bwMode="gray">
          <a:xfrm>
            <a:off x="1282700" y="5353050"/>
            <a:ext cx="11001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Internet £1</a:t>
            </a:r>
          </a:p>
        </p:txBody>
      </p:sp>
      <p:sp>
        <p:nvSpPr>
          <p:cNvPr id="65566" name="Rectangle 38"/>
          <p:cNvSpPr>
            <a:spLocks noChangeArrowheads="1"/>
          </p:cNvSpPr>
          <p:nvPr/>
        </p:nvSpPr>
        <p:spPr bwMode="gray">
          <a:xfrm>
            <a:off x="2654300" y="5365750"/>
            <a:ext cx="11001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System A £2</a:t>
            </a:r>
          </a:p>
        </p:txBody>
      </p:sp>
      <p:cxnSp>
        <p:nvCxnSpPr>
          <p:cNvPr id="65567" name="AutoShape 39"/>
          <p:cNvCxnSpPr>
            <a:cxnSpLocks noChangeShapeType="1"/>
            <a:endCxn id="559111" idx="0"/>
          </p:cNvCxnSpPr>
          <p:nvPr/>
        </p:nvCxnSpPr>
        <p:spPr bwMode="auto">
          <a:xfrm>
            <a:off x="4811713" y="2589213"/>
            <a:ext cx="17462" cy="319087"/>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65568" name="Rectangle 40"/>
          <p:cNvSpPr>
            <a:spLocks noChangeArrowheads="1"/>
          </p:cNvSpPr>
          <p:nvPr/>
        </p:nvSpPr>
        <p:spPr bwMode="gray">
          <a:xfrm>
            <a:off x="4305300" y="1758950"/>
            <a:ext cx="11001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New Policy</a:t>
            </a:r>
          </a:p>
        </p:txBody>
      </p:sp>
      <p:cxnSp>
        <p:nvCxnSpPr>
          <p:cNvPr id="65569" name="AutoShape 41"/>
          <p:cNvCxnSpPr>
            <a:cxnSpLocks noChangeShapeType="1"/>
            <a:stCxn id="559109" idx="0"/>
            <a:endCxn id="65570" idx="1"/>
          </p:cNvCxnSpPr>
          <p:nvPr/>
        </p:nvCxnSpPr>
        <p:spPr bwMode="auto">
          <a:xfrm rot="-5400000">
            <a:off x="3440113" y="2487612"/>
            <a:ext cx="311150" cy="530225"/>
          </a:xfrm>
          <a:prstGeom prst="bentConnector2">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65570" name="AutoShape 42"/>
          <p:cNvSpPr>
            <a:spLocks noChangeArrowheads="1"/>
          </p:cNvSpPr>
          <p:nvPr/>
        </p:nvSpPr>
        <p:spPr bwMode="auto">
          <a:xfrm>
            <a:off x="3860800" y="2476500"/>
            <a:ext cx="754063" cy="241300"/>
          </a:xfrm>
          <a:prstGeom prst="flowChartAlternateProcess">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r>
              <a:rPr lang="en-GB" sz="1400"/>
              <a:t>Auto </a:t>
            </a:r>
          </a:p>
          <a:p>
            <a:pPr algn="ctr"/>
            <a:r>
              <a:rPr lang="en-GB" sz="1400"/>
              <a:t>Passed </a:t>
            </a:r>
          </a:p>
          <a:p>
            <a:pPr algn="ctr"/>
            <a:r>
              <a:rPr lang="en-GB" sz="1400"/>
              <a:t>(50%)</a:t>
            </a:r>
            <a:endParaRPr lang="en-GB" sz="1400" b="1"/>
          </a:p>
        </p:txBody>
      </p:sp>
      <p:sp>
        <p:nvSpPr>
          <p:cNvPr id="65571" name="AutoShape 43"/>
          <p:cNvSpPr>
            <a:spLocks noChangeArrowheads="1"/>
          </p:cNvSpPr>
          <p:nvPr/>
        </p:nvSpPr>
        <p:spPr bwMode="auto">
          <a:xfrm>
            <a:off x="3797300" y="4076700"/>
            <a:ext cx="754063" cy="241300"/>
          </a:xfrm>
          <a:prstGeom prst="flowChartAlternateProcess">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r>
              <a:rPr lang="en-GB" sz="1400"/>
              <a:t>Auto</a:t>
            </a:r>
          </a:p>
          <a:p>
            <a:pPr algn="ctr"/>
            <a:r>
              <a:rPr lang="en-GB" sz="1400"/>
              <a:t>Failed</a:t>
            </a:r>
          </a:p>
          <a:p>
            <a:pPr algn="ctr"/>
            <a:r>
              <a:rPr lang="en-GB" sz="1400"/>
              <a:t>(5%)</a:t>
            </a:r>
            <a:endParaRPr lang="en-GB" sz="1400" b="1"/>
          </a:p>
        </p:txBody>
      </p:sp>
      <p:cxnSp>
        <p:nvCxnSpPr>
          <p:cNvPr id="65572" name="AutoShape 44"/>
          <p:cNvCxnSpPr>
            <a:cxnSpLocks noChangeShapeType="1"/>
            <a:stCxn id="559109" idx="2"/>
            <a:endCxn id="65571" idx="1"/>
          </p:cNvCxnSpPr>
          <p:nvPr/>
        </p:nvCxnSpPr>
        <p:spPr bwMode="auto">
          <a:xfrm rot="16200000" flipH="1">
            <a:off x="3402013" y="3802062"/>
            <a:ext cx="323850" cy="466725"/>
          </a:xfrm>
          <a:prstGeom prst="bentConnector2">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cxn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457200" y="0"/>
            <a:ext cx="8229600" cy="1143000"/>
          </a:xfrm>
        </p:spPr>
        <p:txBody>
          <a:bodyPr/>
          <a:lstStyle/>
          <a:p>
            <a:pPr eaLnBrk="1" hangingPunct="1"/>
            <a:r>
              <a:rPr lang="en-GB" smtClean="0"/>
              <a:t>Step 11: Priority or Criteria Based Matrix</a:t>
            </a:r>
          </a:p>
        </p:txBody>
      </p:sp>
      <p:sp>
        <p:nvSpPr>
          <p:cNvPr id="548867" name="Rectangle 3"/>
          <p:cNvSpPr>
            <a:spLocks noChangeArrowheads="1"/>
          </p:cNvSpPr>
          <p:nvPr/>
        </p:nvSpPr>
        <p:spPr bwMode="auto">
          <a:xfrm>
            <a:off x="349250" y="841375"/>
            <a:ext cx="8439150" cy="4913313"/>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n-GB" sz="2400" b="1" dirty="0">
                <a:solidFill>
                  <a:schemeClr val="tx1">
                    <a:lumMod val="75000"/>
                    <a:lumOff val="25000"/>
                  </a:schemeClr>
                </a:solidFill>
              </a:rPr>
              <a:t>Steps in criteria based prioritisation</a:t>
            </a:r>
          </a:p>
          <a:p>
            <a:pPr marL="768350" lvl="1" indent="-285750">
              <a:spcBef>
                <a:spcPct val="20000"/>
              </a:spcBef>
              <a:buSzPct val="65000"/>
              <a:buFont typeface="Wingdings" pitchFamily="2" charset="2"/>
              <a:buChar char="n"/>
              <a:defRPr/>
            </a:pPr>
            <a:r>
              <a:rPr lang="en-GB" sz="2200" dirty="0">
                <a:solidFill>
                  <a:srgbClr val="7A6C7A"/>
                </a:solidFill>
              </a:rPr>
              <a:t>List the </a:t>
            </a:r>
            <a:r>
              <a:rPr lang="en-GB" sz="2200" dirty="0">
                <a:solidFill>
                  <a:srgbClr val="FF0000"/>
                </a:solidFill>
              </a:rPr>
              <a:t>ideas or options</a:t>
            </a:r>
          </a:p>
          <a:p>
            <a:pPr marL="768350" lvl="1" indent="-285750">
              <a:spcBef>
                <a:spcPct val="20000"/>
              </a:spcBef>
              <a:buSzPct val="65000"/>
              <a:buFont typeface="Wingdings" pitchFamily="2" charset="2"/>
              <a:buChar char="n"/>
              <a:defRPr/>
            </a:pPr>
            <a:r>
              <a:rPr lang="en-GB" sz="2200" dirty="0">
                <a:solidFill>
                  <a:srgbClr val="7A6C7A"/>
                </a:solidFill>
              </a:rPr>
              <a:t>Identify the important </a:t>
            </a:r>
            <a:r>
              <a:rPr lang="en-GB" sz="2200" dirty="0">
                <a:solidFill>
                  <a:srgbClr val="FF0000"/>
                </a:solidFill>
              </a:rPr>
              <a:t>criteria</a:t>
            </a:r>
            <a:r>
              <a:rPr lang="en-GB" sz="2200" dirty="0">
                <a:solidFill>
                  <a:srgbClr val="7A6C7A"/>
                </a:solidFill>
              </a:rPr>
              <a:t> in the decision – Don’t include costs (yet)!</a:t>
            </a:r>
          </a:p>
          <a:p>
            <a:pPr marL="768350" lvl="1" indent="-285750">
              <a:spcBef>
                <a:spcPct val="20000"/>
              </a:spcBef>
              <a:buSzPct val="65000"/>
              <a:buFont typeface="Wingdings" pitchFamily="2" charset="2"/>
              <a:buChar char="n"/>
              <a:defRPr/>
            </a:pPr>
            <a:r>
              <a:rPr lang="en-GB" sz="2200" dirty="0">
                <a:solidFill>
                  <a:srgbClr val="7A6C7A"/>
                </a:solidFill>
              </a:rPr>
              <a:t>Weight these criteria on a </a:t>
            </a:r>
            <a:r>
              <a:rPr lang="en-GB" sz="2200" dirty="0">
                <a:solidFill>
                  <a:srgbClr val="FF0000"/>
                </a:solidFill>
              </a:rPr>
              <a:t>relative</a:t>
            </a:r>
            <a:r>
              <a:rPr lang="en-GB" sz="2200" dirty="0">
                <a:solidFill>
                  <a:srgbClr val="7A6C7A"/>
                </a:solidFill>
              </a:rPr>
              <a:t> scale (use AHP)</a:t>
            </a:r>
          </a:p>
          <a:p>
            <a:pPr marL="768350" lvl="1" indent="-285750">
              <a:spcBef>
                <a:spcPct val="20000"/>
              </a:spcBef>
              <a:buSzPct val="65000"/>
              <a:buFont typeface="Wingdings" pitchFamily="2" charset="2"/>
              <a:buChar char="n"/>
              <a:defRPr/>
            </a:pPr>
            <a:r>
              <a:rPr lang="en-GB" sz="2200" dirty="0">
                <a:solidFill>
                  <a:srgbClr val="7A6C7A"/>
                </a:solidFill>
              </a:rPr>
              <a:t>Look at how each option impacts the factors and obtain a relative score. </a:t>
            </a:r>
            <a:r>
              <a:rPr lang="en-GB" sz="2200" dirty="0">
                <a:solidFill>
                  <a:srgbClr val="FF0000"/>
                </a:solidFill>
              </a:rPr>
              <a:t>Normalise</a:t>
            </a:r>
            <a:r>
              <a:rPr lang="en-GB" sz="2200" dirty="0">
                <a:solidFill>
                  <a:srgbClr val="7A6C7A"/>
                </a:solidFill>
              </a:rPr>
              <a:t> tangible factors, use AHP for intangible factors</a:t>
            </a:r>
          </a:p>
          <a:p>
            <a:pPr marL="768350" lvl="1" indent="-285750">
              <a:spcBef>
                <a:spcPct val="20000"/>
              </a:spcBef>
              <a:buSzPct val="65000"/>
              <a:buFont typeface="Wingdings" pitchFamily="2" charset="2"/>
              <a:buChar char="n"/>
              <a:defRPr/>
            </a:pPr>
            <a:r>
              <a:rPr lang="en-GB" sz="2200" dirty="0">
                <a:solidFill>
                  <a:srgbClr val="7A6C7A"/>
                </a:solidFill>
              </a:rPr>
              <a:t>Multiply the score by the weighting</a:t>
            </a:r>
          </a:p>
          <a:p>
            <a:pPr marL="768350" lvl="1" indent="-285750">
              <a:spcBef>
                <a:spcPct val="20000"/>
              </a:spcBef>
              <a:buSzPct val="65000"/>
              <a:buFont typeface="Wingdings" pitchFamily="2" charset="2"/>
              <a:buChar char="n"/>
              <a:defRPr/>
            </a:pPr>
            <a:r>
              <a:rPr lang="en-GB" sz="2200" dirty="0">
                <a:solidFill>
                  <a:srgbClr val="7A6C7A"/>
                </a:solidFill>
              </a:rPr>
              <a:t>Add up the weighted scores </a:t>
            </a:r>
          </a:p>
          <a:p>
            <a:pPr marL="768350" lvl="1" indent="-285750">
              <a:spcBef>
                <a:spcPct val="20000"/>
              </a:spcBef>
              <a:buSzPct val="65000"/>
              <a:buFont typeface="Wingdings" pitchFamily="2" charset="2"/>
              <a:buChar char="n"/>
              <a:defRPr/>
            </a:pPr>
            <a:r>
              <a:rPr lang="en-GB" sz="2200" dirty="0">
                <a:solidFill>
                  <a:srgbClr val="7A6C7A"/>
                </a:solidFill>
              </a:rPr>
              <a:t>Create ‘</a:t>
            </a:r>
            <a:r>
              <a:rPr lang="en-GB" sz="2200" dirty="0">
                <a:solidFill>
                  <a:srgbClr val="FF0000"/>
                </a:solidFill>
              </a:rPr>
              <a:t>shoulder diagram</a:t>
            </a:r>
            <a:r>
              <a:rPr lang="en-GB" sz="2200" dirty="0">
                <a:solidFill>
                  <a:srgbClr val="7A6C7A"/>
                </a:solidFill>
              </a:rPr>
              <a:t>’ of solution scores vs. costs</a:t>
            </a:r>
          </a:p>
          <a:p>
            <a:pPr marL="768350" lvl="1" indent="-285750">
              <a:spcBef>
                <a:spcPct val="20000"/>
              </a:spcBef>
              <a:buSzPct val="65000"/>
              <a:buFont typeface="Wingdings" pitchFamily="2" charset="2"/>
              <a:buChar char="n"/>
              <a:defRPr/>
            </a:pPr>
            <a:r>
              <a:rPr lang="en-GB" sz="2200" dirty="0">
                <a:solidFill>
                  <a:srgbClr val="7A6C7A"/>
                </a:solidFill>
              </a:rPr>
              <a:t>Evaluate and select options</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457200" y="0"/>
            <a:ext cx="8229600" cy="1143000"/>
          </a:xfrm>
        </p:spPr>
        <p:txBody>
          <a:bodyPr/>
          <a:lstStyle/>
          <a:p>
            <a:pPr eaLnBrk="1" hangingPunct="1"/>
            <a:r>
              <a:rPr lang="en-GB" smtClean="0"/>
              <a:t>Step 11: Analytic Hierarchy Process (AHP)</a:t>
            </a:r>
          </a:p>
        </p:txBody>
      </p:sp>
      <p:sp>
        <p:nvSpPr>
          <p:cNvPr id="549891" name="Rectangle 3"/>
          <p:cNvSpPr>
            <a:spLocks noChangeArrowheads="1"/>
          </p:cNvSpPr>
          <p:nvPr/>
        </p:nvSpPr>
        <p:spPr bwMode="auto">
          <a:xfrm>
            <a:off x="349250" y="1565275"/>
            <a:ext cx="8439150" cy="3363913"/>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None/>
              <a:defRPr/>
            </a:pPr>
            <a:r>
              <a:rPr lang="en-GB" sz="2400" b="1" dirty="0">
                <a:solidFill>
                  <a:schemeClr val="tx1">
                    <a:lumMod val="75000"/>
                    <a:lumOff val="25000"/>
                  </a:schemeClr>
                </a:solidFill>
              </a:rPr>
              <a:t>Technique used to weight concepts, products, options, improvements, and other important items.  </a:t>
            </a:r>
          </a:p>
          <a:p>
            <a:pPr>
              <a:spcBef>
                <a:spcPct val="20000"/>
              </a:spcBef>
              <a:buClr>
                <a:schemeClr val="bg1"/>
              </a:buClr>
              <a:buSzPct val="25000"/>
              <a:buFont typeface="Times" pitchFamily="18" charset="0"/>
              <a:buNone/>
              <a:defRPr/>
            </a:pPr>
            <a:r>
              <a:rPr lang="en-GB" sz="2400" b="1" dirty="0">
                <a:solidFill>
                  <a:schemeClr val="tx1">
                    <a:lumMod val="75000"/>
                    <a:lumOff val="25000"/>
                  </a:schemeClr>
                </a:solidFill>
              </a:rPr>
              <a:t>This multi-criteria decision making process enables you to work with both tangible and intangible factors</a:t>
            </a:r>
          </a:p>
          <a:p>
            <a:pPr>
              <a:spcBef>
                <a:spcPct val="20000"/>
              </a:spcBef>
              <a:buClr>
                <a:schemeClr val="bg1"/>
              </a:buClr>
              <a:buSzPct val="25000"/>
              <a:buFont typeface="Times" pitchFamily="18" charset="0"/>
              <a:buChar char="•"/>
              <a:defRPr/>
            </a:pPr>
            <a:r>
              <a:rPr lang="en-GB" sz="2400" b="1" dirty="0">
                <a:solidFill>
                  <a:schemeClr val="tx1">
                    <a:lumMod val="75000"/>
                    <a:lumOff val="25000"/>
                  </a:schemeClr>
                </a:solidFill>
              </a:rPr>
              <a:t>Works on the concept that two way comparisons are the easiest for the human brain</a:t>
            </a:r>
          </a:p>
          <a:p>
            <a:pPr>
              <a:spcBef>
                <a:spcPct val="20000"/>
              </a:spcBef>
              <a:buClr>
                <a:schemeClr val="bg1"/>
              </a:buClr>
              <a:buSzPct val="25000"/>
              <a:buFont typeface="Times" pitchFamily="18" charset="0"/>
              <a:buChar char="•"/>
              <a:defRPr/>
            </a:pPr>
            <a:r>
              <a:rPr lang="en-GB" sz="2400" b="1" dirty="0">
                <a:solidFill>
                  <a:schemeClr val="tx1">
                    <a:lumMod val="75000"/>
                    <a:lumOff val="25000"/>
                  </a:schemeClr>
                </a:solidFill>
              </a:rPr>
              <a:t>AHP becomes laborious after 7</a:t>
            </a:r>
            <a:r>
              <a:rPr lang="en-GB" sz="2400" b="1" dirty="0">
                <a:solidFill>
                  <a:schemeClr val="tx1">
                    <a:lumMod val="75000"/>
                    <a:lumOff val="25000"/>
                  </a:schemeClr>
                </a:solidFill>
                <a:sym typeface="Symbol" pitchFamily="18" charset="2"/>
              </a:rPr>
              <a:t>2 items/factors, although you could group to create a smaller set</a:t>
            </a:r>
            <a:endParaRPr lang="en-GB" sz="2400" b="1" dirty="0">
              <a:solidFill>
                <a:schemeClr val="tx1">
                  <a:lumMod val="75000"/>
                  <a:lumOff val="25000"/>
                </a:schemeClr>
              </a:solidFill>
            </a:endParaRPr>
          </a:p>
          <a:p>
            <a:pPr marL="768350" lvl="1" indent="-285750">
              <a:spcBef>
                <a:spcPct val="20000"/>
              </a:spcBef>
              <a:buSzPct val="65000"/>
              <a:buFont typeface="Wingdings" pitchFamily="2" charset="2"/>
              <a:buChar char="n"/>
              <a:defRPr/>
            </a:pPr>
            <a:endParaRPr lang="en-GB" sz="2200" dirty="0">
              <a:solidFill>
                <a:schemeClr val="tx1">
                  <a:lumMod val="75000"/>
                  <a:lumOff val="25000"/>
                </a:schemeClr>
              </a:solidFill>
            </a:endParaRPr>
          </a:p>
          <a:p>
            <a:pPr>
              <a:spcBef>
                <a:spcPct val="20000"/>
              </a:spcBef>
              <a:buClr>
                <a:schemeClr val="bg1"/>
              </a:buClr>
              <a:buSzPct val="25000"/>
              <a:buFont typeface="Times" pitchFamily="18" charset="0"/>
              <a:buChar char="•"/>
              <a:defRPr/>
            </a:pPr>
            <a:endParaRPr lang="en-GB" sz="2400" b="1" dirty="0">
              <a:solidFill>
                <a:schemeClr val="tx1">
                  <a:lumMod val="75000"/>
                  <a:lumOff val="25000"/>
                </a:schemeClr>
              </a:solidFill>
            </a:endParaRPr>
          </a:p>
          <a:p>
            <a:pPr>
              <a:spcBef>
                <a:spcPct val="20000"/>
              </a:spcBef>
              <a:buClr>
                <a:schemeClr val="bg1"/>
              </a:buClr>
              <a:buSzPct val="25000"/>
              <a:buFont typeface="Times" pitchFamily="18" charset="0"/>
              <a:buChar char="•"/>
              <a:defRPr/>
            </a:pPr>
            <a:endParaRPr lang="en-GB" sz="2200" b="1" dirty="0">
              <a:solidFill>
                <a:schemeClr val="tx1">
                  <a:lumMod val="75000"/>
                  <a:lumOff val="25000"/>
                </a:schemeClr>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457200" y="0"/>
            <a:ext cx="8229600" cy="1143000"/>
          </a:xfrm>
        </p:spPr>
        <p:txBody>
          <a:bodyPr/>
          <a:lstStyle/>
          <a:p>
            <a:pPr eaLnBrk="1" hangingPunct="1"/>
            <a:r>
              <a:rPr lang="en-GB" smtClean="0"/>
              <a:t>Step 11: Weighting Criteria</a:t>
            </a:r>
          </a:p>
        </p:txBody>
      </p:sp>
      <p:sp>
        <p:nvSpPr>
          <p:cNvPr id="561155" name="Rectangle 3"/>
          <p:cNvSpPr>
            <a:spLocks noChangeArrowheads="1"/>
          </p:cNvSpPr>
          <p:nvPr/>
        </p:nvSpPr>
        <p:spPr bwMode="auto">
          <a:xfrm>
            <a:off x="349250" y="942975"/>
            <a:ext cx="8439150" cy="5153025"/>
          </a:xfrm>
          <a:prstGeom prst="rect">
            <a:avLst/>
          </a:prstGeom>
          <a:solidFill>
            <a:schemeClr val="bg1"/>
          </a:solidFill>
          <a:ln w="9525">
            <a:noFill/>
            <a:miter lim="800000"/>
            <a:headEnd/>
            <a:tailEnd/>
          </a:ln>
          <a:effectLst/>
        </p:spPr>
        <p:txBody>
          <a:bodyPr/>
          <a:lstStyle/>
          <a:p>
            <a:pPr>
              <a:spcBef>
                <a:spcPct val="20000"/>
              </a:spcBef>
              <a:buClr>
                <a:schemeClr val="bg1"/>
              </a:buClr>
              <a:buSzPct val="25000"/>
              <a:buFont typeface="Times" pitchFamily="18" charset="0"/>
              <a:buNone/>
              <a:defRPr/>
            </a:pPr>
            <a:r>
              <a:rPr lang="en-GB" sz="2000" b="1" dirty="0">
                <a:solidFill>
                  <a:schemeClr val="tx1">
                    <a:lumMod val="75000"/>
                    <a:lumOff val="25000"/>
                  </a:schemeClr>
                </a:solidFill>
              </a:rPr>
              <a:t>Create a table with the factors listed in both the column and row headings </a:t>
            </a:r>
          </a:p>
          <a:p>
            <a:pPr>
              <a:spcBef>
                <a:spcPct val="20000"/>
              </a:spcBef>
              <a:buClr>
                <a:schemeClr val="bg1"/>
              </a:buClr>
              <a:buSzPct val="25000"/>
              <a:buFont typeface="Times" pitchFamily="18" charset="0"/>
              <a:buNone/>
              <a:defRPr/>
            </a:pPr>
            <a:r>
              <a:rPr lang="en-GB" sz="2000" b="1" dirty="0">
                <a:solidFill>
                  <a:schemeClr val="tx1">
                    <a:lumMod val="75000"/>
                    <a:lumOff val="25000"/>
                  </a:schemeClr>
                </a:solidFill>
              </a:rPr>
              <a:t>Decide on the relative importance of each factor with each of the other factors in turn, row by row:</a:t>
            </a:r>
          </a:p>
          <a:p>
            <a:pPr>
              <a:spcBef>
                <a:spcPct val="20000"/>
              </a:spcBef>
              <a:buClr>
                <a:schemeClr val="bg1"/>
              </a:buClr>
              <a:buSzPct val="25000"/>
              <a:buFont typeface="Times" pitchFamily="18" charset="0"/>
              <a:buNone/>
              <a:defRPr/>
            </a:pPr>
            <a:endParaRPr lang="en-GB" sz="2000" b="1" dirty="0">
              <a:solidFill>
                <a:schemeClr val="tx1">
                  <a:lumMod val="75000"/>
                  <a:lumOff val="25000"/>
                </a:schemeClr>
              </a:solidFill>
            </a:endParaRPr>
          </a:p>
          <a:p>
            <a:pPr>
              <a:spcBef>
                <a:spcPct val="20000"/>
              </a:spcBef>
              <a:buClr>
                <a:schemeClr val="bg1"/>
              </a:buClr>
              <a:buSzPct val="25000"/>
              <a:buFont typeface="Times" pitchFamily="18" charset="0"/>
              <a:buNone/>
              <a:defRPr/>
            </a:pPr>
            <a:endParaRPr lang="en-GB" sz="2000" b="1" dirty="0">
              <a:solidFill>
                <a:schemeClr val="tx1">
                  <a:lumMod val="75000"/>
                  <a:lumOff val="25000"/>
                </a:schemeClr>
              </a:solidFill>
            </a:endParaRPr>
          </a:p>
          <a:p>
            <a:pPr>
              <a:spcBef>
                <a:spcPct val="20000"/>
              </a:spcBef>
              <a:buClr>
                <a:schemeClr val="bg1"/>
              </a:buClr>
              <a:buSzPct val="25000"/>
              <a:buFont typeface="Times" pitchFamily="18" charset="0"/>
              <a:buNone/>
              <a:defRPr/>
            </a:pPr>
            <a:endParaRPr lang="en-GB" sz="2000" b="1" dirty="0">
              <a:solidFill>
                <a:schemeClr val="tx1">
                  <a:lumMod val="75000"/>
                  <a:lumOff val="25000"/>
                </a:schemeClr>
              </a:solidFill>
            </a:endParaRPr>
          </a:p>
          <a:p>
            <a:pPr>
              <a:spcBef>
                <a:spcPct val="20000"/>
              </a:spcBef>
              <a:buClr>
                <a:schemeClr val="bg1"/>
              </a:buClr>
              <a:buSzPct val="25000"/>
              <a:buFont typeface="Times" pitchFamily="18" charset="0"/>
              <a:buNone/>
              <a:defRPr/>
            </a:pPr>
            <a:endParaRPr lang="en-GB" sz="2000" b="1" dirty="0">
              <a:solidFill>
                <a:schemeClr val="tx1">
                  <a:lumMod val="75000"/>
                  <a:lumOff val="25000"/>
                </a:schemeClr>
              </a:solidFill>
            </a:endParaRPr>
          </a:p>
          <a:p>
            <a:pPr>
              <a:spcBef>
                <a:spcPct val="20000"/>
              </a:spcBef>
              <a:buClr>
                <a:schemeClr val="bg1"/>
              </a:buClr>
              <a:buSzPct val="25000"/>
              <a:buFont typeface="Times" pitchFamily="18" charset="0"/>
              <a:buNone/>
              <a:defRPr/>
            </a:pPr>
            <a:endParaRPr lang="en-GB" sz="2000" b="1" dirty="0">
              <a:solidFill>
                <a:schemeClr val="tx1">
                  <a:lumMod val="75000"/>
                  <a:lumOff val="25000"/>
                </a:schemeClr>
              </a:solidFill>
            </a:endParaRPr>
          </a:p>
          <a:p>
            <a:pPr>
              <a:spcBef>
                <a:spcPct val="20000"/>
              </a:spcBef>
              <a:buClr>
                <a:schemeClr val="bg1"/>
              </a:buClr>
              <a:buSzPct val="25000"/>
              <a:buFont typeface="Times" pitchFamily="18" charset="0"/>
              <a:buNone/>
              <a:defRPr/>
            </a:pPr>
            <a:endParaRPr lang="en-GB" sz="2000" b="1" dirty="0">
              <a:solidFill>
                <a:schemeClr val="tx1">
                  <a:lumMod val="75000"/>
                  <a:lumOff val="25000"/>
                </a:schemeClr>
              </a:solidFill>
            </a:endParaRPr>
          </a:p>
          <a:p>
            <a:pPr>
              <a:spcBef>
                <a:spcPct val="20000"/>
              </a:spcBef>
              <a:buClr>
                <a:schemeClr val="bg1"/>
              </a:buClr>
              <a:buSzPct val="25000"/>
              <a:buFont typeface="Times" pitchFamily="18" charset="0"/>
              <a:buNone/>
              <a:defRPr/>
            </a:pPr>
            <a:r>
              <a:rPr lang="en-GB" sz="2000" b="1" dirty="0">
                <a:solidFill>
                  <a:schemeClr val="tx1">
                    <a:lumMod val="75000"/>
                    <a:lumOff val="25000"/>
                  </a:schemeClr>
                </a:solidFill>
              </a:rPr>
              <a:t>If the row is less important than the column then use the reciprocal score (the opposite entry should have a reciprocal score)</a:t>
            </a:r>
          </a:p>
          <a:p>
            <a:pPr>
              <a:spcBef>
                <a:spcPct val="20000"/>
              </a:spcBef>
              <a:buClr>
                <a:schemeClr val="bg1"/>
              </a:buClr>
              <a:buSzPct val="25000"/>
              <a:buFont typeface="Times" pitchFamily="18" charset="0"/>
              <a:buNone/>
              <a:defRPr/>
            </a:pPr>
            <a:r>
              <a:rPr lang="en-GB" sz="2000" b="1" dirty="0">
                <a:solidFill>
                  <a:schemeClr val="tx1">
                    <a:lumMod val="75000"/>
                    <a:lumOff val="25000"/>
                  </a:schemeClr>
                </a:solidFill>
              </a:rPr>
              <a:t>Divide each entry by the sum of the column it appears in</a:t>
            </a:r>
          </a:p>
          <a:p>
            <a:pPr>
              <a:spcBef>
                <a:spcPct val="20000"/>
              </a:spcBef>
              <a:buClr>
                <a:schemeClr val="bg1"/>
              </a:buClr>
              <a:buSzPct val="25000"/>
              <a:buFont typeface="Times" pitchFamily="18" charset="0"/>
              <a:buNone/>
              <a:defRPr/>
            </a:pPr>
            <a:r>
              <a:rPr lang="en-GB" sz="2000" b="1" dirty="0">
                <a:solidFill>
                  <a:schemeClr val="tx1">
                    <a:lumMod val="75000"/>
                    <a:lumOff val="25000"/>
                  </a:schemeClr>
                </a:solidFill>
              </a:rPr>
              <a:t>Take an average of the row to drive the weightings</a:t>
            </a:r>
            <a:endParaRPr lang="en-GB" sz="2200" b="1" dirty="0">
              <a:solidFill>
                <a:schemeClr val="tx1">
                  <a:lumMod val="75000"/>
                  <a:lumOff val="25000"/>
                </a:schemeClr>
              </a:solidFill>
            </a:endParaRPr>
          </a:p>
        </p:txBody>
      </p:sp>
      <p:graphicFrame>
        <p:nvGraphicFramePr>
          <p:cNvPr id="561274" name="Group 122"/>
          <p:cNvGraphicFramePr>
            <a:graphicFrameLocks noGrp="1"/>
          </p:cNvGraphicFramePr>
          <p:nvPr/>
        </p:nvGraphicFramePr>
        <p:xfrm>
          <a:off x="457200" y="2357438"/>
          <a:ext cx="7891463" cy="1911350"/>
        </p:xfrm>
        <a:graphic>
          <a:graphicData uri="http://schemas.openxmlformats.org/drawingml/2006/table">
            <a:tbl>
              <a:tblPr/>
              <a:tblGrid>
                <a:gridCol w="1225550"/>
                <a:gridCol w="6665913"/>
              </a:tblGrid>
              <a:tr h="380873">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Score</a:t>
                      </a:r>
                    </a:p>
                  </a:txBody>
                  <a:tcPr marT="45705" marB="45705" horzOverflow="overflow">
                    <a:lnL w="12700" cap="flat" cmpd="sng" algn="ctr">
                      <a:solidFill>
                        <a:srgbClr val="FF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Description</a:t>
                      </a:r>
                    </a:p>
                  </a:txBody>
                  <a:tcPr marT="45705" marB="45705" horzOverflow="overflow">
                    <a:lnL w="12700" cap="flat" cmpd="sng" algn="ctr">
                      <a:solidFill>
                        <a:schemeClr val="bg1"/>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0000"/>
                    </a:solidFill>
                  </a:tcPr>
                </a:tc>
              </a:tr>
              <a:tr h="296764">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1</a:t>
                      </a:r>
                    </a:p>
                  </a:txBody>
                  <a:tcPr marT="45705" marB="45705"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Row and column are equally important</a:t>
                      </a:r>
                    </a:p>
                  </a:txBody>
                  <a:tcPr marT="45705" marB="45705"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243759">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3</a:t>
                      </a:r>
                    </a:p>
                  </a:txBody>
                  <a:tcPr marT="45705" marB="45705"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Row is moderately more important, experience and judgement favour the row over the column</a:t>
                      </a:r>
                    </a:p>
                  </a:txBody>
                  <a:tcPr marT="45705" marB="45705"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243759">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5</a:t>
                      </a:r>
                    </a:p>
                  </a:txBody>
                  <a:tcPr marT="45705" marB="45705"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Row is strongly more important, experience and judgement strongly favour the row over the column</a:t>
                      </a:r>
                    </a:p>
                  </a:txBody>
                  <a:tcPr marT="45705" marB="45705"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243759">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7</a:t>
                      </a:r>
                    </a:p>
                  </a:txBody>
                  <a:tcPr marT="45705" marB="45705"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Row is very strongly more important: the row is strongly favoured and its dominance is is demonstrated in practice</a:t>
                      </a:r>
                    </a:p>
                  </a:txBody>
                  <a:tcPr marT="45705" marB="45705"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258677">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9</a:t>
                      </a:r>
                    </a:p>
                  </a:txBody>
                  <a:tcPr marT="45705" marB="45705"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Row is absolutely more important: the evidence favouring the row is of the highest possible order of affirmation</a:t>
                      </a:r>
                    </a:p>
                  </a:txBody>
                  <a:tcPr marT="45705" marB="45705"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243759">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2, 4, 6, 8</a:t>
                      </a:r>
                    </a:p>
                  </a:txBody>
                  <a:tcPr marT="45705" marB="45705"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Intermediate values</a:t>
                      </a:r>
                    </a:p>
                  </a:txBody>
                  <a:tcPr marT="45705" marB="45705"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457200" y="0"/>
            <a:ext cx="8229600" cy="1143000"/>
          </a:xfrm>
        </p:spPr>
        <p:txBody>
          <a:bodyPr/>
          <a:lstStyle/>
          <a:p>
            <a:pPr eaLnBrk="1" hangingPunct="1"/>
            <a:r>
              <a:rPr lang="en-GB" smtClean="0"/>
              <a:t>Step 11: Weighting Criteria</a:t>
            </a:r>
          </a:p>
        </p:txBody>
      </p:sp>
      <p:sp>
        <p:nvSpPr>
          <p:cNvPr id="562208" name="Rectangle 32"/>
          <p:cNvSpPr>
            <a:spLocks noChangeArrowheads="1"/>
          </p:cNvSpPr>
          <p:nvPr/>
        </p:nvSpPr>
        <p:spPr bwMode="auto">
          <a:xfrm>
            <a:off x="450850" y="993775"/>
            <a:ext cx="8439150" cy="3363913"/>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None/>
              <a:defRPr/>
            </a:pPr>
            <a:r>
              <a:rPr lang="en-GB" b="1" dirty="0">
                <a:solidFill>
                  <a:schemeClr val="tx1">
                    <a:lumMod val="75000"/>
                    <a:lumOff val="25000"/>
                  </a:schemeClr>
                </a:solidFill>
              </a:rPr>
              <a:t>Example: </a:t>
            </a:r>
          </a:p>
          <a:p>
            <a:pPr>
              <a:spcBef>
                <a:spcPct val="20000"/>
              </a:spcBef>
              <a:buClr>
                <a:schemeClr val="bg1"/>
              </a:buClr>
              <a:buSzPct val="25000"/>
              <a:buFont typeface="Times" pitchFamily="18" charset="0"/>
              <a:buNone/>
              <a:defRPr/>
            </a:pPr>
            <a:r>
              <a:rPr lang="en-GB" b="1" dirty="0">
                <a:solidFill>
                  <a:schemeClr val="tx1">
                    <a:lumMod val="75000"/>
                    <a:lumOff val="25000"/>
                  </a:schemeClr>
                </a:solidFill>
              </a:rPr>
              <a:t>We want to use AHP to select a software product, from 4 potential vendors and have decided to use the following criteria to make the selection:</a:t>
            </a:r>
          </a:p>
          <a:p>
            <a:pPr marL="768350" lvl="1" indent="-285750">
              <a:spcBef>
                <a:spcPct val="20000"/>
              </a:spcBef>
              <a:buSzPct val="65000"/>
              <a:buFont typeface="Wingdings" pitchFamily="2" charset="2"/>
              <a:buChar char="n"/>
              <a:defRPr/>
            </a:pPr>
            <a:r>
              <a:rPr lang="en-GB" dirty="0">
                <a:solidFill>
                  <a:schemeClr val="tx1">
                    <a:lumMod val="75000"/>
                    <a:lumOff val="25000"/>
                  </a:schemeClr>
                </a:solidFill>
              </a:rPr>
              <a:t>Market size – An indication as to their long term stability</a:t>
            </a:r>
          </a:p>
          <a:p>
            <a:pPr marL="768350" lvl="1" indent="-285750">
              <a:spcBef>
                <a:spcPct val="20000"/>
              </a:spcBef>
              <a:buSzPct val="65000"/>
              <a:buFont typeface="Wingdings" pitchFamily="2" charset="2"/>
              <a:buChar char="n"/>
              <a:defRPr/>
            </a:pPr>
            <a:r>
              <a:rPr lang="en-GB" dirty="0">
                <a:solidFill>
                  <a:schemeClr val="tx1">
                    <a:lumMod val="75000"/>
                    <a:lumOff val="25000"/>
                  </a:schemeClr>
                </a:solidFill>
              </a:rPr>
              <a:t>Compatibility – How easy to integrate current/future features</a:t>
            </a:r>
          </a:p>
          <a:p>
            <a:pPr marL="768350" lvl="1" indent="-285750">
              <a:spcBef>
                <a:spcPct val="20000"/>
              </a:spcBef>
              <a:buSzPct val="65000"/>
              <a:buFont typeface="Wingdings" pitchFamily="2" charset="2"/>
              <a:buChar char="n"/>
              <a:defRPr/>
            </a:pPr>
            <a:r>
              <a:rPr lang="en-GB" dirty="0">
                <a:solidFill>
                  <a:schemeClr val="tx1">
                    <a:lumMod val="75000"/>
                    <a:lumOff val="25000"/>
                  </a:schemeClr>
                </a:solidFill>
              </a:rPr>
              <a:t>Ease of Use – How easy is it for a user to use the product</a:t>
            </a:r>
          </a:p>
          <a:p>
            <a:pPr marL="768350" lvl="1" indent="-285750">
              <a:spcBef>
                <a:spcPct val="20000"/>
              </a:spcBef>
              <a:buSzPct val="65000"/>
              <a:buFont typeface="Wingdings" pitchFamily="2" charset="2"/>
              <a:buChar char="n"/>
              <a:defRPr/>
            </a:pPr>
            <a:r>
              <a:rPr lang="en-GB" dirty="0">
                <a:solidFill>
                  <a:schemeClr val="tx1">
                    <a:lumMod val="75000"/>
                    <a:lumOff val="25000"/>
                  </a:schemeClr>
                </a:solidFill>
              </a:rPr>
              <a:t>Functionality – How many features does it possess</a:t>
            </a:r>
          </a:p>
          <a:p>
            <a:pPr marL="768350" lvl="1" indent="-285750">
              <a:spcBef>
                <a:spcPct val="20000"/>
              </a:spcBef>
              <a:buSzPct val="65000"/>
              <a:buFont typeface="Wingdings" pitchFamily="2" charset="2"/>
              <a:buChar char="n"/>
              <a:defRPr/>
            </a:pPr>
            <a:endParaRPr lang="en-GB" dirty="0">
              <a:solidFill>
                <a:schemeClr val="tx1">
                  <a:lumMod val="75000"/>
                  <a:lumOff val="25000"/>
                </a:schemeClr>
              </a:solidFill>
            </a:endParaRPr>
          </a:p>
          <a:p>
            <a:pPr>
              <a:spcBef>
                <a:spcPct val="20000"/>
              </a:spcBef>
              <a:buClr>
                <a:schemeClr val="bg1"/>
              </a:buClr>
              <a:buSzPct val="25000"/>
              <a:buFont typeface="Times" pitchFamily="18" charset="0"/>
              <a:buChar char="•"/>
              <a:defRPr/>
            </a:pPr>
            <a:r>
              <a:rPr lang="en-GB" b="1" dirty="0">
                <a:solidFill>
                  <a:schemeClr val="tx1">
                    <a:lumMod val="75000"/>
                    <a:lumOff val="25000"/>
                  </a:schemeClr>
                </a:solidFill>
              </a:rPr>
              <a:t>NB. For a full vendor selection process one would should consider many other factors, but this is only an illustration</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457200" y="0"/>
            <a:ext cx="8229600" cy="1143000"/>
          </a:xfrm>
        </p:spPr>
        <p:txBody>
          <a:bodyPr/>
          <a:lstStyle/>
          <a:p>
            <a:pPr eaLnBrk="1" hangingPunct="1"/>
            <a:r>
              <a:rPr lang="en-GB" smtClean="0"/>
              <a:t>Step 11: Weighting Criteria</a:t>
            </a:r>
          </a:p>
        </p:txBody>
      </p:sp>
      <p:graphicFrame>
        <p:nvGraphicFramePr>
          <p:cNvPr id="563641" name="Group 441"/>
          <p:cNvGraphicFramePr>
            <a:graphicFrameLocks noGrp="1"/>
          </p:cNvGraphicFramePr>
          <p:nvPr/>
        </p:nvGraphicFramePr>
        <p:xfrm>
          <a:off x="584200" y="3500438"/>
          <a:ext cx="7391400" cy="1968500"/>
        </p:xfrm>
        <a:graphic>
          <a:graphicData uri="http://schemas.openxmlformats.org/drawingml/2006/table">
            <a:tbl>
              <a:tblPr/>
              <a:tblGrid>
                <a:gridCol w="1473200"/>
                <a:gridCol w="984250"/>
                <a:gridCol w="1225550"/>
                <a:gridCol w="1231900"/>
                <a:gridCol w="1104900"/>
                <a:gridCol w="1371600"/>
              </a:tblGrid>
              <a:tr h="627726">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endParaRPr kumimoji="0" lang="en-GB" sz="1600" b="1" i="0" u="none" strike="noStrike" cap="none" normalizeH="0" baseline="0" dirty="0" smtClean="0">
                        <a:ln>
                          <a:noFill/>
                        </a:ln>
                        <a:solidFill>
                          <a:schemeClr val="bg1"/>
                        </a:solidFill>
                        <a:effectLst/>
                        <a:latin typeface="Arial" charset="0"/>
                      </a:endParaRPr>
                    </a:p>
                  </a:txBody>
                  <a:tcPr marT="45708" marB="45708" horzOverflow="overflow">
                    <a:lnL w="12700" cap="flat" cmpd="sng" algn="ctr">
                      <a:solidFill>
                        <a:srgbClr val="FF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dirty="0" smtClean="0">
                          <a:ln>
                            <a:noFill/>
                          </a:ln>
                          <a:solidFill>
                            <a:schemeClr val="bg1"/>
                          </a:solidFill>
                          <a:effectLst/>
                          <a:latin typeface="Arial" charset="0"/>
                        </a:rPr>
                        <a:t>Market Size</a:t>
                      </a:r>
                    </a:p>
                  </a:txBody>
                  <a:tcPr marT="45708" marB="457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Compatibility</a:t>
                      </a:r>
                    </a:p>
                  </a:txBody>
                  <a:tcPr marT="45708" marB="457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Ease of Use</a:t>
                      </a:r>
                    </a:p>
                  </a:txBody>
                  <a:tcPr marT="45708" marB="457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Functionality</a:t>
                      </a:r>
                    </a:p>
                  </a:txBody>
                  <a:tcPr marT="45708" marB="457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Average</a:t>
                      </a:r>
                    </a:p>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(Weighting)</a:t>
                      </a:r>
                    </a:p>
                  </a:txBody>
                  <a:tcPr marT="45708" marB="45708" horzOverflow="overflow">
                    <a:lnL w="12700" cap="flat" cmpd="sng" algn="ctr">
                      <a:solidFill>
                        <a:schemeClr val="bg1"/>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r h="335193">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Market Size</a:t>
                      </a:r>
                    </a:p>
                  </a:txBody>
                  <a:tcPr marT="45708" marB="45708"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=1/22</a:t>
                      </a:r>
                    </a:p>
                  </a:txBody>
                  <a:tcPr marT="45708" marB="45708"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=(1/7)/8.14</a:t>
                      </a:r>
                    </a:p>
                  </a:txBody>
                  <a:tcPr marT="45708" marB="45708"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=(1/9)/6.61</a:t>
                      </a:r>
                    </a:p>
                  </a:txBody>
                  <a:tcPr marT="45708" marB="45708"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=(1/5)/1.6</a:t>
                      </a:r>
                    </a:p>
                  </a:txBody>
                  <a:tcPr marT="45708" marB="45708"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rgbClr val="0033CC"/>
                          </a:solidFill>
                          <a:effectLst/>
                          <a:latin typeface="Arial" charset="0"/>
                        </a:rPr>
                        <a:t>0.05</a:t>
                      </a:r>
                    </a:p>
                  </a:txBody>
                  <a:tcPr marT="45708" marB="45708"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r h="335193">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Compatibility</a:t>
                      </a:r>
                    </a:p>
                  </a:txBody>
                  <a:tcPr marT="45708" marB="45708"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=7/22</a:t>
                      </a:r>
                    </a:p>
                  </a:txBody>
                  <a:tcPr marT="45708" marB="45708"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=1/8.14</a:t>
                      </a:r>
                    </a:p>
                  </a:txBody>
                  <a:tcPr marT="45708" marB="45708"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=(1/2)/6.61</a:t>
                      </a:r>
                    </a:p>
                  </a:txBody>
                  <a:tcPr marT="45708" marB="45708"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=(1/5)/1.6</a:t>
                      </a:r>
                    </a:p>
                  </a:txBody>
                  <a:tcPr marT="45708" marB="45708"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rgbClr val="0033CC"/>
                          </a:solidFill>
                          <a:effectLst/>
                          <a:latin typeface="Arial" charset="0"/>
                        </a:rPr>
                        <a:t>0.16</a:t>
                      </a:r>
                    </a:p>
                  </a:txBody>
                  <a:tcPr marT="45708" marB="45708"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r h="335193">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Ease of Use</a:t>
                      </a:r>
                    </a:p>
                  </a:txBody>
                  <a:tcPr marT="45708" marB="45708"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=9/22</a:t>
                      </a:r>
                    </a:p>
                  </a:txBody>
                  <a:tcPr marT="45708" marB="45708"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=2/8.14</a:t>
                      </a:r>
                    </a:p>
                  </a:txBody>
                  <a:tcPr marT="45708" marB="45708"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=1/6.61</a:t>
                      </a:r>
                    </a:p>
                  </a:txBody>
                  <a:tcPr marT="45708" marB="45708"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=(1/5)/1.6</a:t>
                      </a:r>
                    </a:p>
                  </a:txBody>
                  <a:tcPr marT="45708" marB="45708"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rgbClr val="0033CC"/>
                          </a:solidFill>
                          <a:effectLst/>
                          <a:latin typeface="Arial" charset="0"/>
                        </a:rPr>
                        <a:t>0.23</a:t>
                      </a:r>
                    </a:p>
                  </a:txBody>
                  <a:tcPr marT="45708" marB="45708"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r h="335193">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Functionality</a:t>
                      </a:r>
                    </a:p>
                  </a:txBody>
                  <a:tcPr marT="45708" marB="45708"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=5/22</a:t>
                      </a:r>
                    </a:p>
                  </a:txBody>
                  <a:tcPr marT="45708" marB="45708"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=5/8.14</a:t>
                      </a:r>
                    </a:p>
                  </a:txBody>
                  <a:tcPr marT="45708" marB="45708"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=5/6.61</a:t>
                      </a:r>
                    </a:p>
                  </a:txBody>
                  <a:tcPr marT="45708" marB="45708"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=1/1.6</a:t>
                      </a:r>
                    </a:p>
                  </a:txBody>
                  <a:tcPr marT="45708" marB="45708"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dirty="0" smtClean="0">
                          <a:ln>
                            <a:noFill/>
                          </a:ln>
                          <a:solidFill>
                            <a:srgbClr val="0033CC"/>
                          </a:solidFill>
                          <a:effectLst/>
                          <a:latin typeface="Arial" charset="0"/>
                        </a:rPr>
                        <a:t>0.56</a:t>
                      </a:r>
                    </a:p>
                  </a:txBody>
                  <a:tcPr marT="45708" marB="45708"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bl>
          </a:graphicData>
        </a:graphic>
      </p:graphicFrame>
      <p:graphicFrame>
        <p:nvGraphicFramePr>
          <p:cNvPr id="563566" name="Group 366"/>
          <p:cNvGraphicFramePr>
            <a:graphicFrameLocks noGrp="1"/>
          </p:cNvGraphicFramePr>
          <p:nvPr/>
        </p:nvGraphicFramePr>
        <p:xfrm>
          <a:off x="596900" y="960438"/>
          <a:ext cx="5789613" cy="2255837"/>
        </p:xfrm>
        <a:graphic>
          <a:graphicData uri="http://schemas.openxmlformats.org/drawingml/2006/table">
            <a:tbl>
              <a:tblPr/>
              <a:tblGrid>
                <a:gridCol w="1473200"/>
                <a:gridCol w="984250"/>
                <a:gridCol w="1143000"/>
                <a:gridCol w="1095375"/>
                <a:gridCol w="1093788"/>
              </a:tblGrid>
              <a:tr h="579201">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endParaRPr kumimoji="0" lang="en-GB" sz="1600" b="1" i="0" u="none" strike="noStrike" cap="none" normalizeH="0" baseline="0" dirty="0" smtClean="0">
                        <a:ln>
                          <a:noFill/>
                        </a:ln>
                        <a:solidFill>
                          <a:schemeClr val="bg1"/>
                        </a:solidFill>
                        <a:effectLst/>
                        <a:latin typeface="Arial" charset="0"/>
                      </a:endParaRPr>
                    </a:p>
                  </a:txBody>
                  <a:tcPr marT="45726" marB="45726" horzOverflow="overflow">
                    <a:lnL w="12700" cap="flat" cmpd="sng" algn="ctr">
                      <a:solidFill>
                        <a:srgbClr val="FF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Market Size</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Compatibility</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Ease of Use</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Functionality</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r h="335327">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dirty="0" smtClean="0">
                          <a:ln>
                            <a:noFill/>
                          </a:ln>
                          <a:solidFill>
                            <a:schemeClr val="bg1"/>
                          </a:solidFill>
                          <a:effectLst/>
                          <a:latin typeface="Arial" charset="0"/>
                        </a:rPr>
                        <a:t>Market Size</a:t>
                      </a:r>
                    </a:p>
                  </a:txBody>
                  <a:tcPr marT="45726" marB="45726"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1</a:t>
                      </a:r>
                    </a:p>
                  </a:txBody>
                  <a:tcPr marT="45726" marB="45726"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1/7</a:t>
                      </a:r>
                    </a:p>
                  </a:txBody>
                  <a:tcPr marT="45726" marB="45726"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1/9</a:t>
                      </a:r>
                    </a:p>
                  </a:txBody>
                  <a:tcPr marT="45726" marB="45726"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1/5</a:t>
                      </a:r>
                    </a:p>
                  </a:txBody>
                  <a:tcPr marT="45726" marB="45726"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r h="335327">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Compatibility</a:t>
                      </a:r>
                    </a:p>
                  </a:txBody>
                  <a:tcPr marT="45726" marB="45726"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7</a:t>
                      </a:r>
                    </a:p>
                  </a:txBody>
                  <a:tcPr marT="45726" marB="45726"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1</a:t>
                      </a:r>
                    </a:p>
                  </a:txBody>
                  <a:tcPr marT="45726" marB="45726"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1/2</a:t>
                      </a:r>
                    </a:p>
                  </a:txBody>
                  <a:tcPr marT="45726" marB="45726"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1/5</a:t>
                      </a:r>
                    </a:p>
                  </a:txBody>
                  <a:tcPr marT="45726" marB="45726"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r h="335327">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Ease of Use</a:t>
                      </a:r>
                    </a:p>
                  </a:txBody>
                  <a:tcPr marT="45726" marB="45726"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9</a:t>
                      </a:r>
                    </a:p>
                  </a:txBody>
                  <a:tcPr marT="45726" marB="45726"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2</a:t>
                      </a:r>
                    </a:p>
                  </a:txBody>
                  <a:tcPr marT="45726" marB="45726"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1</a:t>
                      </a:r>
                    </a:p>
                  </a:txBody>
                  <a:tcPr marT="45726" marB="45726"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1/5</a:t>
                      </a:r>
                    </a:p>
                  </a:txBody>
                  <a:tcPr marT="45726" marB="45726"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r h="335327">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Functionality</a:t>
                      </a:r>
                    </a:p>
                  </a:txBody>
                  <a:tcPr marT="45726" marB="45726"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5</a:t>
                      </a:r>
                    </a:p>
                  </a:txBody>
                  <a:tcPr marT="45726" marB="45726"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5</a:t>
                      </a:r>
                    </a:p>
                  </a:txBody>
                  <a:tcPr marT="45726" marB="45726"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5</a:t>
                      </a:r>
                    </a:p>
                  </a:txBody>
                  <a:tcPr marT="45726" marB="45726"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1</a:t>
                      </a:r>
                    </a:p>
                  </a:txBody>
                  <a:tcPr marT="45726" marB="45726"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r h="335327">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Total</a:t>
                      </a:r>
                    </a:p>
                  </a:txBody>
                  <a:tcPr marT="45726" marB="45726"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22</a:t>
                      </a:r>
                    </a:p>
                  </a:txBody>
                  <a:tcPr marT="45726" marB="45726"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8.14</a:t>
                      </a:r>
                    </a:p>
                  </a:txBody>
                  <a:tcPr marT="45726" marB="45726"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6.61</a:t>
                      </a:r>
                    </a:p>
                  </a:txBody>
                  <a:tcPr marT="45726" marB="45726"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1.6</a:t>
                      </a:r>
                    </a:p>
                  </a:txBody>
                  <a:tcPr marT="45726" marB="45726"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bl>
          </a:graphicData>
        </a:graphic>
      </p:graphicFrame>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457200" y="214313"/>
            <a:ext cx="8229600" cy="1143000"/>
          </a:xfrm>
        </p:spPr>
        <p:txBody>
          <a:bodyPr/>
          <a:lstStyle/>
          <a:p>
            <a:pPr eaLnBrk="1" hangingPunct="1"/>
            <a:r>
              <a:rPr lang="en-GB" smtClean="0"/>
              <a:t>Step 11: Obtain a Relative Score for each Option against each Factor</a:t>
            </a:r>
            <a:br>
              <a:rPr lang="en-GB" smtClean="0"/>
            </a:br>
            <a:endParaRPr lang="en-GB" smtClean="0"/>
          </a:p>
        </p:txBody>
      </p:sp>
      <p:sp>
        <p:nvSpPr>
          <p:cNvPr id="550915" name="Rectangle 3"/>
          <p:cNvSpPr>
            <a:spLocks noChangeArrowheads="1"/>
          </p:cNvSpPr>
          <p:nvPr/>
        </p:nvSpPr>
        <p:spPr bwMode="auto">
          <a:xfrm>
            <a:off x="349250" y="1457325"/>
            <a:ext cx="8439150" cy="2043113"/>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n-GB" b="1" dirty="0">
                <a:solidFill>
                  <a:schemeClr val="tx1">
                    <a:lumMod val="75000"/>
                    <a:lumOff val="25000"/>
                  </a:schemeClr>
                </a:solidFill>
              </a:rPr>
              <a:t>For each factor or option obtain a relative score against each criteria.  If there is a tangible measure against the criteria you need to normalise the data, if the criteria is intangible use AHP or another appropriate ranking method</a:t>
            </a:r>
          </a:p>
          <a:p>
            <a:pPr>
              <a:spcBef>
                <a:spcPct val="20000"/>
              </a:spcBef>
              <a:buClr>
                <a:schemeClr val="bg1"/>
              </a:buClr>
              <a:buSzPct val="25000"/>
              <a:buFont typeface="Times" pitchFamily="18" charset="0"/>
              <a:buChar char="•"/>
              <a:defRPr/>
            </a:pPr>
            <a:r>
              <a:rPr lang="en-GB" b="1" dirty="0">
                <a:solidFill>
                  <a:schemeClr val="tx1">
                    <a:lumMod val="75000"/>
                    <a:lumOff val="25000"/>
                  </a:schemeClr>
                </a:solidFill>
              </a:rPr>
              <a:t>Using our example:</a:t>
            </a:r>
          </a:p>
          <a:p>
            <a:pPr marL="768350" lvl="1" indent="-285750">
              <a:spcBef>
                <a:spcPct val="20000"/>
              </a:spcBef>
              <a:buSzPct val="65000"/>
              <a:buFont typeface="Wingdings" pitchFamily="2" charset="2"/>
              <a:buChar char="n"/>
              <a:defRPr/>
            </a:pPr>
            <a:r>
              <a:rPr lang="en-GB" dirty="0">
                <a:solidFill>
                  <a:schemeClr val="tx1">
                    <a:lumMod val="75000"/>
                    <a:lumOff val="25000"/>
                  </a:schemeClr>
                </a:solidFill>
              </a:rPr>
              <a:t>Market size – Tangible, can use revenue (£) as a measure</a:t>
            </a:r>
          </a:p>
          <a:p>
            <a:pPr marL="768350" lvl="1" indent="-285750">
              <a:spcBef>
                <a:spcPct val="20000"/>
              </a:spcBef>
              <a:buSzPct val="65000"/>
              <a:buFont typeface="Wingdings" pitchFamily="2" charset="2"/>
              <a:buChar char="n"/>
              <a:defRPr/>
            </a:pPr>
            <a:r>
              <a:rPr lang="en-GB" dirty="0">
                <a:solidFill>
                  <a:schemeClr val="tx1">
                    <a:lumMod val="75000"/>
                    <a:lumOff val="25000"/>
                  </a:schemeClr>
                </a:solidFill>
              </a:rPr>
              <a:t>Compatibility – Tangible, can use number of compatible products as a measure</a:t>
            </a:r>
          </a:p>
          <a:p>
            <a:pPr marL="768350" lvl="1" indent="-285750">
              <a:spcBef>
                <a:spcPct val="20000"/>
              </a:spcBef>
              <a:buSzPct val="65000"/>
              <a:buFont typeface="Wingdings" pitchFamily="2" charset="2"/>
              <a:buChar char="n"/>
              <a:defRPr/>
            </a:pPr>
            <a:r>
              <a:rPr lang="en-GB" dirty="0">
                <a:solidFill>
                  <a:schemeClr val="tx1">
                    <a:lumMod val="75000"/>
                    <a:lumOff val="25000"/>
                  </a:schemeClr>
                </a:solidFill>
              </a:rPr>
              <a:t>Ease of Use – Intangible, use AHP</a:t>
            </a:r>
          </a:p>
          <a:p>
            <a:pPr marL="768350" lvl="1" indent="-285750">
              <a:spcBef>
                <a:spcPct val="20000"/>
              </a:spcBef>
              <a:buSzPct val="65000"/>
              <a:buFont typeface="Wingdings" pitchFamily="2" charset="2"/>
              <a:buChar char="n"/>
              <a:defRPr/>
            </a:pPr>
            <a:r>
              <a:rPr lang="en-GB" dirty="0">
                <a:solidFill>
                  <a:schemeClr val="tx1">
                    <a:lumMod val="75000"/>
                    <a:lumOff val="25000"/>
                  </a:schemeClr>
                </a:solidFill>
              </a:rPr>
              <a:t>Functionality – Tangible, can use count of comparable functions as a measure</a:t>
            </a:r>
          </a:p>
          <a:p>
            <a:pPr>
              <a:spcBef>
                <a:spcPct val="20000"/>
              </a:spcBef>
              <a:buClr>
                <a:schemeClr val="bg1"/>
              </a:buClr>
              <a:buSzPct val="25000"/>
              <a:buFont typeface="Times" pitchFamily="18" charset="0"/>
              <a:buNone/>
              <a:defRPr/>
            </a:pPr>
            <a:endParaRPr lang="en-GB" b="1" dirty="0">
              <a:solidFill>
                <a:schemeClr val="tx1">
                  <a:lumMod val="75000"/>
                  <a:lumOff val="25000"/>
                </a:schemeClr>
              </a:solidFill>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457200" y="0"/>
            <a:ext cx="8229600" cy="1143000"/>
          </a:xfrm>
        </p:spPr>
        <p:txBody>
          <a:bodyPr/>
          <a:lstStyle/>
          <a:p>
            <a:pPr eaLnBrk="1" hangingPunct="1"/>
            <a:r>
              <a:rPr lang="en-GB" smtClean="0"/>
              <a:t>Step 11: Obtain a Relative Score for each Option against each Factor</a:t>
            </a:r>
          </a:p>
        </p:txBody>
      </p:sp>
      <p:graphicFrame>
        <p:nvGraphicFramePr>
          <p:cNvPr id="564353" name="Group 129"/>
          <p:cNvGraphicFramePr>
            <a:graphicFrameLocks noGrp="1"/>
          </p:cNvGraphicFramePr>
          <p:nvPr/>
        </p:nvGraphicFramePr>
        <p:xfrm>
          <a:off x="609600" y="1506538"/>
          <a:ext cx="8204200" cy="1701800"/>
        </p:xfrm>
        <a:graphic>
          <a:graphicData uri="http://schemas.openxmlformats.org/drawingml/2006/table">
            <a:tbl>
              <a:tblPr/>
              <a:tblGrid>
                <a:gridCol w="2997200"/>
                <a:gridCol w="1085850"/>
                <a:gridCol w="1143000"/>
                <a:gridCol w="1095375"/>
                <a:gridCol w="1093788"/>
                <a:gridCol w="788987"/>
              </a:tblGrid>
              <a:tr h="360430">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endParaRPr kumimoji="0" lang="en-GB" sz="1600" b="1" i="0" u="none" strike="noStrike" cap="none" normalizeH="0" baseline="0" dirty="0" smtClean="0">
                        <a:ln>
                          <a:noFill/>
                        </a:ln>
                        <a:solidFill>
                          <a:schemeClr val="bg1"/>
                        </a:solidFill>
                        <a:effectLst/>
                        <a:latin typeface="Arial" charset="0"/>
                      </a:endParaRPr>
                    </a:p>
                  </a:txBody>
                  <a:tcPr marT="45729" marB="45729" horzOverflow="overflow">
                    <a:lnL w="12700" cap="flat" cmpd="sng" algn="ctr">
                      <a:solidFill>
                        <a:srgbClr val="FF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Vendor A</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Vendor B</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Vendor C</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Vendor D</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Total</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r h="335342">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dirty="0" smtClean="0">
                          <a:ln>
                            <a:noFill/>
                          </a:ln>
                          <a:solidFill>
                            <a:schemeClr val="bg1"/>
                          </a:solidFill>
                          <a:effectLst/>
                          <a:latin typeface="Arial" charset="0"/>
                        </a:rPr>
                        <a:t>Market Size (£000’s)</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250</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100</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50</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500</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900</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r h="335342">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dirty="0" smtClean="0">
                          <a:ln>
                            <a:noFill/>
                          </a:ln>
                          <a:solidFill>
                            <a:schemeClr val="bg1"/>
                          </a:solidFill>
                          <a:effectLst/>
                          <a:latin typeface="Arial" charset="0"/>
                        </a:rPr>
                        <a:t>Compatibility (No. Products)</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5</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13</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20</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2</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40</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r h="335342">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Ease of Use (AHP)</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N/A</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r h="335342">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Functionality (No. Functions)</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3</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6</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12</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8</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29</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bl>
          </a:graphicData>
        </a:graphic>
      </p:graphicFrame>
      <p:graphicFrame>
        <p:nvGraphicFramePr>
          <p:cNvPr id="564292" name="Group 68"/>
          <p:cNvGraphicFramePr>
            <a:graphicFrameLocks noGrp="1"/>
          </p:cNvGraphicFramePr>
          <p:nvPr/>
        </p:nvGraphicFramePr>
        <p:xfrm>
          <a:off x="635000" y="3538538"/>
          <a:ext cx="7415213" cy="1701800"/>
        </p:xfrm>
        <a:graphic>
          <a:graphicData uri="http://schemas.openxmlformats.org/drawingml/2006/table">
            <a:tbl>
              <a:tblPr/>
              <a:tblGrid>
                <a:gridCol w="2997200"/>
                <a:gridCol w="1085850"/>
                <a:gridCol w="1143000"/>
                <a:gridCol w="1095375"/>
                <a:gridCol w="1093788"/>
              </a:tblGrid>
              <a:tr h="360430">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endParaRPr kumimoji="0" lang="en-GB" sz="1600" b="1" i="0" u="none" strike="noStrike" cap="none" normalizeH="0" baseline="0" dirty="0" smtClean="0">
                        <a:ln>
                          <a:noFill/>
                        </a:ln>
                        <a:solidFill>
                          <a:schemeClr val="bg1"/>
                        </a:solidFill>
                        <a:effectLst/>
                        <a:latin typeface="Arial" charset="0"/>
                      </a:endParaRPr>
                    </a:p>
                  </a:txBody>
                  <a:tcPr marT="45729" marB="45729" horzOverflow="overflow">
                    <a:lnL w="12700" cap="flat" cmpd="sng" algn="ctr">
                      <a:solidFill>
                        <a:srgbClr val="FF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Vendor A</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Vendor B</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Vendor C</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Vendor D</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r h="335342">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dirty="0" smtClean="0">
                          <a:ln>
                            <a:noFill/>
                          </a:ln>
                          <a:solidFill>
                            <a:schemeClr val="bg1"/>
                          </a:solidFill>
                          <a:effectLst/>
                          <a:latin typeface="Arial" charset="0"/>
                        </a:rPr>
                        <a:t>Market Size (£000’s)</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=250/900</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=100/900</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=50/900</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=500/900</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r h="335342">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dirty="0" smtClean="0">
                          <a:ln>
                            <a:noFill/>
                          </a:ln>
                          <a:solidFill>
                            <a:schemeClr val="bg1"/>
                          </a:solidFill>
                          <a:effectLst/>
                          <a:latin typeface="Arial" charset="0"/>
                        </a:rPr>
                        <a:t>Compatibility (No. Products)</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=5/40</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=13/40</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=20/40</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=2/40</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r h="335342">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Ease of Use (AHP)</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.15</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.25</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.35</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.25</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r h="335342">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Functionality (No. Functions)</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=3/29</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=6/29</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=12/29</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=8/29</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bl>
          </a:graphicData>
        </a:graphic>
      </p:graphicFrame>
      <p:sp>
        <p:nvSpPr>
          <p:cNvPr id="564354" name="Rectangle 130"/>
          <p:cNvSpPr>
            <a:spLocks noChangeArrowheads="1"/>
          </p:cNvSpPr>
          <p:nvPr/>
        </p:nvSpPr>
        <p:spPr bwMode="auto">
          <a:xfrm>
            <a:off x="527050" y="5375275"/>
            <a:ext cx="8439150" cy="671513"/>
          </a:xfrm>
          <a:prstGeom prst="rect">
            <a:avLst/>
          </a:prstGeom>
          <a:solidFill>
            <a:schemeClr val="bg1"/>
          </a:solid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n-GB" sz="2400" b="1" dirty="0">
                <a:solidFill>
                  <a:schemeClr val="tx1">
                    <a:lumMod val="75000"/>
                    <a:lumOff val="25000"/>
                  </a:schemeClr>
                </a:solidFill>
              </a:rPr>
              <a:t>NB. If a smaller number is better, take a reciprocal first, then normalise the reciprocals</a:t>
            </a:r>
            <a:endParaRPr lang="en-GB" sz="2200" b="1" dirty="0">
              <a:solidFill>
                <a:schemeClr val="tx1">
                  <a:lumMod val="75000"/>
                  <a:lumOff val="25000"/>
                </a:schemeClr>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457200" y="0"/>
            <a:ext cx="8229600" cy="1143000"/>
          </a:xfrm>
        </p:spPr>
        <p:txBody>
          <a:bodyPr/>
          <a:lstStyle/>
          <a:p>
            <a:pPr eaLnBrk="1" hangingPunct="1"/>
            <a:r>
              <a:rPr lang="en-GB" smtClean="0"/>
              <a:t>Step 11: Multiply the Score by the Weighting</a:t>
            </a:r>
          </a:p>
        </p:txBody>
      </p:sp>
      <p:sp>
        <p:nvSpPr>
          <p:cNvPr id="551939" name="Rectangle 3"/>
          <p:cNvSpPr>
            <a:spLocks noChangeArrowheads="1"/>
          </p:cNvSpPr>
          <p:nvPr/>
        </p:nvSpPr>
        <p:spPr bwMode="auto">
          <a:xfrm>
            <a:off x="349250" y="942975"/>
            <a:ext cx="8439150" cy="1611313"/>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n-GB" sz="2400" b="1">
                <a:solidFill>
                  <a:schemeClr val="tx1">
                    <a:lumMod val="75000"/>
                    <a:lumOff val="25000"/>
                  </a:schemeClr>
                </a:solidFill>
              </a:rPr>
              <a:t>Now multiply each score by the appropriate weighting, and sum the values for each option to derive a final, normalised score.</a:t>
            </a:r>
          </a:p>
          <a:p>
            <a:pPr>
              <a:spcBef>
                <a:spcPct val="20000"/>
              </a:spcBef>
              <a:buClr>
                <a:schemeClr val="bg1"/>
              </a:buClr>
              <a:buSzPct val="25000"/>
              <a:buFont typeface="Times" pitchFamily="18" charset="0"/>
              <a:buChar char="•"/>
              <a:defRPr/>
            </a:pPr>
            <a:r>
              <a:rPr lang="en-GB" sz="2400" b="1">
                <a:solidFill>
                  <a:schemeClr val="tx1">
                    <a:lumMod val="75000"/>
                    <a:lumOff val="25000"/>
                  </a:schemeClr>
                </a:solidFill>
              </a:rPr>
              <a:t>Using our example:</a:t>
            </a:r>
          </a:p>
          <a:p>
            <a:pPr marL="768350" lvl="1" indent="-285750">
              <a:spcBef>
                <a:spcPct val="20000"/>
              </a:spcBef>
              <a:buSzPct val="65000"/>
              <a:buFont typeface="Wingdings" pitchFamily="2" charset="2"/>
              <a:buChar char="n"/>
              <a:defRPr/>
            </a:pPr>
            <a:endParaRPr lang="en-GB" sz="2200">
              <a:solidFill>
                <a:schemeClr val="tx1">
                  <a:lumMod val="75000"/>
                  <a:lumOff val="25000"/>
                </a:schemeClr>
              </a:solidFill>
            </a:endParaRPr>
          </a:p>
          <a:p>
            <a:pPr>
              <a:spcBef>
                <a:spcPct val="20000"/>
              </a:spcBef>
              <a:buClr>
                <a:schemeClr val="bg1"/>
              </a:buClr>
              <a:buSzPct val="25000"/>
              <a:buFont typeface="Times" pitchFamily="18" charset="0"/>
              <a:buChar char="•"/>
              <a:defRPr/>
            </a:pPr>
            <a:endParaRPr lang="en-GB" sz="2400" b="1">
              <a:solidFill>
                <a:schemeClr val="tx1">
                  <a:lumMod val="75000"/>
                  <a:lumOff val="25000"/>
                </a:schemeClr>
              </a:solidFill>
            </a:endParaRPr>
          </a:p>
          <a:p>
            <a:pPr marL="768350" lvl="1" indent="-285750">
              <a:spcBef>
                <a:spcPct val="20000"/>
              </a:spcBef>
              <a:buSzPct val="65000"/>
              <a:buFont typeface="Wingdings" pitchFamily="2" charset="2"/>
              <a:buChar char="n"/>
              <a:defRPr/>
            </a:pPr>
            <a:endParaRPr lang="en-GB" sz="2200">
              <a:solidFill>
                <a:schemeClr val="tx1">
                  <a:lumMod val="75000"/>
                  <a:lumOff val="25000"/>
                </a:schemeClr>
              </a:solidFill>
            </a:endParaRPr>
          </a:p>
          <a:p>
            <a:pPr>
              <a:spcBef>
                <a:spcPct val="20000"/>
              </a:spcBef>
              <a:buClr>
                <a:schemeClr val="bg1"/>
              </a:buClr>
              <a:buSzPct val="25000"/>
              <a:buFont typeface="Times" pitchFamily="18" charset="0"/>
              <a:buChar char="•"/>
              <a:defRPr/>
            </a:pPr>
            <a:endParaRPr lang="en-GB" sz="2400" b="1">
              <a:solidFill>
                <a:schemeClr val="tx1">
                  <a:lumMod val="75000"/>
                  <a:lumOff val="25000"/>
                </a:schemeClr>
              </a:solidFill>
            </a:endParaRPr>
          </a:p>
          <a:p>
            <a:pPr>
              <a:spcBef>
                <a:spcPct val="20000"/>
              </a:spcBef>
              <a:buClr>
                <a:schemeClr val="bg1"/>
              </a:buClr>
              <a:buSzPct val="25000"/>
              <a:buFont typeface="Times" pitchFamily="18" charset="0"/>
              <a:buChar char="•"/>
              <a:defRPr/>
            </a:pPr>
            <a:endParaRPr lang="en-GB" sz="2200" b="1">
              <a:solidFill>
                <a:schemeClr val="tx1">
                  <a:lumMod val="75000"/>
                  <a:lumOff val="25000"/>
                </a:schemeClr>
              </a:solidFill>
            </a:endParaRPr>
          </a:p>
        </p:txBody>
      </p:sp>
      <p:graphicFrame>
        <p:nvGraphicFramePr>
          <p:cNvPr id="552044" name="Group 108"/>
          <p:cNvGraphicFramePr>
            <a:graphicFrameLocks noGrp="1"/>
          </p:cNvGraphicFramePr>
          <p:nvPr/>
        </p:nvGraphicFramePr>
        <p:xfrm>
          <a:off x="419100" y="2560638"/>
          <a:ext cx="7421563" cy="2036762"/>
        </p:xfrm>
        <a:graphic>
          <a:graphicData uri="http://schemas.openxmlformats.org/drawingml/2006/table">
            <a:tbl>
              <a:tblPr/>
              <a:tblGrid>
                <a:gridCol w="1473200"/>
                <a:gridCol w="1166813"/>
                <a:gridCol w="1195387"/>
                <a:gridCol w="1195388"/>
                <a:gridCol w="1195387"/>
                <a:gridCol w="1195388"/>
              </a:tblGrid>
              <a:tr h="360363">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dirty="0" smtClean="0">
                          <a:ln>
                            <a:noFill/>
                          </a:ln>
                          <a:solidFill>
                            <a:schemeClr val="bg1"/>
                          </a:solidFill>
                          <a:effectLst/>
                          <a:latin typeface="Arial" charset="0"/>
                        </a:rPr>
                        <a:t>Criteria</a:t>
                      </a:r>
                    </a:p>
                  </a:txBody>
                  <a:tcPr horzOverflow="overflow">
                    <a:lnL w="12700" cap="flat" cmpd="sng" algn="ctr">
                      <a:solidFill>
                        <a:srgbClr val="FF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Weighting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Vendor 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Vendor B</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Vendor 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Vendor D</a:t>
                      </a:r>
                    </a:p>
                  </a:txBody>
                  <a:tcPr horzOverflow="overflow">
                    <a:lnL w="12700" cap="flat" cmpd="sng" algn="ctr">
                      <a:solidFill>
                        <a:schemeClr val="bg1"/>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r h="335280">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dirty="0" smtClean="0">
                          <a:ln>
                            <a:noFill/>
                          </a:ln>
                          <a:solidFill>
                            <a:schemeClr val="bg1"/>
                          </a:solidFill>
                          <a:effectLst/>
                          <a:latin typeface="Arial" charset="0"/>
                        </a:rPr>
                        <a:t>Market Size</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dirty="0" smtClean="0">
                          <a:ln>
                            <a:noFill/>
                          </a:ln>
                          <a:solidFill>
                            <a:srgbClr val="0033CC"/>
                          </a:solidFill>
                          <a:effectLst/>
                          <a:latin typeface="Arial" charset="0"/>
                        </a:rPr>
                        <a:t>0.05</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=.28x.05</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=.11x.05</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=.06x.05</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=.56x.05</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r h="335280">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Compatibility</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dirty="0" smtClean="0">
                          <a:ln>
                            <a:noFill/>
                          </a:ln>
                          <a:solidFill>
                            <a:srgbClr val="0033CC"/>
                          </a:solidFill>
                          <a:effectLst/>
                          <a:latin typeface="Arial" charset="0"/>
                        </a:rPr>
                        <a:t>0.16</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=.13x.16</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=.33x.16</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=.50x.16</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=.05x0.16</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r h="335280">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Ease of Use</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rgbClr val="0033CC"/>
                          </a:solidFill>
                          <a:effectLst/>
                          <a:latin typeface="Arial" charset="0"/>
                        </a:rPr>
                        <a:t>0.23</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=.15x.23</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=.25x.23</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=.35x.23</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=.25x.23</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r h="335280">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Functionality</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rgbClr val="0033CC"/>
                          </a:solidFill>
                          <a:effectLst/>
                          <a:latin typeface="Arial" charset="0"/>
                        </a:rPr>
                        <a:t>0.56</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=.10x.56</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solidFill>
                          <a:effectLst/>
                          <a:latin typeface="Arial" charset="0"/>
                        </a:rPr>
                        <a:t>=.21x.56</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=.41x.56</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smtClean="0">
                          <a:ln>
                            <a:noFill/>
                          </a:ln>
                          <a:solidFill>
                            <a:schemeClr val="tx1"/>
                          </a:solidFill>
                          <a:effectLst/>
                          <a:latin typeface="Arial" charset="0"/>
                        </a:rPr>
                        <a:t>=.28x.56</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r h="335280">
                <a:tc gridSpan="2">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chemeClr val="bg1"/>
                          </a:solidFill>
                          <a:effectLst/>
                          <a:latin typeface="Arial" charset="0"/>
                        </a:rPr>
                        <a:t>Importance (Total)</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hMerge="1">
                  <a:txBody>
                    <a:bodyPr/>
                    <a:lstStyle/>
                    <a:p>
                      <a:endParaRPr lang="en-GB"/>
                    </a:p>
                  </a:txBody>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rgbClr val="0033CC"/>
                          </a:solidFill>
                          <a:effectLst/>
                          <a:latin typeface="Arial" charset="0"/>
                        </a:rPr>
                        <a:t>0.13</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smtClean="0">
                          <a:ln>
                            <a:noFill/>
                          </a:ln>
                          <a:solidFill>
                            <a:srgbClr val="0033CC"/>
                          </a:solidFill>
                          <a:effectLst/>
                          <a:latin typeface="Arial" charset="0"/>
                        </a:rPr>
                        <a:t>0.23</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dirty="0" smtClean="0">
                          <a:ln>
                            <a:noFill/>
                          </a:ln>
                          <a:solidFill>
                            <a:srgbClr val="0033CC"/>
                          </a:solidFill>
                          <a:effectLst/>
                          <a:latin typeface="Arial" charset="0"/>
                        </a:rPr>
                        <a:t>0.40</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1" i="0" u="none" strike="noStrike" cap="none" normalizeH="0" baseline="0" dirty="0" smtClean="0">
                          <a:ln>
                            <a:noFill/>
                          </a:ln>
                          <a:solidFill>
                            <a:srgbClr val="0033CC"/>
                          </a:solidFill>
                          <a:effectLst/>
                          <a:latin typeface="Arial" charset="0"/>
                        </a:rPr>
                        <a:t>0.25</a:t>
                      </a:r>
                    </a:p>
                  </a:txBody>
                  <a:tcPr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0"/>
            <a:ext cx="8229600" cy="1143000"/>
          </a:xfrm>
        </p:spPr>
        <p:txBody>
          <a:bodyPr/>
          <a:lstStyle/>
          <a:p>
            <a:pPr eaLnBrk="1" hangingPunct="1"/>
            <a:r>
              <a:rPr lang="en-GB" smtClean="0"/>
              <a:t>Step 10: Key Outputs</a:t>
            </a:r>
          </a:p>
        </p:txBody>
      </p:sp>
      <p:sp>
        <p:nvSpPr>
          <p:cNvPr id="13315" name="Rectangle 3"/>
          <p:cNvSpPr>
            <a:spLocks noChangeArrowheads="1"/>
          </p:cNvSpPr>
          <p:nvPr/>
        </p:nvSpPr>
        <p:spPr bwMode="auto">
          <a:xfrm>
            <a:off x="349250" y="942975"/>
            <a:ext cx="8439150" cy="491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r>
              <a:rPr lang="en-GB" sz="2400" b="1">
                <a:solidFill>
                  <a:srgbClr val="FF0000"/>
                </a:solidFill>
              </a:rPr>
              <a:t>In completing step 10, you should produce at least the following:</a:t>
            </a:r>
          </a:p>
          <a:p>
            <a:pPr marL="768350" lvl="1" indent="-285750">
              <a:spcBef>
                <a:spcPct val="20000"/>
              </a:spcBef>
              <a:buSzPct val="65000"/>
              <a:buFont typeface="Wingdings" pitchFamily="2" charset="2"/>
              <a:buChar char="n"/>
            </a:pPr>
            <a:r>
              <a:rPr lang="en-GB" sz="2200">
                <a:solidFill>
                  <a:srgbClr val="7A6C7A"/>
                </a:solidFill>
              </a:rPr>
              <a:t>A list of potential solutions</a:t>
            </a:r>
          </a:p>
          <a:p>
            <a:pPr>
              <a:spcBef>
                <a:spcPct val="20000"/>
              </a:spcBef>
              <a:buClr>
                <a:schemeClr val="bg1"/>
              </a:buClr>
              <a:buSzPct val="25000"/>
              <a:buFont typeface="Times" pitchFamily="18" charset="0"/>
              <a:buChar char="•"/>
            </a:pPr>
            <a:endParaRPr lang="en-GB" sz="2400" b="1">
              <a:solidFill>
                <a:srgbClr val="FF0000"/>
              </a:solidFill>
            </a:endParaRPr>
          </a:p>
          <a:p>
            <a:pPr marL="768350" lvl="1" indent="-285750">
              <a:spcBef>
                <a:spcPct val="20000"/>
              </a:spcBef>
              <a:buSzPct val="65000"/>
              <a:buFont typeface="Wingdings" pitchFamily="2" charset="2"/>
              <a:buChar char="n"/>
            </a:pPr>
            <a:endParaRPr lang="en-GB" sz="2200">
              <a:solidFill>
                <a:srgbClr val="7A6C7A"/>
              </a:solidFill>
            </a:endParaRPr>
          </a:p>
          <a:p>
            <a:pPr>
              <a:spcBef>
                <a:spcPct val="20000"/>
              </a:spcBef>
              <a:buClr>
                <a:schemeClr val="bg1"/>
              </a:buClr>
              <a:buSzPct val="25000"/>
              <a:buFont typeface="Times" pitchFamily="18" charset="0"/>
              <a:buChar char="•"/>
            </a:pPr>
            <a:endParaRPr lang="en-GB" sz="2400" b="1">
              <a:solidFill>
                <a:srgbClr val="FF0000"/>
              </a:solidFill>
            </a:endParaRPr>
          </a:p>
          <a:p>
            <a:pPr>
              <a:spcBef>
                <a:spcPct val="20000"/>
              </a:spcBef>
              <a:buClr>
                <a:schemeClr val="bg1"/>
              </a:buClr>
              <a:buSzPct val="25000"/>
              <a:buFont typeface="Times" pitchFamily="18" charset="0"/>
              <a:buChar char="•"/>
            </a:pPr>
            <a:endParaRPr lang="en-GB" sz="2200" b="1">
              <a:solidFill>
                <a:srgbClr val="FF0000"/>
              </a:solidFill>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457200" y="0"/>
            <a:ext cx="8229600" cy="1143000"/>
          </a:xfrm>
        </p:spPr>
        <p:txBody>
          <a:bodyPr/>
          <a:lstStyle/>
          <a:p>
            <a:pPr eaLnBrk="1" hangingPunct="1"/>
            <a:r>
              <a:rPr lang="en-GB" smtClean="0"/>
              <a:t>Step 11: Evaluate Costs</a:t>
            </a:r>
          </a:p>
        </p:txBody>
      </p:sp>
      <p:sp>
        <p:nvSpPr>
          <p:cNvPr id="552963" name="Rectangle 3"/>
          <p:cNvSpPr>
            <a:spLocks noChangeArrowheads="1"/>
          </p:cNvSpPr>
          <p:nvPr/>
        </p:nvSpPr>
        <p:spPr bwMode="auto">
          <a:xfrm>
            <a:off x="349250" y="942975"/>
            <a:ext cx="8439150" cy="4913313"/>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n-GB" sz="2400" b="1">
                <a:solidFill>
                  <a:schemeClr val="tx1">
                    <a:lumMod val="75000"/>
                    <a:lumOff val="25000"/>
                  </a:schemeClr>
                </a:solidFill>
              </a:rPr>
              <a:t>Cost is an important factor that figures in every decision a business has to make </a:t>
            </a:r>
          </a:p>
          <a:p>
            <a:pPr>
              <a:spcBef>
                <a:spcPct val="20000"/>
              </a:spcBef>
              <a:buClr>
                <a:schemeClr val="bg1"/>
              </a:buClr>
              <a:buSzPct val="25000"/>
              <a:buFont typeface="Times" pitchFamily="18" charset="0"/>
              <a:buChar char="•"/>
              <a:defRPr/>
            </a:pPr>
            <a:r>
              <a:rPr lang="en-GB" sz="2400" b="1">
                <a:solidFill>
                  <a:schemeClr val="tx1">
                    <a:lumMod val="75000"/>
                    <a:lumOff val="25000"/>
                  </a:schemeClr>
                </a:solidFill>
              </a:rPr>
              <a:t>How much you are willing to pay for a certain return is up to you.  Similarly the cost will influence how much you need to charge, which may limit the customer populations you are selling to  </a:t>
            </a:r>
          </a:p>
          <a:p>
            <a:pPr>
              <a:spcBef>
                <a:spcPct val="20000"/>
              </a:spcBef>
              <a:buClr>
                <a:schemeClr val="bg1"/>
              </a:buClr>
              <a:buSzPct val="25000"/>
              <a:buFont typeface="Times" pitchFamily="18" charset="0"/>
              <a:buChar char="•"/>
              <a:defRPr/>
            </a:pPr>
            <a:r>
              <a:rPr lang="en-GB" sz="2400" b="1">
                <a:solidFill>
                  <a:schemeClr val="tx1">
                    <a:lumMod val="75000"/>
                    <a:lumOff val="25000"/>
                  </a:schemeClr>
                </a:solidFill>
              </a:rPr>
              <a:t>Do not include cost as a criterion when selecting solutions, factor in costs at the end of the process</a:t>
            </a:r>
          </a:p>
          <a:p>
            <a:pPr>
              <a:spcBef>
                <a:spcPct val="20000"/>
              </a:spcBef>
              <a:buClr>
                <a:schemeClr val="bg1"/>
              </a:buClr>
              <a:buSzPct val="25000"/>
              <a:buFont typeface="Times" pitchFamily="18" charset="0"/>
              <a:buChar char="•"/>
              <a:defRPr/>
            </a:pPr>
            <a:endParaRPr lang="en-GB" sz="2200" b="1">
              <a:solidFill>
                <a:schemeClr val="tx1">
                  <a:lumMod val="75000"/>
                  <a:lumOff val="25000"/>
                </a:schemeClr>
              </a:solidFill>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989" name="AutoShape 5"/>
          <p:cNvSpPr>
            <a:spLocks noChangeArrowheads="1"/>
          </p:cNvSpPr>
          <p:nvPr/>
        </p:nvSpPr>
        <p:spPr bwMode="auto">
          <a:xfrm>
            <a:off x="487363" y="2989263"/>
            <a:ext cx="5870575" cy="298926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endParaRPr lang="en-GB"/>
          </a:p>
        </p:txBody>
      </p:sp>
      <p:sp>
        <p:nvSpPr>
          <p:cNvPr id="75779" name="Rectangle 2"/>
          <p:cNvSpPr>
            <a:spLocks noGrp="1" noChangeArrowheads="1"/>
          </p:cNvSpPr>
          <p:nvPr>
            <p:ph type="title"/>
          </p:nvPr>
        </p:nvSpPr>
        <p:spPr>
          <a:xfrm>
            <a:off x="457200" y="0"/>
            <a:ext cx="8229600" cy="1143000"/>
          </a:xfrm>
        </p:spPr>
        <p:txBody>
          <a:bodyPr/>
          <a:lstStyle/>
          <a:p>
            <a:pPr eaLnBrk="1" hangingPunct="1"/>
            <a:r>
              <a:rPr lang="en-GB" smtClean="0"/>
              <a:t>Step 11: Evaluating Costs</a:t>
            </a:r>
          </a:p>
        </p:txBody>
      </p:sp>
      <p:sp>
        <p:nvSpPr>
          <p:cNvPr id="553987" name="Rectangle 3"/>
          <p:cNvSpPr>
            <a:spLocks noChangeArrowheads="1"/>
          </p:cNvSpPr>
          <p:nvPr/>
        </p:nvSpPr>
        <p:spPr bwMode="auto">
          <a:xfrm>
            <a:off x="349250" y="942975"/>
            <a:ext cx="8439150" cy="2055813"/>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n-GB" sz="2000" b="1" dirty="0">
                <a:solidFill>
                  <a:schemeClr val="tx1">
                    <a:lumMod val="75000"/>
                    <a:lumOff val="25000"/>
                  </a:schemeClr>
                </a:solidFill>
              </a:rPr>
              <a:t>Plot the scores against the costs of the solution, and link up the outer most points. The most cost effective solutions can be found on the ‘shoulder’</a:t>
            </a:r>
          </a:p>
          <a:p>
            <a:pPr>
              <a:spcBef>
                <a:spcPct val="20000"/>
              </a:spcBef>
              <a:buClr>
                <a:schemeClr val="bg1"/>
              </a:buClr>
              <a:buSzPct val="25000"/>
              <a:buFont typeface="Times" pitchFamily="18" charset="0"/>
              <a:buChar char="•"/>
              <a:defRPr/>
            </a:pPr>
            <a:r>
              <a:rPr lang="en-GB" sz="2000" b="1" dirty="0">
                <a:solidFill>
                  <a:schemeClr val="tx1">
                    <a:lumMod val="75000"/>
                    <a:lumOff val="25000"/>
                  </a:schemeClr>
                </a:solidFill>
              </a:rPr>
              <a:t>How much you are willing to pay for level of performance you require?</a:t>
            </a:r>
          </a:p>
          <a:p>
            <a:pPr>
              <a:spcBef>
                <a:spcPct val="20000"/>
              </a:spcBef>
              <a:buClr>
                <a:schemeClr val="bg1"/>
              </a:buClr>
              <a:buSzPct val="25000"/>
              <a:buFont typeface="Times" pitchFamily="18" charset="0"/>
              <a:buChar char="•"/>
              <a:defRPr/>
            </a:pPr>
            <a:r>
              <a:rPr lang="en-GB" sz="2000" b="1" dirty="0">
                <a:solidFill>
                  <a:schemeClr val="tx1">
                    <a:lumMod val="75000"/>
                    <a:lumOff val="25000"/>
                  </a:schemeClr>
                </a:solidFill>
              </a:rPr>
              <a:t>Using our example:</a:t>
            </a:r>
          </a:p>
          <a:p>
            <a:pPr>
              <a:spcBef>
                <a:spcPct val="20000"/>
              </a:spcBef>
              <a:buClr>
                <a:schemeClr val="bg1"/>
              </a:buClr>
              <a:buSzPct val="25000"/>
              <a:buFont typeface="Times" pitchFamily="18" charset="0"/>
              <a:buChar char="•"/>
              <a:defRPr/>
            </a:pPr>
            <a:endParaRPr lang="en-GB" sz="2000" b="1" dirty="0">
              <a:solidFill>
                <a:schemeClr val="tx1">
                  <a:lumMod val="75000"/>
                  <a:lumOff val="25000"/>
                </a:schemeClr>
              </a:solidFill>
            </a:endParaRPr>
          </a:p>
          <a:p>
            <a:pPr>
              <a:spcBef>
                <a:spcPct val="20000"/>
              </a:spcBef>
              <a:buClr>
                <a:schemeClr val="bg1"/>
              </a:buClr>
              <a:buSzPct val="25000"/>
              <a:buFont typeface="Times" pitchFamily="18" charset="0"/>
              <a:buNone/>
              <a:defRPr/>
            </a:pPr>
            <a:endParaRPr lang="en-GB" sz="2000" b="1" dirty="0">
              <a:solidFill>
                <a:schemeClr val="tx1">
                  <a:lumMod val="75000"/>
                  <a:lumOff val="25000"/>
                </a:schemeClr>
              </a:solidFill>
            </a:endParaRPr>
          </a:p>
          <a:p>
            <a:pPr marL="768350" lvl="1" indent="-285750">
              <a:spcBef>
                <a:spcPct val="20000"/>
              </a:spcBef>
              <a:buSzPct val="65000"/>
              <a:buFont typeface="Wingdings" pitchFamily="2" charset="2"/>
              <a:buChar char="n"/>
              <a:defRPr/>
            </a:pPr>
            <a:endParaRPr lang="en-GB" sz="2000" dirty="0">
              <a:solidFill>
                <a:schemeClr val="tx1">
                  <a:lumMod val="75000"/>
                  <a:lumOff val="25000"/>
                </a:schemeClr>
              </a:solidFill>
            </a:endParaRPr>
          </a:p>
          <a:p>
            <a:pPr>
              <a:spcBef>
                <a:spcPct val="20000"/>
              </a:spcBef>
              <a:buClr>
                <a:schemeClr val="bg1"/>
              </a:buClr>
              <a:buSzPct val="25000"/>
              <a:buFont typeface="Times" pitchFamily="18" charset="0"/>
              <a:buChar char="•"/>
              <a:defRPr/>
            </a:pPr>
            <a:endParaRPr lang="en-GB" sz="2000" b="1" dirty="0">
              <a:solidFill>
                <a:schemeClr val="tx1">
                  <a:lumMod val="75000"/>
                  <a:lumOff val="25000"/>
                </a:schemeClr>
              </a:solidFill>
            </a:endParaRPr>
          </a:p>
          <a:p>
            <a:pPr>
              <a:spcBef>
                <a:spcPct val="20000"/>
              </a:spcBef>
              <a:buClr>
                <a:schemeClr val="bg1"/>
              </a:buClr>
              <a:buSzPct val="25000"/>
              <a:buFont typeface="Times" pitchFamily="18" charset="0"/>
              <a:buChar char="•"/>
              <a:defRPr/>
            </a:pPr>
            <a:endParaRPr lang="en-GB" sz="2000" b="1" dirty="0">
              <a:solidFill>
                <a:schemeClr val="tx1">
                  <a:lumMod val="75000"/>
                  <a:lumOff val="25000"/>
                </a:schemeClr>
              </a:solidFill>
            </a:endParaRPr>
          </a:p>
        </p:txBody>
      </p:sp>
      <p:pic>
        <p:nvPicPr>
          <p:cNvPr id="7578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6450" y="3024188"/>
            <a:ext cx="5067300" cy="294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2" name="Rectangle 6"/>
          <p:cNvSpPr>
            <a:spLocks noChangeArrowheads="1"/>
          </p:cNvSpPr>
          <p:nvPr/>
        </p:nvSpPr>
        <p:spPr bwMode="gray">
          <a:xfrm>
            <a:off x="6578600" y="3117850"/>
            <a:ext cx="2266950" cy="1836738"/>
          </a:xfrm>
          <a:prstGeom prst="rect">
            <a:avLst/>
          </a:prstGeom>
          <a:solidFill>
            <a:srgbClr val="FFFF99"/>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eaLnBrk="0" hangingPunct="0"/>
            <a:r>
              <a:rPr lang="en-US" sz="1400" b="1"/>
              <a:t>Although Vendor C scored the best, Vendor B is  probably the most cost effective.  </a:t>
            </a:r>
          </a:p>
          <a:p>
            <a:pPr eaLnBrk="0" hangingPunct="0"/>
            <a:r>
              <a:rPr lang="en-US" sz="1400" b="1"/>
              <a:t>It probably isn’t worth the extra cost for D, and A is probably too cheap and cheerful</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457200" y="0"/>
            <a:ext cx="8229600" cy="1143000"/>
          </a:xfrm>
        </p:spPr>
        <p:txBody>
          <a:bodyPr/>
          <a:lstStyle/>
          <a:p>
            <a:pPr eaLnBrk="1" hangingPunct="1"/>
            <a:r>
              <a:rPr lang="en-GB" smtClean="0"/>
              <a:t>Step 11: CE Matrix</a:t>
            </a:r>
          </a:p>
        </p:txBody>
      </p:sp>
      <p:sp>
        <p:nvSpPr>
          <p:cNvPr id="580611" name="Rectangle 3"/>
          <p:cNvSpPr>
            <a:spLocks noChangeArrowheads="1"/>
          </p:cNvSpPr>
          <p:nvPr/>
        </p:nvSpPr>
        <p:spPr bwMode="auto">
          <a:xfrm>
            <a:off x="349250" y="815975"/>
            <a:ext cx="8439150" cy="392113"/>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n-GB" sz="2000" b="1" dirty="0">
                <a:solidFill>
                  <a:schemeClr val="tx1">
                    <a:lumMod val="75000"/>
                    <a:lumOff val="25000"/>
                  </a:schemeClr>
                </a:solidFill>
              </a:rPr>
              <a:t>The CE matrix is also another option instead of or in addition to criteria based matrices</a:t>
            </a:r>
          </a:p>
          <a:p>
            <a:pPr>
              <a:spcBef>
                <a:spcPct val="20000"/>
              </a:spcBef>
              <a:buClr>
                <a:schemeClr val="bg1"/>
              </a:buClr>
              <a:buSzPct val="25000"/>
              <a:buFont typeface="Times" pitchFamily="18" charset="0"/>
              <a:buChar char="•"/>
              <a:defRPr/>
            </a:pPr>
            <a:r>
              <a:rPr lang="en-GB" sz="2000" b="1" dirty="0">
                <a:solidFill>
                  <a:schemeClr val="tx1">
                    <a:lumMod val="75000"/>
                    <a:lumOff val="25000"/>
                  </a:schemeClr>
                </a:solidFill>
              </a:rPr>
              <a:t>Use the CE matrix as before to see which evaluate solutions against the </a:t>
            </a:r>
            <a:r>
              <a:rPr lang="en-GB" sz="2000" b="1" dirty="0" err="1">
                <a:solidFill>
                  <a:schemeClr val="tx1">
                    <a:lumMod val="75000"/>
                    <a:lumOff val="25000"/>
                  </a:schemeClr>
                </a:solidFill>
              </a:rPr>
              <a:t>xs</a:t>
            </a:r>
            <a:r>
              <a:rPr lang="en-GB" sz="2000" b="1" dirty="0">
                <a:solidFill>
                  <a:schemeClr val="tx1">
                    <a:lumMod val="75000"/>
                    <a:lumOff val="25000"/>
                  </a:schemeClr>
                </a:solidFill>
              </a:rPr>
              <a:t>. Has the advantage over criteria based matrices in that it considers the </a:t>
            </a:r>
            <a:r>
              <a:rPr lang="en-GB" sz="2000" b="1" dirty="0" err="1">
                <a:solidFill>
                  <a:schemeClr val="tx1">
                    <a:lumMod val="75000"/>
                    <a:lumOff val="25000"/>
                  </a:schemeClr>
                </a:solidFill>
              </a:rPr>
              <a:t>xs</a:t>
            </a:r>
            <a:r>
              <a:rPr lang="en-GB" sz="2000" b="1" dirty="0">
                <a:solidFill>
                  <a:schemeClr val="tx1">
                    <a:lumMod val="75000"/>
                    <a:lumOff val="25000"/>
                  </a:schemeClr>
                </a:solidFill>
              </a:rPr>
              <a:t> directly</a:t>
            </a:r>
            <a:endParaRPr lang="en-GB" sz="2200" b="1" dirty="0">
              <a:solidFill>
                <a:schemeClr val="tx1">
                  <a:lumMod val="75000"/>
                  <a:lumOff val="25000"/>
                </a:schemeClr>
              </a:solidFill>
            </a:endParaRPr>
          </a:p>
        </p:txBody>
      </p:sp>
      <p:pic>
        <p:nvPicPr>
          <p:cNvPr id="7680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25" y="2533650"/>
            <a:ext cx="8820150" cy="36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3"/>
          <p:cNvSpPr>
            <a:spLocks noGrp="1" noChangeArrowheads="1"/>
          </p:cNvSpPr>
          <p:nvPr>
            <p:ph type="title"/>
          </p:nvPr>
        </p:nvSpPr>
        <p:spPr>
          <a:xfrm>
            <a:off x="457200" y="0"/>
            <a:ext cx="8229600" cy="1143000"/>
          </a:xfrm>
        </p:spPr>
        <p:txBody>
          <a:bodyPr/>
          <a:lstStyle/>
          <a:p>
            <a:pPr eaLnBrk="1" hangingPunct="1"/>
            <a:r>
              <a:rPr lang="en-GB" smtClean="0"/>
              <a:t>Step 11: CPPOLDAT</a:t>
            </a:r>
          </a:p>
        </p:txBody>
      </p:sp>
      <p:sp>
        <p:nvSpPr>
          <p:cNvPr id="574468" name="Rectangle 4"/>
          <p:cNvSpPr>
            <a:spLocks noChangeArrowheads="1"/>
          </p:cNvSpPr>
          <p:nvPr/>
        </p:nvSpPr>
        <p:spPr bwMode="auto">
          <a:xfrm>
            <a:off x="349250" y="815975"/>
            <a:ext cx="8439150" cy="392113"/>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n-GB" sz="2400" b="1">
                <a:solidFill>
                  <a:schemeClr val="tx1">
                    <a:lumMod val="75000"/>
                    <a:lumOff val="25000"/>
                  </a:schemeClr>
                </a:solidFill>
              </a:rPr>
              <a:t>Use CPPOLDAT as a tool for an impact assessment on the possible solution(s)  </a:t>
            </a:r>
          </a:p>
          <a:p>
            <a:pPr>
              <a:spcBef>
                <a:spcPct val="20000"/>
              </a:spcBef>
              <a:buClr>
                <a:schemeClr val="bg1"/>
              </a:buClr>
              <a:buSzPct val="25000"/>
              <a:buFont typeface="Times" pitchFamily="18" charset="0"/>
              <a:buChar char="•"/>
              <a:defRPr/>
            </a:pPr>
            <a:r>
              <a:rPr lang="en-GB" sz="2400" b="1">
                <a:solidFill>
                  <a:schemeClr val="tx1">
                    <a:lumMod val="75000"/>
                    <a:lumOff val="25000"/>
                  </a:schemeClr>
                </a:solidFill>
              </a:rPr>
              <a:t>This time round, CPPOLDAT can help you assess the magnitude of change and is a useful precursor to performing the risk analysis and developing the implementation plan</a:t>
            </a:r>
          </a:p>
          <a:p>
            <a:pPr>
              <a:spcBef>
                <a:spcPct val="20000"/>
              </a:spcBef>
              <a:buClr>
                <a:schemeClr val="bg1"/>
              </a:buClr>
              <a:buSzPct val="25000"/>
              <a:buFont typeface="Times" pitchFamily="18" charset="0"/>
              <a:buChar char="•"/>
              <a:defRPr/>
            </a:pPr>
            <a:endParaRPr lang="en-GB" sz="2400" b="1">
              <a:solidFill>
                <a:schemeClr val="tx1">
                  <a:lumMod val="75000"/>
                  <a:lumOff val="25000"/>
                </a:schemeClr>
              </a:solidFill>
            </a:endParaRPr>
          </a:p>
          <a:p>
            <a:pPr marL="768350" lvl="1" indent="-285750">
              <a:spcBef>
                <a:spcPct val="20000"/>
              </a:spcBef>
              <a:buSzPct val="65000"/>
              <a:buFont typeface="Wingdings" pitchFamily="2" charset="2"/>
              <a:buChar char="n"/>
              <a:defRPr/>
            </a:pPr>
            <a:endParaRPr lang="en-GB" sz="2200">
              <a:solidFill>
                <a:schemeClr val="tx1">
                  <a:lumMod val="75000"/>
                  <a:lumOff val="25000"/>
                </a:schemeClr>
              </a:solidFill>
            </a:endParaRPr>
          </a:p>
          <a:p>
            <a:pPr>
              <a:spcBef>
                <a:spcPct val="20000"/>
              </a:spcBef>
              <a:buClr>
                <a:schemeClr val="bg1"/>
              </a:buClr>
              <a:buSzPct val="25000"/>
              <a:buFont typeface="Times" pitchFamily="18" charset="0"/>
              <a:buChar char="•"/>
              <a:defRPr/>
            </a:pPr>
            <a:endParaRPr lang="en-GB" sz="2400" b="1">
              <a:solidFill>
                <a:schemeClr val="tx1">
                  <a:lumMod val="75000"/>
                  <a:lumOff val="25000"/>
                </a:schemeClr>
              </a:solidFill>
            </a:endParaRPr>
          </a:p>
          <a:p>
            <a:pPr>
              <a:spcBef>
                <a:spcPct val="20000"/>
              </a:spcBef>
              <a:buClr>
                <a:schemeClr val="bg1"/>
              </a:buClr>
              <a:buSzPct val="25000"/>
              <a:buFont typeface="Times" pitchFamily="18" charset="0"/>
              <a:buChar char="•"/>
              <a:defRPr/>
            </a:pPr>
            <a:endParaRPr lang="en-GB" sz="2200" b="1">
              <a:solidFill>
                <a:schemeClr val="tx1">
                  <a:lumMod val="75000"/>
                  <a:lumOff val="25000"/>
                </a:schemeClr>
              </a:solidFill>
            </a:endParaRPr>
          </a:p>
        </p:txBody>
      </p:sp>
      <p:grpSp>
        <p:nvGrpSpPr>
          <p:cNvPr id="77828" name="Group 8"/>
          <p:cNvGrpSpPr>
            <a:grpSpLocks/>
          </p:cNvGrpSpPr>
          <p:nvPr/>
        </p:nvGrpSpPr>
        <p:grpSpPr bwMode="auto">
          <a:xfrm>
            <a:off x="4489450" y="2943225"/>
            <a:ext cx="3736975" cy="3048000"/>
            <a:chOff x="460" y="774"/>
            <a:chExt cx="2242" cy="1880"/>
          </a:xfrm>
        </p:grpSpPr>
        <p:sp>
          <p:nvSpPr>
            <p:cNvPr id="574466" name="AutoShape 2"/>
            <p:cNvSpPr>
              <a:spLocks noChangeArrowheads="1"/>
            </p:cNvSpPr>
            <p:nvPr/>
          </p:nvSpPr>
          <p:spPr bwMode="auto">
            <a:xfrm>
              <a:off x="460" y="774"/>
              <a:ext cx="2242" cy="1880"/>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wrap="none" anchor="ctr"/>
            <a:lstStyle/>
            <a:p>
              <a:pPr>
                <a:defRPr/>
              </a:pPr>
              <a:endParaRPr lang="en-GB"/>
            </a:p>
          </p:txBody>
        </p:sp>
        <p:pic>
          <p:nvPicPr>
            <p:cNvPr id="77830"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 y="837"/>
              <a:ext cx="1921" cy="1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57200" y="0"/>
            <a:ext cx="8229600" cy="1143000"/>
          </a:xfrm>
        </p:spPr>
        <p:txBody>
          <a:bodyPr/>
          <a:lstStyle/>
          <a:p>
            <a:pPr eaLnBrk="1" hangingPunct="1"/>
            <a:r>
              <a:rPr lang="en-GB" smtClean="0"/>
              <a:t>Step 11: Force Field Analysis</a:t>
            </a:r>
          </a:p>
        </p:txBody>
      </p:sp>
      <p:sp>
        <p:nvSpPr>
          <p:cNvPr id="555011" name="Rectangle 3"/>
          <p:cNvSpPr>
            <a:spLocks noChangeArrowheads="1"/>
          </p:cNvSpPr>
          <p:nvPr/>
        </p:nvSpPr>
        <p:spPr bwMode="auto">
          <a:xfrm>
            <a:off x="349250" y="942975"/>
            <a:ext cx="8439150" cy="4913313"/>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n-GB" sz="2400" b="1">
                <a:solidFill>
                  <a:schemeClr val="tx1">
                    <a:lumMod val="75000"/>
                    <a:lumOff val="25000"/>
                  </a:schemeClr>
                </a:solidFill>
              </a:rPr>
              <a:t>Force Field Analysis is a technique for looking at all the forces for and against a decision. In effect, it is a specialized method of weighing pros and cons</a:t>
            </a:r>
          </a:p>
          <a:p>
            <a:pPr>
              <a:spcBef>
                <a:spcPct val="20000"/>
              </a:spcBef>
              <a:buClr>
                <a:schemeClr val="bg1"/>
              </a:buClr>
              <a:buSzPct val="25000"/>
              <a:buFont typeface="Times" pitchFamily="18" charset="0"/>
              <a:buChar char="•"/>
              <a:defRPr/>
            </a:pPr>
            <a:r>
              <a:rPr lang="en-GB" sz="2400" b="1">
                <a:solidFill>
                  <a:schemeClr val="tx1">
                    <a:lumMod val="75000"/>
                    <a:lumOff val="25000"/>
                  </a:schemeClr>
                </a:solidFill>
              </a:rPr>
              <a:t>By carrying out the analysis you can plan to strengthen the forces supporting a decision, and reduce the impact of opposition to it</a:t>
            </a:r>
          </a:p>
          <a:p>
            <a:pPr>
              <a:spcBef>
                <a:spcPct val="20000"/>
              </a:spcBef>
              <a:buClr>
                <a:schemeClr val="bg1"/>
              </a:buClr>
              <a:buSzPct val="25000"/>
              <a:buFont typeface="Times" pitchFamily="18" charset="0"/>
              <a:buChar char="•"/>
              <a:defRPr/>
            </a:pPr>
            <a:r>
              <a:rPr lang="en-GB" sz="2400" b="1">
                <a:solidFill>
                  <a:schemeClr val="tx1">
                    <a:lumMod val="75000"/>
                    <a:lumOff val="25000"/>
                  </a:schemeClr>
                </a:solidFill>
              </a:rPr>
              <a:t>Where you have decided to carry out a plan, Force Field Analysis helps you identify changes that you could make to improve it</a:t>
            </a:r>
          </a:p>
          <a:p>
            <a:pPr>
              <a:spcBef>
                <a:spcPct val="20000"/>
              </a:spcBef>
              <a:buClr>
                <a:schemeClr val="bg1"/>
              </a:buClr>
              <a:buSzPct val="25000"/>
              <a:buFont typeface="Times" pitchFamily="18" charset="0"/>
              <a:buChar char="•"/>
              <a:defRPr/>
            </a:pPr>
            <a:endParaRPr lang="en-GB" sz="2200" b="1">
              <a:solidFill>
                <a:schemeClr val="tx1">
                  <a:lumMod val="75000"/>
                  <a:lumOff val="25000"/>
                </a:schemeClr>
              </a:solidFill>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457200" y="0"/>
            <a:ext cx="8229600" cy="1143000"/>
          </a:xfrm>
        </p:spPr>
        <p:txBody>
          <a:bodyPr/>
          <a:lstStyle/>
          <a:p>
            <a:pPr eaLnBrk="1" hangingPunct="1"/>
            <a:r>
              <a:rPr lang="en-GB" smtClean="0"/>
              <a:t>Step 11: Force Field Analysis</a:t>
            </a:r>
          </a:p>
        </p:txBody>
      </p:sp>
      <p:sp>
        <p:nvSpPr>
          <p:cNvPr id="79875" name="Rectangle 3"/>
          <p:cNvSpPr>
            <a:spLocks noChangeArrowheads="1"/>
          </p:cNvSpPr>
          <p:nvPr/>
        </p:nvSpPr>
        <p:spPr bwMode="auto">
          <a:xfrm>
            <a:off x="349250" y="942975"/>
            <a:ext cx="8439150" cy="491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r>
              <a:rPr lang="en-GB" b="1">
                <a:solidFill>
                  <a:srgbClr val="FF0000"/>
                </a:solidFill>
              </a:rPr>
              <a:t>To carry out a force field analysis, follow these steps:</a:t>
            </a:r>
          </a:p>
          <a:p>
            <a:pPr marL="768350" lvl="1" indent="-285750">
              <a:spcBef>
                <a:spcPct val="20000"/>
              </a:spcBef>
              <a:buSzPct val="65000"/>
              <a:buFont typeface="Wingdings" pitchFamily="2" charset="2"/>
              <a:buChar char="n"/>
            </a:pPr>
            <a:r>
              <a:rPr lang="en-GB">
                <a:solidFill>
                  <a:srgbClr val="7A6C7A"/>
                </a:solidFill>
              </a:rPr>
              <a:t>List all forces for change in one column, and all forces against change in another column.</a:t>
            </a:r>
          </a:p>
          <a:p>
            <a:pPr marL="768350" lvl="1" indent="-285750">
              <a:spcBef>
                <a:spcPct val="20000"/>
              </a:spcBef>
              <a:buSzPct val="65000"/>
              <a:buFont typeface="Wingdings" pitchFamily="2" charset="2"/>
              <a:buChar char="n"/>
            </a:pPr>
            <a:r>
              <a:rPr lang="en-GB">
                <a:solidFill>
                  <a:srgbClr val="7A6C7A"/>
                </a:solidFill>
              </a:rPr>
              <a:t>Assign a score to each force, from 1 (weak) to 10 (strong).</a:t>
            </a:r>
          </a:p>
          <a:p>
            <a:pPr marL="768350" lvl="1" indent="-285750">
              <a:spcBef>
                <a:spcPct val="20000"/>
              </a:spcBef>
              <a:buSzPct val="65000"/>
              <a:buFont typeface="Wingdings" pitchFamily="2" charset="2"/>
              <a:buChar char="n"/>
            </a:pPr>
            <a:r>
              <a:rPr lang="en-GB">
                <a:solidFill>
                  <a:srgbClr val="7A6C7A"/>
                </a:solidFill>
              </a:rPr>
              <a:t>Draw a diagram showing the forces for and against change. Show the size of each force as a number next to it, or use a scale above the columns</a:t>
            </a:r>
          </a:p>
          <a:p>
            <a:pPr marL="768350" lvl="1" indent="-285750">
              <a:spcBef>
                <a:spcPct val="20000"/>
              </a:spcBef>
              <a:buSzPct val="65000"/>
              <a:buFont typeface="Wingdings" pitchFamily="2" charset="2"/>
              <a:buChar char="n"/>
            </a:pPr>
            <a:r>
              <a:rPr lang="en-GB">
                <a:solidFill>
                  <a:srgbClr val="7A6C7A"/>
                </a:solidFill>
              </a:rPr>
              <a:t>Total up the scores in both columns, the bigger the difference towards the force for change the easier you will find it to implement the solution</a:t>
            </a:r>
          </a:p>
          <a:p>
            <a:pPr>
              <a:spcBef>
                <a:spcPct val="20000"/>
              </a:spcBef>
              <a:buClr>
                <a:schemeClr val="bg1"/>
              </a:buClr>
              <a:buSzPct val="25000"/>
              <a:buFont typeface="Times" pitchFamily="18" charset="0"/>
              <a:buChar char="•"/>
            </a:pPr>
            <a:r>
              <a:rPr lang="en-GB" b="1">
                <a:solidFill>
                  <a:srgbClr val="FF0000"/>
                </a:solidFill>
              </a:rPr>
              <a:t>Once you have carried out an analysis, you can decide whether your solution is viable….</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457200" y="0"/>
            <a:ext cx="8229600" cy="1143000"/>
          </a:xfrm>
        </p:spPr>
        <p:txBody>
          <a:bodyPr/>
          <a:lstStyle/>
          <a:p>
            <a:pPr eaLnBrk="1" hangingPunct="1"/>
            <a:r>
              <a:rPr lang="en-GB" smtClean="0"/>
              <a:t>Step 11: Force Field Analysis</a:t>
            </a:r>
          </a:p>
        </p:txBody>
      </p:sp>
      <p:sp>
        <p:nvSpPr>
          <p:cNvPr id="577539" name="Rectangle 3"/>
          <p:cNvSpPr>
            <a:spLocks noChangeArrowheads="1"/>
          </p:cNvSpPr>
          <p:nvPr/>
        </p:nvSpPr>
        <p:spPr bwMode="auto">
          <a:xfrm>
            <a:off x="349250" y="942975"/>
            <a:ext cx="8439150" cy="4913313"/>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n-GB" sz="2400" b="1">
                <a:solidFill>
                  <a:schemeClr val="tx1">
                    <a:lumMod val="75000"/>
                    <a:lumOff val="25000"/>
                  </a:schemeClr>
                </a:solidFill>
              </a:rPr>
              <a:t>Where you have already decided to carry out a improvement project (e.g. after a workflow analysis), Force Field Analysis can help you to work out how to improve its probability of success. Here you have two choices:</a:t>
            </a:r>
          </a:p>
          <a:p>
            <a:pPr marL="768350" lvl="1" indent="-285750">
              <a:spcBef>
                <a:spcPct val="20000"/>
              </a:spcBef>
              <a:buSzPct val="65000"/>
              <a:buFont typeface="Wingdings" pitchFamily="2" charset="2"/>
              <a:buChar char="n"/>
              <a:defRPr/>
            </a:pPr>
            <a:r>
              <a:rPr lang="en-GB" sz="2200">
                <a:solidFill>
                  <a:schemeClr val="tx1">
                    <a:lumMod val="75000"/>
                    <a:lumOff val="25000"/>
                  </a:schemeClr>
                </a:solidFill>
              </a:rPr>
              <a:t>To reduce the strength of the forces opposing a project, or</a:t>
            </a:r>
          </a:p>
          <a:p>
            <a:pPr marL="768350" lvl="1" indent="-285750">
              <a:spcBef>
                <a:spcPct val="20000"/>
              </a:spcBef>
              <a:buSzPct val="65000"/>
              <a:buFont typeface="Wingdings" pitchFamily="2" charset="2"/>
              <a:buChar char="n"/>
              <a:defRPr/>
            </a:pPr>
            <a:r>
              <a:rPr lang="en-GB" sz="2200">
                <a:solidFill>
                  <a:schemeClr val="tx1">
                    <a:lumMod val="75000"/>
                    <a:lumOff val="25000"/>
                  </a:schemeClr>
                </a:solidFill>
              </a:rPr>
              <a:t>To increase the forces pushing a project</a:t>
            </a:r>
          </a:p>
          <a:p>
            <a:pPr>
              <a:spcBef>
                <a:spcPct val="20000"/>
              </a:spcBef>
              <a:buClr>
                <a:schemeClr val="bg1"/>
              </a:buClr>
              <a:buSzPct val="25000"/>
              <a:buFont typeface="Times" pitchFamily="18" charset="0"/>
              <a:buChar char="•"/>
              <a:defRPr/>
            </a:pPr>
            <a:r>
              <a:rPr lang="en-GB" sz="2400" b="1">
                <a:solidFill>
                  <a:schemeClr val="tx1">
                    <a:lumMod val="75000"/>
                    <a:lumOff val="25000"/>
                  </a:schemeClr>
                </a:solidFill>
              </a:rPr>
              <a:t>Often the most elegant solution is the first: just trying to force change through may cause its own problems. People can be uncooperative if change is forced on them.</a:t>
            </a:r>
          </a:p>
          <a:p>
            <a:pPr marL="768350" lvl="1" indent="-285750">
              <a:spcBef>
                <a:spcPct val="20000"/>
              </a:spcBef>
              <a:buSzPct val="65000"/>
              <a:buFont typeface="Wingdings" pitchFamily="2" charset="2"/>
              <a:buChar char="n"/>
              <a:defRPr/>
            </a:pPr>
            <a:endParaRPr lang="en-GB" sz="2200">
              <a:solidFill>
                <a:schemeClr val="tx1">
                  <a:lumMod val="75000"/>
                  <a:lumOff val="25000"/>
                </a:schemeClr>
              </a:solidFill>
            </a:endParaRPr>
          </a:p>
          <a:p>
            <a:pPr>
              <a:spcBef>
                <a:spcPct val="20000"/>
              </a:spcBef>
              <a:buClr>
                <a:schemeClr val="bg1"/>
              </a:buClr>
              <a:buSzPct val="25000"/>
              <a:buFont typeface="Times" pitchFamily="18" charset="0"/>
              <a:buChar char="•"/>
              <a:defRPr/>
            </a:pPr>
            <a:endParaRPr lang="en-GB" sz="2400" b="1">
              <a:solidFill>
                <a:schemeClr val="tx1">
                  <a:lumMod val="75000"/>
                  <a:lumOff val="25000"/>
                </a:schemeClr>
              </a:solidFill>
            </a:endParaRPr>
          </a:p>
          <a:p>
            <a:pPr>
              <a:spcBef>
                <a:spcPct val="20000"/>
              </a:spcBef>
              <a:buClr>
                <a:schemeClr val="bg1"/>
              </a:buClr>
              <a:buSzPct val="25000"/>
              <a:buFont typeface="Times" pitchFamily="18" charset="0"/>
              <a:buChar char="•"/>
              <a:defRPr/>
            </a:pPr>
            <a:endParaRPr lang="en-GB" sz="2200" b="1">
              <a:solidFill>
                <a:schemeClr val="tx1">
                  <a:lumMod val="75000"/>
                  <a:lumOff val="25000"/>
                </a:schemeClr>
              </a:solidFill>
            </a:endParaRPr>
          </a:p>
        </p:txBody>
      </p:sp>
      <p:pic>
        <p:nvPicPr>
          <p:cNvPr id="80900" name="Picture 4" descr="C:\Documents and Settings\CSTOK2\Application Data\Microsoft\Media Catalog\Downloaded Clips\cl1f\j0078734.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75475" y="4776788"/>
            <a:ext cx="1657350" cy="12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457200" y="0"/>
            <a:ext cx="8229600" cy="1143000"/>
          </a:xfrm>
        </p:spPr>
        <p:txBody>
          <a:bodyPr/>
          <a:lstStyle/>
          <a:p>
            <a:pPr eaLnBrk="1" hangingPunct="1"/>
            <a:r>
              <a:rPr lang="en-GB" smtClean="0"/>
              <a:t>Step 11: Force Field Analysis Exercise</a:t>
            </a:r>
          </a:p>
        </p:txBody>
      </p:sp>
      <p:sp>
        <p:nvSpPr>
          <p:cNvPr id="578563" name="Rectangle 3"/>
          <p:cNvSpPr>
            <a:spLocks noChangeArrowheads="1"/>
          </p:cNvSpPr>
          <p:nvPr/>
        </p:nvSpPr>
        <p:spPr bwMode="auto">
          <a:xfrm>
            <a:off x="349250" y="930275"/>
            <a:ext cx="8439150" cy="4913313"/>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n-GB" sz="2400" b="1">
                <a:solidFill>
                  <a:schemeClr val="tx1">
                    <a:lumMod val="75000"/>
                    <a:lumOff val="25000"/>
                  </a:schemeClr>
                </a:solidFill>
              </a:rPr>
              <a:t>Desired Outcome: Identify forces for and against implementing PE in the Risk Department!!</a:t>
            </a:r>
          </a:p>
        </p:txBody>
      </p:sp>
      <p:graphicFrame>
        <p:nvGraphicFramePr>
          <p:cNvPr id="578593" name="Group 33"/>
          <p:cNvGraphicFramePr>
            <a:graphicFrameLocks noGrp="1"/>
          </p:cNvGraphicFramePr>
          <p:nvPr/>
        </p:nvGraphicFramePr>
        <p:xfrm>
          <a:off x="469900" y="1849438"/>
          <a:ext cx="8039100" cy="2257425"/>
        </p:xfrm>
        <a:graphic>
          <a:graphicData uri="http://schemas.openxmlformats.org/drawingml/2006/table">
            <a:tbl>
              <a:tblPr/>
              <a:tblGrid>
                <a:gridCol w="1339850"/>
                <a:gridCol w="4756150"/>
                <a:gridCol w="952500"/>
                <a:gridCol w="990600"/>
              </a:tblGrid>
              <a:tr h="380893">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lumMod val="75000"/>
                              <a:lumOff val="25000"/>
                            </a:schemeClr>
                          </a:solidFill>
                          <a:effectLst/>
                          <a:latin typeface="Arial" charset="0"/>
                        </a:rPr>
                        <a:t>What</a:t>
                      </a:r>
                    </a:p>
                  </a:txBody>
                  <a:tcPr marT="45707" marB="45707" horzOverflow="overflow">
                    <a:lnL w="12700" cap="flat" cmpd="sng" algn="ctr">
                      <a:solidFill>
                        <a:srgbClr val="FF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lumMod val="75000"/>
                              <a:lumOff val="25000"/>
                            </a:schemeClr>
                          </a:solidFill>
                          <a:effectLst/>
                          <a:latin typeface="Arial" charset="0"/>
                        </a:rPr>
                        <a:t>How</a:t>
                      </a: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lumMod val="75000"/>
                              <a:lumOff val="25000"/>
                            </a:schemeClr>
                          </a:solidFill>
                          <a:effectLst/>
                          <a:latin typeface="Arial" charset="0"/>
                        </a:rPr>
                        <a:t>Who</a:t>
                      </a: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lumMod val="75000"/>
                              <a:lumOff val="25000"/>
                            </a:schemeClr>
                          </a:solidFill>
                          <a:effectLst/>
                          <a:latin typeface="Arial" charset="0"/>
                        </a:rPr>
                        <a:t>Timing</a:t>
                      </a:r>
                    </a:p>
                  </a:txBody>
                  <a:tcPr marT="45707" marB="45707" horzOverflow="overflow">
                    <a:lnL w="12700" cap="flat" cmpd="sng" algn="ctr">
                      <a:solidFill>
                        <a:schemeClr val="bg1"/>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r h="1432157">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US" sz="1100" b="0" i="0" u="none" strike="noStrike" cap="none" normalizeH="0" baseline="0" smtClean="0">
                          <a:ln>
                            <a:noFill/>
                          </a:ln>
                          <a:solidFill>
                            <a:schemeClr val="tx1"/>
                          </a:solidFill>
                          <a:effectLst/>
                          <a:latin typeface="Arial" charset="0"/>
                        </a:rPr>
                        <a:t>Identify and classify forces for and against implementing PE in the Risk Department</a:t>
                      </a:r>
                      <a:endParaRPr kumimoji="0" lang="en-GB" sz="1100" b="0" i="0" u="none" strike="noStrike" cap="none" normalizeH="0" baseline="0" smtClean="0">
                        <a:ln>
                          <a:noFill/>
                        </a:ln>
                        <a:solidFill>
                          <a:schemeClr val="tx1"/>
                        </a:solidFill>
                        <a:effectLst/>
                        <a:latin typeface="Arial" charset="0"/>
                      </a:endParaRPr>
                    </a:p>
                  </a:txBody>
                  <a:tcPr marT="45707" marB="4570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FF3300"/>
                        </a:buClr>
                        <a:buSzTx/>
                        <a:buFont typeface="Wingdings 2" pitchFamily="18" charset="2"/>
                        <a:buNone/>
                        <a:tabLst/>
                      </a:pPr>
                      <a:r>
                        <a:rPr kumimoji="0" lang="en-US" sz="1100" b="0" i="0" u="none" strike="noStrike" cap="none" normalizeH="0" baseline="0" smtClean="0">
                          <a:ln>
                            <a:noFill/>
                          </a:ln>
                          <a:solidFill>
                            <a:schemeClr val="tx1"/>
                          </a:solidFill>
                          <a:effectLst/>
                          <a:latin typeface="Arial" charset="0"/>
                        </a:rPr>
                        <a:t>Identify all the possible forces for and against implementing PE within the Risk Department</a:t>
                      </a:r>
                    </a:p>
                    <a:p>
                      <a:pPr marL="0" marR="0" lvl="0" indent="0" algn="l" defTabSz="914400" rtl="0" eaLnBrk="0" fontAlgn="base" latinLnBrk="0" hangingPunct="0">
                        <a:lnSpc>
                          <a:spcPct val="100000"/>
                        </a:lnSpc>
                        <a:spcBef>
                          <a:spcPct val="50000"/>
                        </a:spcBef>
                        <a:spcAft>
                          <a:spcPct val="0"/>
                        </a:spcAft>
                        <a:buClr>
                          <a:srgbClr val="FF3300"/>
                        </a:buClr>
                        <a:buSzTx/>
                        <a:buFont typeface="Wingdings 2" pitchFamily="18" charset="2"/>
                        <a:buNone/>
                        <a:tabLst/>
                      </a:pPr>
                      <a:r>
                        <a:rPr kumimoji="0" lang="en-US" sz="1100" b="0" i="0" u="none" strike="noStrike" cap="none" normalizeH="0" baseline="0" smtClean="0">
                          <a:ln>
                            <a:noFill/>
                          </a:ln>
                          <a:solidFill>
                            <a:schemeClr val="tx1"/>
                          </a:solidFill>
                          <a:effectLst/>
                          <a:latin typeface="Arial" charset="0"/>
                        </a:rPr>
                        <a:t>Score the forces</a:t>
                      </a:r>
                    </a:p>
                    <a:p>
                      <a:pPr marL="0" marR="0" lvl="0" indent="0" algn="l" defTabSz="914400" rtl="0" eaLnBrk="0" fontAlgn="base" latinLnBrk="0" hangingPunct="0">
                        <a:lnSpc>
                          <a:spcPct val="100000"/>
                        </a:lnSpc>
                        <a:spcBef>
                          <a:spcPct val="50000"/>
                        </a:spcBef>
                        <a:spcAft>
                          <a:spcPct val="0"/>
                        </a:spcAft>
                        <a:buClr>
                          <a:srgbClr val="FF3300"/>
                        </a:buClr>
                        <a:buSzTx/>
                        <a:buFont typeface="Wingdings 2" pitchFamily="18" charset="2"/>
                        <a:buNone/>
                        <a:tabLst/>
                      </a:pPr>
                      <a:r>
                        <a:rPr kumimoji="0" lang="en-US" sz="1100" b="0" i="0" u="none" strike="noStrike" cap="none" normalizeH="0" baseline="0" smtClean="0">
                          <a:ln>
                            <a:noFill/>
                          </a:ln>
                          <a:solidFill>
                            <a:schemeClr val="tx1"/>
                          </a:solidFill>
                          <a:effectLst/>
                          <a:latin typeface="Arial" charset="0"/>
                        </a:rPr>
                        <a:t>Decide is PE is doomed or not</a:t>
                      </a:r>
                    </a:p>
                    <a:p>
                      <a:pPr marL="0" marR="0" lvl="0" indent="0" algn="l" defTabSz="914400" rtl="0" eaLnBrk="0" fontAlgn="base" latinLnBrk="0" hangingPunct="0">
                        <a:lnSpc>
                          <a:spcPct val="100000"/>
                        </a:lnSpc>
                        <a:spcBef>
                          <a:spcPct val="50000"/>
                        </a:spcBef>
                        <a:spcAft>
                          <a:spcPct val="0"/>
                        </a:spcAft>
                        <a:buClr>
                          <a:srgbClr val="FF3300"/>
                        </a:buClr>
                        <a:buSzTx/>
                        <a:buFont typeface="Wingdings 2" pitchFamily="18" charset="2"/>
                        <a:buNone/>
                        <a:tabLst/>
                      </a:pPr>
                      <a:r>
                        <a:rPr kumimoji="0" lang="en-US" sz="1100" b="0" i="0" u="none" strike="noStrike" cap="none" normalizeH="0" baseline="0" smtClean="0">
                          <a:ln>
                            <a:noFill/>
                          </a:ln>
                          <a:solidFill>
                            <a:schemeClr val="tx1"/>
                          </a:solidFill>
                          <a:effectLst/>
                          <a:latin typeface="Arial" charset="0"/>
                        </a:rPr>
                        <a:t>Identify actions to improve PE’s chance of success</a:t>
                      </a:r>
                    </a:p>
                    <a:p>
                      <a:pPr marL="0" marR="0" lvl="0" indent="0" algn="l" defTabSz="914400" rtl="0" eaLnBrk="0" fontAlgn="base" latinLnBrk="0" hangingPunct="0">
                        <a:lnSpc>
                          <a:spcPct val="100000"/>
                        </a:lnSpc>
                        <a:spcBef>
                          <a:spcPct val="50000"/>
                        </a:spcBef>
                        <a:spcAft>
                          <a:spcPct val="0"/>
                        </a:spcAft>
                        <a:buClr>
                          <a:srgbClr val="FF3300"/>
                        </a:buClr>
                        <a:buSzTx/>
                        <a:buFont typeface="Wingdings 2" pitchFamily="18" charset="2"/>
                        <a:buNone/>
                        <a:tabLst/>
                      </a:pPr>
                      <a:r>
                        <a:rPr kumimoji="0" lang="en-US" sz="1100" b="0" i="0" u="none" strike="noStrike" cap="none" normalizeH="0" baseline="0" smtClean="0">
                          <a:ln>
                            <a:noFill/>
                          </a:ln>
                          <a:solidFill>
                            <a:schemeClr val="tx1"/>
                          </a:solidFill>
                          <a:effectLst/>
                          <a:latin typeface="Arial" charset="0"/>
                        </a:rPr>
                        <a:t>Compare your lists with the other members of your team</a:t>
                      </a:r>
                      <a:endParaRPr kumimoji="0" lang="en-GB" sz="1100" b="0" i="0" u="none" strike="noStrike" cap="none" normalizeH="0" baseline="0" smtClean="0">
                        <a:ln>
                          <a:noFill/>
                        </a:ln>
                        <a:solidFill>
                          <a:schemeClr val="tx1"/>
                        </a:solidFill>
                        <a:effectLst/>
                        <a:latin typeface="Arial" charset="0"/>
                      </a:endParaRPr>
                    </a:p>
                  </a:txBody>
                  <a:tcPr marT="45707" marB="4570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All</a:t>
                      </a:r>
                    </a:p>
                  </a:txBody>
                  <a:tcPr marT="45707" marB="4570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20 mins</a:t>
                      </a:r>
                    </a:p>
                  </a:txBody>
                  <a:tcPr marT="45707" marB="4570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444375">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US" sz="1100" b="0" i="0" u="none" strike="noStrike" cap="none" normalizeH="0" baseline="0" smtClean="0">
                          <a:ln>
                            <a:noFill/>
                          </a:ln>
                          <a:solidFill>
                            <a:schemeClr val="tx1"/>
                          </a:solidFill>
                          <a:effectLst/>
                          <a:latin typeface="Arial" charset="0"/>
                        </a:rPr>
                        <a:t>Close</a:t>
                      </a:r>
                      <a:br>
                        <a:rPr kumimoji="0" lang="en-US" sz="1100" b="0" i="0" u="none" strike="noStrike" cap="none" normalizeH="0" baseline="0" smtClean="0">
                          <a:ln>
                            <a:noFill/>
                          </a:ln>
                          <a:solidFill>
                            <a:schemeClr val="tx1"/>
                          </a:solidFill>
                          <a:effectLst/>
                          <a:latin typeface="Arial" charset="0"/>
                        </a:rPr>
                      </a:br>
                      <a:r>
                        <a:rPr kumimoji="0" lang="en-US" sz="1100" b="0" i="0" u="none" strike="noStrike" cap="none" normalizeH="0" baseline="0" smtClean="0">
                          <a:ln>
                            <a:noFill/>
                          </a:ln>
                          <a:solidFill>
                            <a:schemeClr val="tx1"/>
                          </a:solidFill>
                          <a:effectLst/>
                          <a:latin typeface="Arial" charset="0"/>
                        </a:rPr>
                        <a:t>Exercise</a:t>
                      </a:r>
                      <a:endParaRPr kumimoji="0" lang="en-GB" sz="1100" b="0" i="0" u="none" strike="noStrike" cap="none" normalizeH="0" baseline="0" smtClean="0">
                        <a:ln>
                          <a:noFill/>
                        </a:ln>
                        <a:solidFill>
                          <a:schemeClr val="tx1"/>
                        </a:solidFill>
                        <a:effectLst/>
                        <a:latin typeface="Arial" charset="0"/>
                      </a:endParaRPr>
                    </a:p>
                  </a:txBody>
                  <a:tcPr marT="45707" marB="4570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US" sz="1100" b="0" i="0" u="none" strike="noStrike" cap="none" normalizeH="0" baseline="0" smtClean="0">
                          <a:ln>
                            <a:noFill/>
                          </a:ln>
                          <a:solidFill>
                            <a:schemeClr val="tx1"/>
                          </a:solidFill>
                          <a:effectLst/>
                          <a:latin typeface="Arial" charset="0"/>
                        </a:rPr>
                        <a:t>Report your results</a:t>
                      </a:r>
                      <a:endParaRPr kumimoji="0" lang="en-GB" sz="1100" b="0" i="0" u="none" strike="noStrike" cap="none" normalizeH="0" baseline="0" smtClean="0">
                        <a:ln>
                          <a:noFill/>
                        </a:ln>
                        <a:solidFill>
                          <a:schemeClr val="tx1"/>
                        </a:solidFill>
                        <a:effectLst/>
                        <a:latin typeface="Arial" charset="0"/>
                      </a:endParaRPr>
                    </a:p>
                  </a:txBody>
                  <a:tcPr marT="45707" marB="4570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All</a:t>
                      </a:r>
                    </a:p>
                  </a:txBody>
                  <a:tcPr marT="45707" marB="4570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1 mins</a:t>
                      </a:r>
                    </a:p>
                  </a:txBody>
                  <a:tcPr marT="45707" marB="4570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bl>
          </a:graphicData>
        </a:graphic>
      </p:graphicFrame>
      <p:grpSp>
        <p:nvGrpSpPr>
          <p:cNvPr id="81949" name="Group 34"/>
          <p:cNvGrpSpPr>
            <a:grpSpLocks/>
          </p:cNvGrpSpPr>
          <p:nvPr/>
        </p:nvGrpSpPr>
        <p:grpSpPr bwMode="auto">
          <a:xfrm>
            <a:off x="4476750" y="4175125"/>
            <a:ext cx="4016375" cy="1841500"/>
            <a:chOff x="1516" y="1366"/>
            <a:chExt cx="3898" cy="2192"/>
          </a:xfrm>
        </p:grpSpPr>
        <p:sp>
          <p:nvSpPr>
            <p:cNvPr id="578595" name="AutoShape 35"/>
            <p:cNvSpPr>
              <a:spLocks noChangeArrowheads="1"/>
            </p:cNvSpPr>
            <p:nvPr/>
          </p:nvSpPr>
          <p:spPr bwMode="auto">
            <a:xfrm>
              <a:off x="1516" y="1366"/>
              <a:ext cx="3898" cy="219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wrap="none" anchor="ctr"/>
            <a:lstStyle/>
            <a:p>
              <a:pPr>
                <a:defRPr/>
              </a:pPr>
              <a:endParaRPr lang="en-GB"/>
            </a:p>
          </p:txBody>
        </p:sp>
        <p:pic>
          <p:nvPicPr>
            <p:cNvPr id="81951" name="Picture 3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 y="1489"/>
              <a:ext cx="3817" cy="1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457200" y="0"/>
            <a:ext cx="8229600" cy="1143000"/>
          </a:xfrm>
        </p:spPr>
        <p:txBody>
          <a:bodyPr/>
          <a:lstStyle/>
          <a:p>
            <a:pPr eaLnBrk="1" hangingPunct="1"/>
            <a:r>
              <a:rPr lang="en-GB" smtClean="0"/>
              <a:t>Step 11: Risk Analysis</a:t>
            </a:r>
          </a:p>
        </p:txBody>
      </p:sp>
      <p:sp>
        <p:nvSpPr>
          <p:cNvPr id="556035" name="Rectangle 3"/>
          <p:cNvSpPr>
            <a:spLocks noChangeArrowheads="1"/>
          </p:cNvSpPr>
          <p:nvPr/>
        </p:nvSpPr>
        <p:spPr bwMode="auto">
          <a:xfrm>
            <a:off x="349250" y="942975"/>
            <a:ext cx="8439150" cy="4913313"/>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n-GB" sz="2400" b="1">
                <a:solidFill>
                  <a:schemeClr val="tx1">
                    <a:lumMod val="75000"/>
                    <a:lumOff val="25000"/>
                  </a:schemeClr>
                </a:solidFill>
              </a:rPr>
              <a:t>Once a viable solution had been identified, it is important to identify and manage any new risks associated with the new process</a:t>
            </a:r>
          </a:p>
          <a:p>
            <a:pPr>
              <a:spcBef>
                <a:spcPct val="20000"/>
              </a:spcBef>
              <a:buClr>
                <a:schemeClr val="bg1"/>
              </a:buClr>
              <a:buSzPct val="25000"/>
              <a:buFont typeface="Times" pitchFamily="18" charset="0"/>
              <a:buChar char="•"/>
              <a:defRPr/>
            </a:pPr>
            <a:r>
              <a:rPr lang="en-GB" sz="2400" b="1">
                <a:solidFill>
                  <a:schemeClr val="tx1">
                    <a:lumMod val="75000"/>
                    <a:lumOff val="25000"/>
                  </a:schemeClr>
                </a:solidFill>
              </a:rPr>
              <a:t>If one does not manage the risk then there is the possibility that although the new process performance meets the project objectives and specifications, you may experience unexpected performance issues in other areas</a:t>
            </a:r>
          </a:p>
          <a:p>
            <a:pPr>
              <a:spcBef>
                <a:spcPct val="20000"/>
              </a:spcBef>
              <a:buClr>
                <a:schemeClr val="bg1"/>
              </a:buClr>
              <a:buSzPct val="25000"/>
              <a:buFont typeface="Times" pitchFamily="18" charset="0"/>
              <a:buChar char="•"/>
              <a:defRPr/>
            </a:pPr>
            <a:r>
              <a:rPr lang="en-GB" sz="2400" b="1">
                <a:solidFill>
                  <a:schemeClr val="tx1">
                    <a:lumMod val="75000"/>
                    <a:lumOff val="25000"/>
                  </a:schemeClr>
                </a:solidFill>
              </a:rPr>
              <a:t>A common risk tool for this stage, that we’ve seen already, is the FMEA</a:t>
            </a:r>
            <a:endParaRPr lang="en-GB" sz="2200" b="1">
              <a:solidFill>
                <a:schemeClr val="tx1">
                  <a:lumMod val="75000"/>
                  <a:lumOff val="25000"/>
                </a:schemeClr>
              </a:solidFill>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457200" y="0"/>
            <a:ext cx="8229600" cy="1143000"/>
          </a:xfrm>
        </p:spPr>
        <p:txBody>
          <a:bodyPr/>
          <a:lstStyle/>
          <a:p>
            <a:pPr eaLnBrk="1" hangingPunct="1"/>
            <a:r>
              <a:rPr lang="en-GB" smtClean="0"/>
              <a:t>Step 11: FMEA</a:t>
            </a:r>
          </a:p>
        </p:txBody>
      </p:sp>
      <p:sp>
        <p:nvSpPr>
          <p:cNvPr id="557059" name="Rectangle 3"/>
          <p:cNvSpPr>
            <a:spLocks noChangeArrowheads="1"/>
          </p:cNvSpPr>
          <p:nvPr/>
        </p:nvSpPr>
        <p:spPr bwMode="auto">
          <a:xfrm>
            <a:off x="349250" y="942975"/>
            <a:ext cx="8439150" cy="4913313"/>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n-GB" b="1">
                <a:solidFill>
                  <a:schemeClr val="tx1">
                    <a:lumMod val="75000"/>
                    <a:lumOff val="25000"/>
                  </a:schemeClr>
                </a:solidFill>
              </a:rPr>
              <a:t>You may have used a FMEA during the measure phase to identify potential xs, but you are only getting half of the value from the tool if you use it during the measure phase</a:t>
            </a:r>
          </a:p>
          <a:p>
            <a:pPr>
              <a:spcBef>
                <a:spcPct val="20000"/>
              </a:spcBef>
              <a:buClr>
                <a:schemeClr val="bg1"/>
              </a:buClr>
              <a:buSzPct val="25000"/>
              <a:buFont typeface="Times" pitchFamily="18" charset="0"/>
              <a:buChar char="•"/>
              <a:defRPr/>
            </a:pPr>
            <a:r>
              <a:rPr lang="en-GB" b="1">
                <a:solidFill>
                  <a:schemeClr val="tx1">
                    <a:lumMod val="75000"/>
                    <a:lumOff val="25000"/>
                  </a:schemeClr>
                </a:solidFill>
              </a:rPr>
              <a:t>This time round the tool can be used to almost its full potential, however it isn’t until the control phase where the FMEA becomes a mechanism to manage the process in an on-going capacity</a:t>
            </a:r>
          </a:p>
          <a:p>
            <a:pPr>
              <a:spcBef>
                <a:spcPct val="20000"/>
              </a:spcBef>
              <a:buClr>
                <a:schemeClr val="bg1"/>
              </a:buClr>
              <a:buSzPct val="25000"/>
              <a:buFont typeface="Times" pitchFamily="18" charset="0"/>
              <a:buChar char="•"/>
              <a:defRPr/>
            </a:pPr>
            <a:r>
              <a:rPr lang="en-GB" b="1">
                <a:solidFill>
                  <a:schemeClr val="tx1">
                    <a:lumMod val="75000"/>
                    <a:lumOff val="25000"/>
                  </a:schemeClr>
                </a:solidFill>
              </a:rPr>
              <a:t>Perform the analysis as before but:</a:t>
            </a:r>
          </a:p>
          <a:p>
            <a:pPr marL="768350" lvl="1" indent="-285750">
              <a:spcBef>
                <a:spcPct val="20000"/>
              </a:spcBef>
              <a:buSzPct val="65000"/>
              <a:buFont typeface="Wingdings" pitchFamily="2" charset="2"/>
              <a:buChar char="n"/>
              <a:defRPr/>
            </a:pPr>
            <a:r>
              <a:rPr lang="en-GB">
                <a:solidFill>
                  <a:schemeClr val="tx1">
                    <a:lumMod val="75000"/>
                    <a:lumOff val="25000"/>
                  </a:schemeClr>
                </a:solidFill>
              </a:rPr>
              <a:t>Identify new failure modes, causes etc. for the to-be process</a:t>
            </a:r>
          </a:p>
          <a:p>
            <a:pPr marL="768350" lvl="1" indent="-285750">
              <a:spcBef>
                <a:spcPct val="20000"/>
              </a:spcBef>
              <a:buSzPct val="65000"/>
              <a:buFont typeface="Wingdings" pitchFamily="2" charset="2"/>
              <a:buChar char="n"/>
              <a:defRPr/>
            </a:pPr>
            <a:r>
              <a:rPr lang="en-GB">
                <a:solidFill>
                  <a:schemeClr val="tx1">
                    <a:lumMod val="75000"/>
                    <a:lumOff val="25000"/>
                  </a:schemeClr>
                </a:solidFill>
              </a:rPr>
              <a:t>Take the analysis up to the point of identifying the necessary controls for the future state process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0"/>
            <a:ext cx="8229600" cy="1143000"/>
          </a:xfrm>
        </p:spPr>
        <p:txBody>
          <a:bodyPr/>
          <a:lstStyle/>
          <a:p>
            <a:pPr eaLnBrk="1" hangingPunct="1"/>
            <a:r>
              <a:rPr lang="en-GB" smtClean="0"/>
              <a:t>Step 10: Possible Tools</a:t>
            </a:r>
          </a:p>
        </p:txBody>
      </p:sp>
      <p:sp>
        <p:nvSpPr>
          <p:cNvPr id="14339" name="Rectangle 3"/>
          <p:cNvSpPr>
            <a:spLocks noChangeArrowheads="1"/>
          </p:cNvSpPr>
          <p:nvPr/>
        </p:nvSpPr>
        <p:spPr bwMode="auto">
          <a:xfrm>
            <a:off x="349250" y="942975"/>
            <a:ext cx="8439150" cy="491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r>
              <a:rPr lang="en-GB" sz="2400" b="1">
                <a:solidFill>
                  <a:srgbClr val="FF0000"/>
                </a:solidFill>
              </a:rPr>
              <a:t>A few tools are applicable to this step:</a:t>
            </a:r>
          </a:p>
          <a:p>
            <a:pPr marL="768350" lvl="1" indent="-285750">
              <a:spcBef>
                <a:spcPct val="20000"/>
              </a:spcBef>
              <a:buSzPct val="65000"/>
              <a:buFont typeface="Wingdings" pitchFamily="2" charset="2"/>
              <a:buChar char="n"/>
            </a:pPr>
            <a:r>
              <a:rPr lang="en-GB" sz="2200">
                <a:solidFill>
                  <a:srgbClr val="7A6C7A"/>
                </a:solidFill>
              </a:rPr>
              <a:t>Various Brainstorming Approaches</a:t>
            </a:r>
          </a:p>
          <a:p>
            <a:pPr marL="768350" lvl="1" indent="-285750">
              <a:spcBef>
                <a:spcPct val="20000"/>
              </a:spcBef>
              <a:buSzPct val="65000"/>
              <a:buFont typeface="Wingdings" pitchFamily="2" charset="2"/>
              <a:buChar char="n"/>
            </a:pPr>
            <a:r>
              <a:rPr lang="en-GB" sz="2200">
                <a:solidFill>
                  <a:srgbClr val="7A6C7A"/>
                </a:solidFill>
              </a:rPr>
              <a:t>IT Solutions Check Lists*</a:t>
            </a:r>
          </a:p>
          <a:p>
            <a:pPr marL="768350" lvl="1" indent="-285750">
              <a:spcBef>
                <a:spcPct val="20000"/>
              </a:spcBef>
              <a:buSzPct val="65000"/>
              <a:buFont typeface="Wingdings" pitchFamily="2" charset="2"/>
              <a:buChar char="n"/>
            </a:pPr>
            <a:r>
              <a:rPr lang="en-GB" sz="2200">
                <a:solidFill>
                  <a:srgbClr val="7A6C7A"/>
                </a:solidFill>
              </a:rPr>
              <a:t>‘Lean’ Concepts</a:t>
            </a:r>
          </a:p>
          <a:p>
            <a:pPr marL="768350" lvl="1" indent="-285750">
              <a:spcBef>
                <a:spcPct val="20000"/>
              </a:spcBef>
              <a:buSzPct val="65000"/>
              <a:buFont typeface="Wingdings" pitchFamily="2" charset="2"/>
              <a:buChar char="n"/>
            </a:pPr>
            <a:r>
              <a:rPr lang="en-GB" sz="2200">
                <a:solidFill>
                  <a:srgbClr val="7A6C7A"/>
                </a:solidFill>
              </a:rPr>
              <a:t>Poka Yoke</a:t>
            </a:r>
          </a:p>
          <a:p>
            <a:pPr marL="768350" lvl="1" indent="-285750">
              <a:spcBef>
                <a:spcPct val="20000"/>
              </a:spcBef>
              <a:buSzPct val="65000"/>
              <a:buFont typeface="Wingdings" pitchFamily="2" charset="2"/>
              <a:buChar char="n"/>
            </a:pPr>
            <a:endParaRPr lang="en-GB" sz="2200">
              <a:solidFill>
                <a:srgbClr val="7A6C7A"/>
              </a:solidFill>
            </a:endParaRPr>
          </a:p>
          <a:p>
            <a:pPr marL="768350" lvl="1" indent="-285750">
              <a:spcBef>
                <a:spcPct val="20000"/>
              </a:spcBef>
              <a:buSzPct val="65000"/>
              <a:buFont typeface="Wingdings" pitchFamily="2" charset="2"/>
              <a:buChar char="n"/>
            </a:pPr>
            <a:endParaRPr lang="en-GB" sz="2200">
              <a:solidFill>
                <a:srgbClr val="7A6C7A"/>
              </a:solidFill>
            </a:endParaRPr>
          </a:p>
        </p:txBody>
      </p:sp>
      <p:pic>
        <p:nvPicPr>
          <p:cNvPr id="14340" name="Picture 13" descr="C:\Documents and Settings\CSTOK2\Application Data\Microsoft\Media Catalog\Downloaded Clips\cl3\BD08313_.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8775" y="14605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Picture 14" descr="C:\Documents and Settings\CSTOK2\Application Data\Microsoft\Media Catalog\Downloaded Clips\cl3\BD08313_.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40600" y="14605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Picture 15" descr="C:\Documents and Settings\CSTOK2\Application Data\Microsoft\Media Catalog\Downloaded Clips\cl3\BD08313_.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64250" y="14605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3" name="Picture 24" descr="C:\Documents and Settings\CSTOK2\Application Data\Microsoft\Media Catalog\Downloaded Clips\cl3\BD08313_.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21475" y="18542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4" name="Picture 26" descr="C:\Documents and Settings\CSTOK2\Application Data\Microsoft\Media Catalog\Downloaded Clips\cl3\BD08313_.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76950" y="18542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5" name="Picture 27" descr="C:\Documents and Settings\CSTOK2\Application Data\Microsoft\Media Catalog\Downloaded Clips\cl3\BD08313_.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21475" y="22479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6" name="Picture 29" descr="C:\Documents and Settings\CSTOK2\Application Data\Microsoft\Media Catalog\Downloaded Clips\cl3\BD08313_.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76950" y="22479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7" name="Picture 40" descr="C:\Documents and Settings\CSTOK2\Application Data\Microsoft\Media Catalog\Downloaded Clips\cl3\BD08313_.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66000" y="22479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8" name="Picture 41" descr="C:\Documents and Settings\CSTOK2\Application Data\Microsoft\Media Catalog\Downloaded Clips\cl3\BD08313_.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8775" y="26543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9" name="Picture 42" descr="C:\Documents and Settings\CSTOK2\Application Data\Microsoft\Media Catalog\Downloaded Clips\cl3\BD08313_.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64250" y="26543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0" name="Picture 43" descr="C:\Documents and Settings\CSTOK2\Application Data\Microsoft\Media Catalog\Downloaded Clips\cl3\BD08313_.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53300" y="26543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9590" name="AutoShape 6"/>
          <p:cNvSpPr>
            <a:spLocks noChangeArrowheads="1"/>
          </p:cNvSpPr>
          <p:nvPr/>
        </p:nvSpPr>
        <p:spPr bwMode="auto">
          <a:xfrm>
            <a:off x="500063" y="881063"/>
            <a:ext cx="8143875" cy="216376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endParaRPr lang="en-GB"/>
          </a:p>
        </p:txBody>
      </p:sp>
      <p:sp>
        <p:nvSpPr>
          <p:cNvPr id="84995" name="Rectangle 2"/>
          <p:cNvSpPr>
            <a:spLocks noGrp="1" noChangeArrowheads="1"/>
          </p:cNvSpPr>
          <p:nvPr>
            <p:ph type="title"/>
          </p:nvPr>
        </p:nvSpPr>
        <p:spPr>
          <a:xfrm>
            <a:off x="457200" y="0"/>
            <a:ext cx="8229600" cy="1143000"/>
          </a:xfrm>
        </p:spPr>
        <p:txBody>
          <a:bodyPr/>
          <a:lstStyle/>
          <a:p>
            <a:pPr eaLnBrk="1" hangingPunct="1"/>
            <a:r>
              <a:rPr lang="en-GB" smtClean="0"/>
              <a:t>Step 11: FMEA</a:t>
            </a:r>
          </a:p>
        </p:txBody>
      </p:sp>
      <p:sp>
        <p:nvSpPr>
          <p:cNvPr id="579587" name="Rectangle 3"/>
          <p:cNvSpPr>
            <a:spLocks noChangeArrowheads="1"/>
          </p:cNvSpPr>
          <p:nvPr/>
        </p:nvSpPr>
        <p:spPr bwMode="auto">
          <a:xfrm>
            <a:off x="361950" y="4143375"/>
            <a:ext cx="8439150" cy="1293813"/>
          </a:xfrm>
          <a:prstGeom prst="rect">
            <a:avLst/>
          </a:prstGeom>
          <a:solidFill>
            <a:schemeClr val="bg1"/>
          </a:solid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n-GB" b="1" dirty="0">
                <a:solidFill>
                  <a:schemeClr val="tx1">
                    <a:lumMod val="75000"/>
                    <a:lumOff val="25000"/>
                  </a:schemeClr>
                </a:solidFill>
              </a:rPr>
              <a:t>From now on, if you wish to use FMEA in an ongoing capacity, you must update both the process model and FMEA in parallel</a:t>
            </a:r>
          </a:p>
          <a:p>
            <a:pPr>
              <a:spcBef>
                <a:spcPct val="20000"/>
              </a:spcBef>
              <a:buClr>
                <a:schemeClr val="bg1"/>
              </a:buClr>
              <a:buSzPct val="25000"/>
              <a:buFont typeface="Times" pitchFamily="18" charset="0"/>
              <a:buChar char="•"/>
              <a:defRPr/>
            </a:pPr>
            <a:r>
              <a:rPr lang="en-GB" b="1" dirty="0">
                <a:solidFill>
                  <a:schemeClr val="tx1">
                    <a:lumMod val="75000"/>
                    <a:lumOff val="25000"/>
                  </a:schemeClr>
                </a:solidFill>
              </a:rPr>
              <a:t>Once the action results have been in place for a period, update the main section and clear the action section</a:t>
            </a:r>
          </a:p>
        </p:txBody>
      </p:sp>
      <p:pic>
        <p:nvPicPr>
          <p:cNvPr id="8499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 y="962025"/>
            <a:ext cx="7672388" cy="196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9591" name="Rectangle 7"/>
          <p:cNvSpPr>
            <a:spLocks noChangeArrowheads="1"/>
          </p:cNvSpPr>
          <p:nvPr/>
        </p:nvSpPr>
        <p:spPr bwMode="gray">
          <a:xfrm>
            <a:off x="1117600" y="3663950"/>
            <a:ext cx="1722438"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New process steps, failure modes etc.</a:t>
            </a:r>
          </a:p>
        </p:txBody>
      </p:sp>
      <p:sp>
        <p:nvSpPr>
          <p:cNvPr id="84999" name="Line 8"/>
          <p:cNvSpPr>
            <a:spLocks noChangeShapeType="1"/>
          </p:cNvSpPr>
          <p:nvPr/>
        </p:nvSpPr>
        <p:spPr bwMode="auto">
          <a:xfrm flipV="1">
            <a:off x="2108200" y="2806700"/>
            <a:ext cx="749300" cy="7493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79593" name="Rectangle 9"/>
          <p:cNvSpPr>
            <a:spLocks noChangeArrowheads="1"/>
          </p:cNvSpPr>
          <p:nvPr/>
        </p:nvSpPr>
        <p:spPr bwMode="gray">
          <a:xfrm>
            <a:off x="3416300" y="3702050"/>
            <a:ext cx="2293938"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Identify Actions to mitigate unacceptable risks</a:t>
            </a:r>
          </a:p>
        </p:txBody>
      </p:sp>
      <p:sp>
        <p:nvSpPr>
          <p:cNvPr id="85001" name="Line 10"/>
          <p:cNvSpPr>
            <a:spLocks noChangeShapeType="1"/>
          </p:cNvSpPr>
          <p:nvPr/>
        </p:nvSpPr>
        <p:spPr bwMode="auto">
          <a:xfrm flipV="1">
            <a:off x="4292600" y="2705100"/>
            <a:ext cx="635000" cy="9652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79595" name="Rectangle 11"/>
          <p:cNvSpPr>
            <a:spLocks noChangeArrowheads="1"/>
          </p:cNvSpPr>
          <p:nvPr/>
        </p:nvSpPr>
        <p:spPr bwMode="gray">
          <a:xfrm>
            <a:off x="6570663" y="3422650"/>
            <a:ext cx="2293937"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762000">
              <a:spcBef>
                <a:spcPct val="20000"/>
              </a:spcBef>
              <a:buClr>
                <a:schemeClr val="bg1"/>
              </a:buClr>
              <a:buSzPct val="25000"/>
              <a:buFont typeface="Times" pitchFamily="18" charset="0"/>
              <a:buNone/>
            </a:pPr>
            <a:r>
              <a:rPr lang="en-US" sz="1400" b="1"/>
              <a:t>Monitor risk and identify new actions and controls as required</a:t>
            </a:r>
          </a:p>
        </p:txBody>
      </p:sp>
      <p:sp>
        <p:nvSpPr>
          <p:cNvPr id="85003" name="Line 12"/>
          <p:cNvSpPr>
            <a:spLocks noChangeShapeType="1"/>
          </p:cNvSpPr>
          <p:nvPr/>
        </p:nvSpPr>
        <p:spPr bwMode="auto">
          <a:xfrm flipH="1" flipV="1">
            <a:off x="6172200" y="2768600"/>
            <a:ext cx="698500" cy="5842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85004" name="AutoShape 14"/>
          <p:cNvSpPr>
            <a:spLocks noChangeArrowheads="1"/>
          </p:cNvSpPr>
          <p:nvPr/>
        </p:nvSpPr>
        <p:spPr bwMode="auto">
          <a:xfrm>
            <a:off x="800100" y="3429000"/>
            <a:ext cx="292100" cy="254000"/>
          </a:xfrm>
          <a:prstGeom prst="flowChartConnector">
            <a:avLst/>
          </a:prstGeom>
          <a:solidFill>
            <a:schemeClr val="bg1"/>
          </a:solidFill>
          <a:ln w="9525">
            <a:solidFill>
              <a:schemeClr val="tx1"/>
            </a:solidFill>
            <a:round/>
            <a:headEnd/>
            <a:tailEnd/>
          </a:ln>
        </p:spPr>
        <p:txBody>
          <a:bodyPr wrap="none" anchor="ctr"/>
          <a:lstStyle/>
          <a:p>
            <a:pPr algn="ctr"/>
            <a:r>
              <a:rPr lang="en-GB" b="1"/>
              <a:t>1</a:t>
            </a:r>
          </a:p>
        </p:txBody>
      </p:sp>
      <p:sp>
        <p:nvSpPr>
          <p:cNvPr id="85005" name="AutoShape 15"/>
          <p:cNvSpPr>
            <a:spLocks noChangeArrowheads="1"/>
          </p:cNvSpPr>
          <p:nvPr/>
        </p:nvSpPr>
        <p:spPr bwMode="auto">
          <a:xfrm>
            <a:off x="3124200" y="3454400"/>
            <a:ext cx="292100" cy="254000"/>
          </a:xfrm>
          <a:prstGeom prst="flowChartConnector">
            <a:avLst/>
          </a:prstGeom>
          <a:solidFill>
            <a:schemeClr val="bg1"/>
          </a:solidFill>
          <a:ln w="9525">
            <a:solidFill>
              <a:schemeClr val="tx1"/>
            </a:solidFill>
            <a:round/>
            <a:headEnd/>
            <a:tailEnd/>
          </a:ln>
        </p:spPr>
        <p:txBody>
          <a:bodyPr wrap="none" anchor="ctr"/>
          <a:lstStyle/>
          <a:p>
            <a:pPr algn="ctr"/>
            <a:r>
              <a:rPr lang="en-GB" b="1"/>
              <a:t>2</a:t>
            </a:r>
          </a:p>
        </p:txBody>
      </p:sp>
      <p:sp>
        <p:nvSpPr>
          <p:cNvPr id="85006" name="AutoShape 16"/>
          <p:cNvSpPr>
            <a:spLocks noChangeArrowheads="1"/>
          </p:cNvSpPr>
          <p:nvPr/>
        </p:nvSpPr>
        <p:spPr bwMode="auto">
          <a:xfrm>
            <a:off x="6223000" y="3314700"/>
            <a:ext cx="292100" cy="254000"/>
          </a:xfrm>
          <a:prstGeom prst="flowChartConnector">
            <a:avLst/>
          </a:prstGeom>
          <a:solidFill>
            <a:schemeClr val="bg1"/>
          </a:solidFill>
          <a:ln w="9525">
            <a:solidFill>
              <a:schemeClr val="tx1"/>
            </a:solidFill>
            <a:round/>
            <a:headEnd/>
            <a:tailEnd/>
          </a:ln>
        </p:spPr>
        <p:txBody>
          <a:bodyPr wrap="none" anchor="ctr"/>
          <a:lstStyle/>
          <a:p>
            <a:pPr algn="ctr"/>
            <a:r>
              <a:rPr lang="en-GB" b="1"/>
              <a:t>3</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79591"/>
                                        </p:tgtEl>
                                        <p:attrNameLst>
                                          <p:attrName>style.visibility</p:attrName>
                                        </p:attrNameLst>
                                      </p:cBhvr>
                                      <p:to>
                                        <p:strVal val="visible"/>
                                      </p:to>
                                    </p:set>
                                    <p:anim calcmode="lin" valueType="num">
                                      <p:cBhvr additive="base">
                                        <p:cTn id="7" dur="500" fill="hold"/>
                                        <p:tgtEl>
                                          <p:spTgt spid="579591"/>
                                        </p:tgtEl>
                                        <p:attrNameLst>
                                          <p:attrName>ppt_x</p:attrName>
                                        </p:attrNameLst>
                                      </p:cBhvr>
                                      <p:tavLst>
                                        <p:tav tm="0">
                                          <p:val>
                                            <p:strVal val="0-#ppt_w/2"/>
                                          </p:val>
                                        </p:tav>
                                        <p:tav tm="100000">
                                          <p:val>
                                            <p:strVal val="#ppt_x"/>
                                          </p:val>
                                        </p:tav>
                                      </p:tavLst>
                                    </p:anim>
                                    <p:anim calcmode="lin" valueType="num">
                                      <p:cBhvr additive="base">
                                        <p:cTn id="8" dur="500" fill="hold"/>
                                        <p:tgtEl>
                                          <p:spTgt spid="57959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79593"/>
                                        </p:tgtEl>
                                        <p:attrNameLst>
                                          <p:attrName>style.visibility</p:attrName>
                                        </p:attrNameLst>
                                      </p:cBhvr>
                                      <p:to>
                                        <p:strVal val="visible"/>
                                      </p:to>
                                    </p:set>
                                    <p:anim calcmode="lin" valueType="num">
                                      <p:cBhvr additive="base">
                                        <p:cTn id="13" dur="500" fill="hold"/>
                                        <p:tgtEl>
                                          <p:spTgt spid="579593"/>
                                        </p:tgtEl>
                                        <p:attrNameLst>
                                          <p:attrName>ppt_x</p:attrName>
                                        </p:attrNameLst>
                                      </p:cBhvr>
                                      <p:tavLst>
                                        <p:tav tm="0">
                                          <p:val>
                                            <p:strVal val="0-#ppt_w/2"/>
                                          </p:val>
                                        </p:tav>
                                        <p:tav tm="100000">
                                          <p:val>
                                            <p:strVal val="#ppt_x"/>
                                          </p:val>
                                        </p:tav>
                                      </p:tavLst>
                                    </p:anim>
                                    <p:anim calcmode="lin" valueType="num">
                                      <p:cBhvr additive="base">
                                        <p:cTn id="14" dur="500" fill="hold"/>
                                        <p:tgtEl>
                                          <p:spTgt spid="579593"/>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79595"/>
                                        </p:tgtEl>
                                        <p:attrNameLst>
                                          <p:attrName>style.visibility</p:attrName>
                                        </p:attrNameLst>
                                      </p:cBhvr>
                                      <p:to>
                                        <p:strVal val="visible"/>
                                      </p:to>
                                    </p:set>
                                    <p:anim calcmode="lin" valueType="num">
                                      <p:cBhvr additive="base">
                                        <p:cTn id="19" dur="500" fill="hold"/>
                                        <p:tgtEl>
                                          <p:spTgt spid="579595"/>
                                        </p:tgtEl>
                                        <p:attrNameLst>
                                          <p:attrName>ppt_x</p:attrName>
                                        </p:attrNameLst>
                                      </p:cBhvr>
                                      <p:tavLst>
                                        <p:tav tm="0">
                                          <p:val>
                                            <p:strVal val="0-#ppt_w/2"/>
                                          </p:val>
                                        </p:tav>
                                        <p:tav tm="100000">
                                          <p:val>
                                            <p:strVal val="#ppt_x"/>
                                          </p:val>
                                        </p:tav>
                                      </p:tavLst>
                                    </p:anim>
                                    <p:anim calcmode="lin" valueType="num">
                                      <p:cBhvr additive="base">
                                        <p:cTn id="20" dur="500" fill="hold"/>
                                        <p:tgtEl>
                                          <p:spTgt spid="5795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9591" grpId="0" autoUpdateAnimBg="0"/>
      <p:bldP spid="579593" grpId="0" autoUpdateAnimBg="0"/>
      <p:bldP spid="579595" grpId="0" autoUpdateAnimBg="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3"/>
          <p:cNvSpPr>
            <a:spLocks noGrp="1" noChangeArrowheads="1"/>
          </p:cNvSpPr>
          <p:nvPr>
            <p:ph type="title"/>
          </p:nvPr>
        </p:nvSpPr>
        <p:spPr>
          <a:xfrm>
            <a:off x="457200" y="0"/>
            <a:ext cx="8229600" cy="1143000"/>
          </a:xfrm>
        </p:spPr>
        <p:txBody>
          <a:bodyPr/>
          <a:lstStyle/>
          <a:p>
            <a:pPr eaLnBrk="1" hangingPunct="1"/>
            <a:r>
              <a:rPr lang="en-GB" smtClean="0"/>
              <a:t>Step 11: Investment Appraisal</a:t>
            </a:r>
          </a:p>
        </p:txBody>
      </p:sp>
      <p:sp>
        <p:nvSpPr>
          <p:cNvPr id="565252" name="Rectangle 4"/>
          <p:cNvSpPr>
            <a:spLocks noChangeArrowheads="1"/>
          </p:cNvSpPr>
          <p:nvPr/>
        </p:nvSpPr>
        <p:spPr bwMode="auto">
          <a:xfrm>
            <a:off x="349250" y="1444625"/>
            <a:ext cx="8439150" cy="4913313"/>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n-GB" sz="2400" b="1" dirty="0">
                <a:solidFill>
                  <a:schemeClr val="tx1">
                    <a:lumMod val="75000"/>
                    <a:lumOff val="25000"/>
                  </a:schemeClr>
                </a:solidFill>
              </a:rPr>
              <a:t>Performed once FMEA completed</a:t>
            </a:r>
          </a:p>
          <a:p>
            <a:pPr>
              <a:spcBef>
                <a:spcPct val="20000"/>
              </a:spcBef>
              <a:buClr>
                <a:schemeClr val="bg1"/>
              </a:buClr>
              <a:buSzPct val="25000"/>
              <a:buFont typeface="Times" pitchFamily="18" charset="0"/>
              <a:buChar char="•"/>
              <a:defRPr/>
            </a:pPr>
            <a:r>
              <a:rPr lang="en-GB" sz="2400" b="1" dirty="0">
                <a:solidFill>
                  <a:schemeClr val="tx1">
                    <a:lumMod val="75000"/>
                    <a:lumOff val="25000"/>
                  </a:schemeClr>
                </a:solidFill>
              </a:rPr>
              <a:t>Validate if benefits outweigh costs</a:t>
            </a:r>
          </a:p>
          <a:p>
            <a:pPr>
              <a:spcBef>
                <a:spcPct val="20000"/>
              </a:spcBef>
              <a:buClr>
                <a:schemeClr val="bg1"/>
              </a:buClr>
              <a:buSzPct val="25000"/>
              <a:buFont typeface="Times" pitchFamily="18" charset="0"/>
              <a:buChar char="•"/>
              <a:defRPr/>
            </a:pPr>
            <a:r>
              <a:rPr lang="en-GB" sz="2400" b="1" dirty="0">
                <a:solidFill>
                  <a:schemeClr val="tx1">
                    <a:lumMod val="75000"/>
                    <a:lumOff val="25000"/>
                  </a:schemeClr>
                </a:solidFill>
              </a:rPr>
              <a:t>Consider all costs of implementation, present and future</a:t>
            </a:r>
          </a:p>
          <a:p>
            <a:pPr>
              <a:spcBef>
                <a:spcPct val="20000"/>
              </a:spcBef>
              <a:buClr>
                <a:schemeClr val="bg1"/>
              </a:buClr>
              <a:buSzPct val="25000"/>
              <a:buFont typeface="Times" pitchFamily="18" charset="0"/>
              <a:buChar char="•"/>
              <a:defRPr/>
            </a:pPr>
            <a:r>
              <a:rPr lang="en-GB" sz="2400" b="1" dirty="0">
                <a:solidFill>
                  <a:schemeClr val="tx1">
                    <a:lumMod val="75000"/>
                    <a:lumOff val="25000"/>
                  </a:schemeClr>
                </a:solidFill>
              </a:rPr>
              <a:t>Determine ALL benefits</a:t>
            </a:r>
          </a:p>
          <a:p>
            <a:pPr marL="768350" lvl="1" indent="-285750">
              <a:spcBef>
                <a:spcPct val="20000"/>
              </a:spcBef>
              <a:buSzPct val="65000"/>
              <a:buFont typeface="Wingdings" pitchFamily="2" charset="2"/>
              <a:buChar char="n"/>
              <a:defRPr/>
            </a:pPr>
            <a:r>
              <a:rPr lang="en-GB" sz="2200" dirty="0">
                <a:solidFill>
                  <a:schemeClr val="tx1">
                    <a:lumMod val="75000"/>
                    <a:lumOff val="25000"/>
                  </a:schemeClr>
                </a:solidFill>
              </a:rPr>
              <a:t>Expense</a:t>
            </a:r>
          </a:p>
          <a:p>
            <a:pPr marL="768350" lvl="1" indent="-285750">
              <a:spcBef>
                <a:spcPct val="20000"/>
              </a:spcBef>
              <a:buSzPct val="65000"/>
              <a:buFont typeface="Wingdings" pitchFamily="2" charset="2"/>
              <a:buChar char="n"/>
              <a:defRPr/>
            </a:pPr>
            <a:r>
              <a:rPr lang="en-GB" sz="2200" dirty="0">
                <a:solidFill>
                  <a:schemeClr val="tx1">
                    <a:lumMod val="75000"/>
                    <a:lumOff val="25000"/>
                  </a:schemeClr>
                </a:solidFill>
              </a:rPr>
              <a:t>Time</a:t>
            </a:r>
          </a:p>
          <a:p>
            <a:pPr marL="768350" lvl="1" indent="-285750">
              <a:spcBef>
                <a:spcPct val="20000"/>
              </a:spcBef>
              <a:buSzPct val="65000"/>
              <a:buFont typeface="Wingdings" pitchFamily="2" charset="2"/>
              <a:buChar char="n"/>
              <a:defRPr/>
            </a:pPr>
            <a:r>
              <a:rPr lang="en-GB" sz="2200" dirty="0">
                <a:solidFill>
                  <a:schemeClr val="tx1">
                    <a:lumMod val="75000"/>
                    <a:lumOff val="25000"/>
                  </a:schemeClr>
                </a:solidFill>
              </a:rPr>
              <a:t>Customer satisfaction</a:t>
            </a:r>
          </a:p>
          <a:p>
            <a:pPr marL="768350" lvl="1" indent="-285750">
              <a:spcBef>
                <a:spcPct val="20000"/>
              </a:spcBef>
              <a:buSzPct val="65000"/>
              <a:buFont typeface="Wingdings" pitchFamily="2" charset="2"/>
              <a:buChar char="n"/>
              <a:defRPr/>
            </a:pPr>
            <a:r>
              <a:rPr lang="en-GB" sz="2200" dirty="0">
                <a:solidFill>
                  <a:schemeClr val="tx1">
                    <a:lumMod val="75000"/>
                    <a:lumOff val="25000"/>
                  </a:schemeClr>
                </a:solidFill>
              </a:rPr>
              <a:t>Employee satisfaction</a:t>
            </a:r>
          </a:p>
          <a:p>
            <a:pPr marL="768350" lvl="1" indent="-285750">
              <a:spcBef>
                <a:spcPct val="20000"/>
              </a:spcBef>
              <a:buSzPct val="65000"/>
              <a:buFont typeface="Wingdings" pitchFamily="2" charset="2"/>
              <a:buChar char="n"/>
              <a:defRPr/>
            </a:pPr>
            <a:r>
              <a:rPr lang="en-GB" sz="2200" dirty="0">
                <a:solidFill>
                  <a:schemeClr val="tx1">
                    <a:lumMod val="75000"/>
                    <a:lumOff val="25000"/>
                  </a:schemeClr>
                </a:solidFill>
              </a:rPr>
              <a:t>Safety</a:t>
            </a:r>
          </a:p>
          <a:p>
            <a:pPr marL="768350" lvl="1" indent="-285750">
              <a:spcBef>
                <a:spcPct val="20000"/>
              </a:spcBef>
              <a:buSzPct val="65000"/>
              <a:buFont typeface="Wingdings" pitchFamily="2" charset="2"/>
              <a:buChar char="n"/>
              <a:defRPr/>
            </a:pPr>
            <a:r>
              <a:rPr lang="en-GB" sz="2200" dirty="0">
                <a:solidFill>
                  <a:schemeClr val="tx1">
                    <a:lumMod val="75000"/>
                    <a:lumOff val="25000"/>
                  </a:schemeClr>
                </a:solidFill>
              </a:rPr>
              <a:t>Others</a:t>
            </a:r>
          </a:p>
          <a:p>
            <a:pPr>
              <a:spcBef>
                <a:spcPct val="20000"/>
              </a:spcBef>
              <a:buClr>
                <a:schemeClr val="bg1"/>
              </a:buClr>
              <a:buSzPct val="25000"/>
              <a:buFont typeface="Times" pitchFamily="18" charset="0"/>
              <a:buChar char="•"/>
              <a:defRPr/>
            </a:pPr>
            <a:endParaRPr lang="en-GB" sz="2400" b="1" dirty="0">
              <a:solidFill>
                <a:schemeClr val="tx1">
                  <a:lumMod val="75000"/>
                  <a:lumOff val="25000"/>
                </a:schemeClr>
              </a:solidFill>
            </a:endParaRPr>
          </a:p>
          <a:p>
            <a:pPr>
              <a:spcBef>
                <a:spcPct val="20000"/>
              </a:spcBef>
              <a:buClr>
                <a:schemeClr val="bg1"/>
              </a:buClr>
              <a:buSzPct val="25000"/>
              <a:buFont typeface="Times" pitchFamily="18" charset="0"/>
              <a:buChar char="•"/>
              <a:defRPr/>
            </a:pPr>
            <a:endParaRPr lang="en-GB" sz="2200" b="1" dirty="0">
              <a:solidFill>
                <a:schemeClr val="tx1">
                  <a:lumMod val="75000"/>
                  <a:lumOff val="25000"/>
                </a:schemeClr>
              </a:solidFill>
            </a:endParaRPr>
          </a:p>
        </p:txBody>
      </p:sp>
      <p:grpSp>
        <p:nvGrpSpPr>
          <p:cNvPr id="86020" name="Group 8"/>
          <p:cNvGrpSpPr>
            <a:grpSpLocks/>
          </p:cNvGrpSpPr>
          <p:nvPr/>
        </p:nvGrpSpPr>
        <p:grpSpPr bwMode="auto">
          <a:xfrm>
            <a:off x="4311650" y="3095625"/>
            <a:ext cx="4346575" cy="2768600"/>
            <a:chOff x="2804" y="1950"/>
            <a:chExt cx="2738" cy="1744"/>
          </a:xfrm>
        </p:grpSpPr>
        <p:sp>
          <p:nvSpPr>
            <p:cNvPr id="565250" name="AutoShape 2"/>
            <p:cNvSpPr>
              <a:spLocks noChangeArrowheads="1"/>
            </p:cNvSpPr>
            <p:nvPr/>
          </p:nvSpPr>
          <p:spPr bwMode="auto">
            <a:xfrm>
              <a:off x="2804" y="1950"/>
              <a:ext cx="2738" cy="1744"/>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wrap="none" anchor="ctr"/>
            <a:lstStyle/>
            <a:p>
              <a:pPr>
                <a:defRPr/>
              </a:pPr>
              <a:endParaRPr lang="en-GB"/>
            </a:p>
          </p:txBody>
        </p:sp>
        <p:pic>
          <p:nvPicPr>
            <p:cNvPr id="86022"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4" y="2028"/>
              <a:ext cx="2540" cy="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457200" y="0"/>
            <a:ext cx="8229600" cy="1143000"/>
          </a:xfrm>
        </p:spPr>
        <p:txBody>
          <a:bodyPr/>
          <a:lstStyle/>
          <a:p>
            <a:pPr eaLnBrk="1" hangingPunct="1"/>
            <a:r>
              <a:rPr lang="en-GB" smtClean="0"/>
              <a:t>Improve Steps</a:t>
            </a:r>
          </a:p>
        </p:txBody>
      </p:sp>
      <p:sp>
        <p:nvSpPr>
          <p:cNvPr id="501763" name="AutoShape 3"/>
          <p:cNvSpPr>
            <a:spLocks noChangeArrowheads="1"/>
          </p:cNvSpPr>
          <p:nvPr/>
        </p:nvSpPr>
        <p:spPr bwMode="auto">
          <a:xfrm>
            <a:off x="3624263" y="1223963"/>
            <a:ext cx="1473200" cy="97631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lstStyle/>
          <a:p>
            <a:pPr>
              <a:defRPr/>
            </a:pPr>
            <a:r>
              <a:rPr lang="en-GB" sz="1200" b="1"/>
              <a:t>Step 10:</a:t>
            </a:r>
          </a:p>
          <a:p>
            <a:pPr>
              <a:defRPr/>
            </a:pPr>
            <a:r>
              <a:rPr lang="en-GB" sz="1200"/>
              <a:t>Generate Possible Solutions</a:t>
            </a:r>
          </a:p>
        </p:txBody>
      </p:sp>
      <p:sp>
        <p:nvSpPr>
          <p:cNvPr id="501764" name="AutoShape 4"/>
          <p:cNvSpPr>
            <a:spLocks noChangeArrowheads="1"/>
          </p:cNvSpPr>
          <p:nvPr/>
        </p:nvSpPr>
        <p:spPr bwMode="auto">
          <a:xfrm>
            <a:off x="3624263" y="2481263"/>
            <a:ext cx="1473200" cy="976312"/>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lstStyle/>
          <a:p>
            <a:pPr>
              <a:defRPr/>
            </a:pPr>
            <a:r>
              <a:rPr lang="en-GB" sz="1200" b="1"/>
              <a:t>Step 11:</a:t>
            </a:r>
          </a:p>
          <a:p>
            <a:pPr>
              <a:defRPr/>
            </a:pPr>
            <a:r>
              <a:rPr lang="en-GB" sz="1200"/>
              <a:t>Select the Solution</a:t>
            </a:r>
          </a:p>
        </p:txBody>
      </p:sp>
      <p:sp>
        <p:nvSpPr>
          <p:cNvPr id="501765" name="AutoShape 5"/>
          <p:cNvSpPr>
            <a:spLocks noChangeArrowheads="1"/>
          </p:cNvSpPr>
          <p:nvPr/>
        </p:nvSpPr>
        <p:spPr bwMode="auto">
          <a:xfrm>
            <a:off x="3624263" y="3738563"/>
            <a:ext cx="1473200" cy="976312"/>
          </a:xfrm>
          <a:prstGeom prst="roundRect">
            <a:avLst>
              <a:gd name="adj" fmla="val 9255"/>
            </a:avLst>
          </a:prstGeom>
          <a:solidFill>
            <a:srgbClr val="FF9900"/>
          </a:solidFill>
          <a:ln w="12700">
            <a:solidFill>
              <a:schemeClr val="tx1"/>
            </a:solidFill>
            <a:round/>
            <a:headEnd/>
            <a:tailEnd/>
          </a:ln>
          <a:effectLst>
            <a:outerShdw dist="107763" dir="2700000" algn="ctr" rotWithShape="0">
              <a:schemeClr val="bg2"/>
            </a:outerShdw>
          </a:effectLst>
        </p:spPr>
        <p:txBody>
          <a:bodyPr/>
          <a:lstStyle/>
          <a:p>
            <a:pPr>
              <a:defRPr/>
            </a:pPr>
            <a:r>
              <a:rPr lang="en-GB" sz="1200" b="1"/>
              <a:t>Step 12:</a:t>
            </a:r>
          </a:p>
          <a:p>
            <a:pPr>
              <a:defRPr/>
            </a:pPr>
            <a:r>
              <a:rPr lang="en-GB" sz="1200"/>
              <a:t>Plan &amp; Test the Solution</a:t>
            </a:r>
          </a:p>
        </p:txBody>
      </p:sp>
      <p:cxnSp>
        <p:nvCxnSpPr>
          <p:cNvPr id="87046" name="AutoShape 6"/>
          <p:cNvCxnSpPr>
            <a:cxnSpLocks noChangeShapeType="1"/>
            <a:stCxn id="501763" idx="2"/>
            <a:endCxn id="501764" idx="0"/>
          </p:cNvCxnSpPr>
          <p:nvPr/>
        </p:nvCxnSpPr>
        <p:spPr bwMode="auto">
          <a:xfrm rot="5400000">
            <a:off x="4220369" y="2340769"/>
            <a:ext cx="280988" cy="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87047" name="AutoShape 7"/>
          <p:cNvCxnSpPr>
            <a:cxnSpLocks noChangeShapeType="1"/>
            <a:stCxn id="501764" idx="2"/>
            <a:endCxn id="501765" idx="0"/>
          </p:cNvCxnSpPr>
          <p:nvPr/>
        </p:nvCxnSpPr>
        <p:spPr bwMode="auto">
          <a:xfrm rot="5400000">
            <a:off x="4220369" y="3598069"/>
            <a:ext cx="280988" cy="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87048" name="AutoShape 8"/>
          <p:cNvSpPr>
            <a:spLocks noChangeArrowheads="1"/>
          </p:cNvSpPr>
          <p:nvPr/>
        </p:nvSpPr>
        <p:spPr bwMode="auto">
          <a:xfrm>
            <a:off x="3624263" y="4983163"/>
            <a:ext cx="1473200" cy="300037"/>
          </a:xfrm>
          <a:prstGeom prst="roundRect">
            <a:avLst>
              <a:gd name="adj" fmla="val 9255"/>
            </a:avLst>
          </a:prstGeom>
          <a:solidFill>
            <a:schemeClr val="tx1"/>
          </a:solidFill>
          <a:ln w="12700">
            <a:solidFill>
              <a:schemeClr val="tx1"/>
            </a:solidFill>
            <a:round/>
            <a:headEnd/>
            <a:tailEnd/>
          </a:ln>
        </p:spPr>
        <p:txBody>
          <a:bodyPr/>
          <a:lstStyle/>
          <a:p>
            <a:r>
              <a:rPr lang="en-GB" sz="1200" b="1">
                <a:solidFill>
                  <a:schemeClr val="bg1"/>
                </a:solidFill>
              </a:rPr>
              <a:t>Toll Gate Review</a:t>
            </a:r>
            <a:endParaRPr lang="en-GB" sz="1200">
              <a:solidFill>
                <a:schemeClr val="bg1"/>
              </a:solidFill>
            </a:endParaRPr>
          </a:p>
        </p:txBody>
      </p:sp>
      <p:cxnSp>
        <p:nvCxnSpPr>
          <p:cNvPr id="87049" name="AutoShape 9"/>
          <p:cNvCxnSpPr>
            <a:cxnSpLocks noChangeShapeType="1"/>
            <a:stCxn id="501765" idx="2"/>
            <a:endCxn id="87048" idx="0"/>
          </p:cNvCxnSpPr>
          <p:nvPr/>
        </p:nvCxnSpPr>
        <p:spPr bwMode="auto">
          <a:xfrm rot="5400000">
            <a:off x="4226719" y="4849019"/>
            <a:ext cx="268288" cy="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457200" y="0"/>
            <a:ext cx="8229600" cy="1143000"/>
          </a:xfrm>
        </p:spPr>
        <p:txBody>
          <a:bodyPr/>
          <a:lstStyle/>
          <a:p>
            <a:pPr eaLnBrk="1" hangingPunct="1"/>
            <a:r>
              <a:rPr lang="en-GB" smtClean="0"/>
              <a:t>Step 12: </a:t>
            </a:r>
            <a:r>
              <a:rPr lang="en-US" smtClean="0"/>
              <a:t>Plan &amp; Test the Solution</a:t>
            </a:r>
          </a:p>
        </p:txBody>
      </p:sp>
      <p:sp>
        <p:nvSpPr>
          <p:cNvPr id="587779" name="Rectangle 3"/>
          <p:cNvSpPr>
            <a:spLocks noGrp="1" noChangeArrowheads="1"/>
          </p:cNvSpPr>
          <p:nvPr>
            <p:ph type="body" idx="1"/>
          </p:nvPr>
        </p:nvSpPr>
        <p:spPr/>
        <p:txBody>
          <a:bodyPr/>
          <a:lstStyle/>
          <a:p>
            <a:pPr eaLnBrk="1" hangingPunct="1">
              <a:buFont typeface="Times" pitchFamily="18" charset="0"/>
              <a:buNone/>
              <a:defRPr/>
            </a:pPr>
            <a:r>
              <a:rPr lang="en-US">
                <a:solidFill>
                  <a:schemeClr val="tx1">
                    <a:lumMod val="75000"/>
                    <a:lumOff val="25000"/>
                  </a:schemeClr>
                </a:solidFill>
              </a:rPr>
              <a:t>The purpose of solution testing is to lower the risk of failure, conform the expected results and provide an opportunity for impacted parties to provide feedback and buy-in</a:t>
            </a:r>
          </a:p>
          <a:p>
            <a:pPr eaLnBrk="1" hangingPunct="1">
              <a:buFont typeface="Times" pitchFamily="18" charset="0"/>
              <a:buNone/>
              <a:defRPr/>
            </a:pPr>
            <a:r>
              <a:rPr lang="en-US">
                <a:solidFill>
                  <a:schemeClr val="tx1">
                    <a:lumMod val="75000"/>
                    <a:lumOff val="25000"/>
                  </a:schemeClr>
                </a:solidFill>
              </a:rPr>
              <a:t>The two common approaches are piloting and / or process simulation to test the solution</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4145" name="AutoShape 49"/>
          <p:cNvSpPr>
            <a:spLocks noChangeArrowheads="1"/>
          </p:cNvSpPr>
          <p:nvPr/>
        </p:nvSpPr>
        <p:spPr bwMode="auto">
          <a:xfrm>
            <a:off x="196850" y="3209925"/>
            <a:ext cx="8689975" cy="1727200"/>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wrap="none" anchor="ctr"/>
          <a:lstStyle/>
          <a:p>
            <a:pPr>
              <a:defRPr/>
            </a:pPr>
            <a:endParaRPr lang="en-GB"/>
          </a:p>
        </p:txBody>
      </p:sp>
      <p:sp>
        <p:nvSpPr>
          <p:cNvPr id="644143" name="AutoShape 47"/>
          <p:cNvSpPr>
            <a:spLocks noChangeArrowheads="1"/>
          </p:cNvSpPr>
          <p:nvPr/>
        </p:nvSpPr>
        <p:spPr bwMode="auto">
          <a:xfrm>
            <a:off x="158750" y="1266825"/>
            <a:ext cx="8689975" cy="1727200"/>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wrap="none" anchor="ctr"/>
          <a:lstStyle/>
          <a:p>
            <a:pPr>
              <a:defRPr/>
            </a:pPr>
            <a:endParaRPr lang="en-GB"/>
          </a:p>
        </p:txBody>
      </p:sp>
      <p:sp>
        <p:nvSpPr>
          <p:cNvPr id="89092" name="Rectangle 2"/>
          <p:cNvSpPr>
            <a:spLocks noGrp="1" noChangeArrowheads="1"/>
          </p:cNvSpPr>
          <p:nvPr>
            <p:ph type="title"/>
          </p:nvPr>
        </p:nvSpPr>
        <p:spPr>
          <a:xfrm>
            <a:off x="457200" y="0"/>
            <a:ext cx="8229600" cy="1143000"/>
          </a:xfrm>
        </p:spPr>
        <p:txBody>
          <a:bodyPr/>
          <a:lstStyle/>
          <a:p>
            <a:pPr eaLnBrk="1" hangingPunct="1"/>
            <a:r>
              <a:rPr lang="en-GB" smtClean="0"/>
              <a:t>Step 12: DMAIC and Project Management</a:t>
            </a:r>
          </a:p>
        </p:txBody>
      </p:sp>
      <p:sp>
        <p:nvSpPr>
          <p:cNvPr id="644099" name="Rectangle 3"/>
          <p:cNvSpPr>
            <a:spLocks noChangeArrowheads="1"/>
          </p:cNvSpPr>
          <p:nvPr/>
        </p:nvSpPr>
        <p:spPr bwMode="auto">
          <a:xfrm>
            <a:off x="349250" y="790575"/>
            <a:ext cx="8439150" cy="4913313"/>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n-GB" sz="2400" b="1">
                <a:solidFill>
                  <a:schemeClr val="tx1">
                    <a:lumMod val="75000"/>
                    <a:lumOff val="25000"/>
                  </a:schemeClr>
                </a:solidFill>
              </a:rPr>
              <a:t>Several ways to manage a DMAIC ‘Project’</a:t>
            </a:r>
          </a:p>
          <a:p>
            <a:pPr>
              <a:spcBef>
                <a:spcPct val="20000"/>
              </a:spcBef>
              <a:buClr>
                <a:schemeClr val="bg1"/>
              </a:buClr>
              <a:buSzPct val="25000"/>
              <a:buFont typeface="Times" pitchFamily="18" charset="0"/>
              <a:buChar char="•"/>
              <a:defRPr/>
            </a:pPr>
            <a:endParaRPr lang="en-GB" sz="2400" b="1">
              <a:solidFill>
                <a:schemeClr val="tx1">
                  <a:lumMod val="75000"/>
                  <a:lumOff val="25000"/>
                </a:schemeClr>
              </a:solidFill>
            </a:endParaRPr>
          </a:p>
        </p:txBody>
      </p:sp>
      <p:sp>
        <p:nvSpPr>
          <p:cNvPr id="89094" name="AutoShape 4"/>
          <p:cNvSpPr>
            <a:spLocks noChangeArrowheads="1"/>
          </p:cNvSpPr>
          <p:nvPr/>
        </p:nvSpPr>
        <p:spPr bwMode="auto">
          <a:xfrm>
            <a:off x="373063" y="1447800"/>
            <a:ext cx="1077912" cy="598488"/>
          </a:xfrm>
          <a:prstGeom prst="homePlate">
            <a:avLst>
              <a:gd name="adj" fmla="val 45026"/>
            </a:avLst>
          </a:prstGeom>
          <a:solidFill>
            <a:srgbClr val="FFFFCC"/>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FFCC"/>
            </a:extrusionClr>
          </a:sp3d>
        </p:spPr>
        <p:txBody>
          <a:bodyPr anchor="ctr">
            <a:flatTx/>
          </a:bodyPr>
          <a:lstStyle/>
          <a:p>
            <a:pPr algn="ctr"/>
            <a:r>
              <a:rPr lang="en-GB" sz="1400" b="1">
                <a:solidFill>
                  <a:schemeClr val="bg1"/>
                </a:solidFill>
              </a:rPr>
              <a:t>Define</a:t>
            </a:r>
          </a:p>
        </p:txBody>
      </p:sp>
      <p:sp>
        <p:nvSpPr>
          <p:cNvPr id="89095" name="AutoShape 8"/>
          <p:cNvSpPr>
            <a:spLocks noChangeArrowheads="1"/>
          </p:cNvSpPr>
          <p:nvPr/>
        </p:nvSpPr>
        <p:spPr bwMode="auto">
          <a:xfrm>
            <a:off x="2049463" y="1447800"/>
            <a:ext cx="1077912" cy="598488"/>
          </a:xfrm>
          <a:prstGeom prst="homePlate">
            <a:avLst>
              <a:gd name="adj" fmla="val 45026"/>
            </a:avLst>
          </a:prstGeom>
          <a:solidFill>
            <a:srgbClr val="FFFFCC"/>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FFCC"/>
            </a:extrusionClr>
          </a:sp3d>
        </p:spPr>
        <p:txBody>
          <a:bodyPr anchor="ctr">
            <a:flatTx/>
          </a:bodyPr>
          <a:lstStyle/>
          <a:p>
            <a:pPr algn="ctr"/>
            <a:r>
              <a:rPr lang="en-GB" sz="1400" b="1">
                <a:solidFill>
                  <a:schemeClr val="bg1"/>
                </a:solidFill>
              </a:rPr>
              <a:t>Measure</a:t>
            </a:r>
          </a:p>
        </p:txBody>
      </p:sp>
      <p:sp>
        <p:nvSpPr>
          <p:cNvPr id="89096" name="AutoShape 9"/>
          <p:cNvSpPr>
            <a:spLocks noChangeArrowheads="1"/>
          </p:cNvSpPr>
          <p:nvPr/>
        </p:nvSpPr>
        <p:spPr bwMode="auto">
          <a:xfrm>
            <a:off x="3725863" y="1447800"/>
            <a:ext cx="1077912" cy="598488"/>
          </a:xfrm>
          <a:prstGeom prst="homePlate">
            <a:avLst>
              <a:gd name="adj" fmla="val 45026"/>
            </a:avLst>
          </a:prstGeom>
          <a:solidFill>
            <a:srgbClr val="FFFFCC"/>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FFCC"/>
            </a:extrusionClr>
          </a:sp3d>
        </p:spPr>
        <p:txBody>
          <a:bodyPr anchor="ctr">
            <a:flatTx/>
          </a:bodyPr>
          <a:lstStyle/>
          <a:p>
            <a:pPr algn="ctr"/>
            <a:r>
              <a:rPr lang="en-GB" sz="1400" b="1">
                <a:solidFill>
                  <a:schemeClr val="bg1"/>
                </a:solidFill>
              </a:rPr>
              <a:t>Analyse</a:t>
            </a:r>
          </a:p>
        </p:txBody>
      </p:sp>
      <p:sp>
        <p:nvSpPr>
          <p:cNvPr id="89097" name="AutoShape 10"/>
          <p:cNvSpPr>
            <a:spLocks noChangeArrowheads="1"/>
          </p:cNvSpPr>
          <p:nvPr/>
        </p:nvSpPr>
        <p:spPr bwMode="auto">
          <a:xfrm>
            <a:off x="5402263" y="1447800"/>
            <a:ext cx="1077912" cy="598488"/>
          </a:xfrm>
          <a:prstGeom prst="homePlate">
            <a:avLst>
              <a:gd name="adj" fmla="val 45026"/>
            </a:avLst>
          </a:prstGeom>
          <a:solidFill>
            <a:srgbClr val="FF9900"/>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9900"/>
            </a:extrusionClr>
          </a:sp3d>
        </p:spPr>
        <p:txBody>
          <a:bodyPr anchor="ctr">
            <a:flatTx/>
          </a:bodyPr>
          <a:lstStyle/>
          <a:p>
            <a:pPr algn="ctr"/>
            <a:r>
              <a:rPr lang="en-GB" sz="1400" b="1">
                <a:solidFill>
                  <a:schemeClr val="bg1"/>
                </a:solidFill>
              </a:rPr>
              <a:t>Improve</a:t>
            </a:r>
          </a:p>
        </p:txBody>
      </p:sp>
      <p:sp>
        <p:nvSpPr>
          <p:cNvPr id="89098" name="AutoShape 11"/>
          <p:cNvSpPr>
            <a:spLocks noChangeArrowheads="1"/>
          </p:cNvSpPr>
          <p:nvPr/>
        </p:nvSpPr>
        <p:spPr bwMode="auto">
          <a:xfrm>
            <a:off x="7078663" y="1447800"/>
            <a:ext cx="1077912" cy="598488"/>
          </a:xfrm>
          <a:prstGeom prst="homePlate">
            <a:avLst>
              <a:gd name="adj" fmla="val 45026"/>
            </a:avLst>
          </a:prstGeom>
          <a:solidFill>
            <a:srgbClr val="FF9900"/>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9900"/>
            </a:extrusionClr>
          </a:sp3d>
        </p:spPr>
        <p:txBody>
          <a:bodyPr anchor="ctr">
            <a:flatTx/>
          </a:bodyPr>
          <a:lstStyle/>
          <a:p>
            <a:pPr algn="ctr"/>
            <a:r>
              <a:rPr lang="en-GB" sz="1400" b="1">
                <a:solidFill>
                  <a:schemeClr val="bg1"/>
                </a:solidFill>
              </a:rPr>
              <a:t>Control</a:t>
            </a:r>
          </a:p>
        </p:txBody>
      </p:sp>
      <p:sp>
        <p:nvSpPr>
          <p:cNvPr id="89099" name="AutoShape 26"/>
          <p:cNvSpPr>
            <a:spLocks/>
          </p:cNvSpPr>
          <p:nvPr/>
        </p:nvSpPr>
        <p:spPr bwMode="auto">
          <a:xfrm rot="-5400000">
            <a:off x="2400300" y="165100"/>
            <a:ext cx="419100" cy="4419600"/>
          </a:xfrm>
          <a:prstGeom prst="leftBrace">
            <a:avLst>
              <a:gd name="adj1" fmla="val 87879"/>
              <a:gd name="adj2" fmla="val 50000"/>
            </a:avLst>
          </a:prstGeom>
          <a:noFill/>
          <a:ln w="28575">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89100" name="AutoShape 27"/>
          <p:cNvSpPr>
            <a:spLocks/>
          </p:cNvSpPr>
          <p:nvPr/>
        </p:nvSpPr>
        <p:spPr bwMode="auto">
          <a:xfrm rot="-5400000">
            <a:off x="6584950" y="1009650"/>
            <a:ext cx="419100" cy="2730500"/>
          </a:xfrm>
          <a:prstGeom prst="leftBrace">
            <a:avLst>
              <a:gd name="adj1" fmla="val 54293"/>
              <a:gd name="adj2" fmla="val 50000"/>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89101" name="AutoShape 28"/>
          <p:cNvSpPr>
            <a:spLocks noChangeArrowheads="1"/>
          </p:cNvSpPr>
          <p:nvPr/>
        </p:nvSpPr>
        <p:spPr bwMode="auto">
          <a:xfrm>
            <a:off x="373063" y="3429000"/>
            <a:ext cx="1077912" cy="598488"/>
          </a:xfrm>
          <a:prstGeom prst="homePlate">
            <a:avLst>
              <a:gd name="adj" fmla="val 45026"/>
            </a:avLst>
          </a:prstGeom>
          <a:solidFill>
            <a:srgbClr val="FF9900"/>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9900"/>
            </a:extrusionClr>
          </a:sp3d>
        </p:spPr>
        <p:txBody>
          <a:bodyPr anchor="ctr">
            <a:flatTx/>
          </a:bodyPr>
          <a:lstStyle/>
          <a:p>
            <a:pPr algn="ctr"/>
            <a:r>
              <a:rPr lang="en-GB" sz="1400" b="1">
                <a:solidFill>
                  <a:schemeClr val="bg1"/>
                </a:solidFill>
              </a:rPr>
              <a:t>Define</a:t>
            </a:r>
          </a:p>
        </p:txBody>
      </p:sp>
      <p:sp>
        <p:nvSpPr>
          <p:cNvPr id="89102" name="AutoShape 29"/>
          <p:cNvSpPr>
            <a:spLocks noChangeArrowheads="1"/>
          </p:cNvSpPr>
          <p:nvPr/>
        </p:nvSpPr>
        <p:spPr bwMode="auto">
          <a:xfrm>
            <a:off x="2049463" y="3429000"/>
            <a:ext cx="1077912" cy="598488"/>
          </a:xfrm>
          <a:prstGeom prst="homePlate">
            <a:avLst>
              <a:gd name="adj" fmla="val 45026"/>
            </a:avLst>
          </a:prstGeom>
          <a:solidFill>
            <a:srgbClr val="FF9900"/>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9900"/>
            </a:extrusionClr>
          </a:sp3d>
        </p:spPr>
        <p:txBody>
          <a:bodyPr anchor="ctr">
            <a:flatTx/>
          </a:bodyPr>
          <a:lstStyle/>
          <a:p>
            <a:pPr algn="ctr"/>
            <a:r>
              <a:rPr lang="en-GB" sz="1400" b="1">
                <a:solidFill>
                  <a:schemeClr val="bg1"/>
                </a:solidFill>
              </a:rPr>
              <a:t>Measure</a:t>
            </a:r>
          </a:p>
        </p:txBody>
      </p:sp>
      <p:sp>
        <p:nvSpPr>
          <p:cNvPr id="89103" name="AutoShape 30"/>
          <p:cNvSpPr>
            <a:spLocks noChangeArrowheads="1"/>
          </p:cNvSpPr>
          <p:nvPr/>
        </p:nvSpPr>
        <p:spPr bwMode="auto">
          <a:xfrm>
            <a:off x="3725863" y="3429000"/>
            <a:ext cx="1077912" cy="598488"/>
          </a:xfrm>
          <a:prstGeom prst="homePlate">
            <a:avLst>
              <a:gd name="adj" fmla="val 45026"/>
            </a:avLst>
          </a:prstGeom>
          <a:solidFill>
            <a:srgbClr val="FF9900"/>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9900"/>
            </a:extrusionClr>
          </a:sp3d>
        </p:spPr>
        <p:txBody>
          <a:bodyPr anchor="ctr">
            <a:flatTx/>
          </a:bodyPr>
          <a:lstStyle/>
          <a:p>
            <a:pPr algn="ctr"/>
            <a:r>
              <a:rPr lang="en-GB" sz="1400" b="1">
                <a:solidFill>
                  <a:schemeClr val="bg1"/>
                </a:solidFill>
              </a:rPr>
              <a:t>Analyse</a:t>
            </a:r>
          </a:p>
        </p:txBody>
      </p:sp>
      <p:sp>
        <p:nvSpPr>
          <p:cNvPr id="89104" name="AutoShape 31"/>
          <p:cNvSpPr>
            <a:spLocks noChangeArrowheads="1"/>
          </p:cNvSpPr>
          <p:nvPr/>
        </p:nvSpPr>
        <p:spPr bwMode="auto">
          <a:xfrm>
            <a:off x="5402263" y="3429000"/>
            <a:ext cx="1077912" cy="598488"/>
          </a:xfrm>
          <a:prstGeom prst="homePlate">
            <a:avLst>
              <a:gd name="adj" fmla="val 45026"/>
            </a:avLst>
          </a:prstGeom>
          <a:solidFill>
            <a:srgbClr val="FF9900"/>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9900"/>
            </a:extrusionClr>
          </a:sp3d>
        </p:spPr>
        <p:txBody>
          <a:bodyPr anchor="ctr">
            <a:flatTx/>
          </a:bodyPr>
          <a:lstStyle/>
          <a:p>
            <a:pPr algn="ctr"/>
            <a:r>
              <a:rPr lang="en-GB" sz="1400" b="1">
                <a:solidFill>
                  <a:schemeClr val="bg1"/>
                </a:solidFill>
              </a:rPr>
              <a:t>Improve</a:t>
            </a:r>
          </a:p>
        </p:txBody>
      </p:sp>
      <p:sp>
        <p:nvSpPr>
          <p:cNvPr id="89105" name="AutoShape 32"/>
          <p:cNvSpPr>
            <a:spLocks noChangeArrowheads="1"/>
          </p:cNvSpPr>
          <p:nvPr/>
        </p:nvSpPr>
        <p:spPr bwMode="auto">
          <a:xfrm>
            <a:off x="7078663" y="3429000"/>
            <a:ext cx="1077912" cy="598488"/>
          </a:xfrm>
          <a:prstGeom prst="homePlate">
            <a:avLst>
              <a:gd name="adj" fmla="val 45026"/>
            </a:avLst>
          </a:prstGeom>
          <a:solidFill>
            <a:srgbClr val="FF9900"/>
          </a:solidFill>
          <a:ln w="9525">
            <a:miter lim="800000"/>
            <a:headEnd/>
            <a:tailEnd/>
          </a:ln>
          <a:scene3d>
            <a:camera prst="legacyPerspectiveBottom"/>
            <a:lightRig rig="legacyFlat3" dir="t"/>
          </a:scene3d>
          <a:sp3d extrusionH="887400" prstMaterial="legacyMatte">
            <a:bevelT w="13500" h="13500" prst="angle"/>
            <a:bevelB w="13500" h="13500" prst="angle"/>
            <a:extrusionClr>
              <a:srgbClr val="FF9900"/>
            </a:extrusionClr>
          </a:sp3d>
        </p:spPr>
        <p:txBody>
          <a:bodyPr anchor="ctr">
            <a:flatTx/>
          </a:bodyPr>
          <a:lstStyle/>
          <a:p>
            <a:pPr algn="ctr"/>
            <a:r>
              <a:rPr lang="en-GB" sz="1400" b="1">
                <a:solidFill>
                  <a:schemeClr val="bg1"/>
                </a:solidFill>
              </a:rPr>
              <a:t>Control</a:t>
            </a:r>
          </a:p>
        </p:txBody>
      </p:sp>
      <p:sp>
        <p:nvSpPr>
          <p:cNvPr id="89106" name="Text Box 42"/>
          <p:cNvSpPr txBox="1">
            <a:spLocks noChangeArrowheads="1"/>
          </p:cNvSpPr>
          <p:nvPr/>
        </p:nvSpPr>
        <p:spPr bwMode="auto">
          <a:xfrm>
            <a:off x="469900" y="2641600"/>
            <a:ext cx="4140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GB" sz="1400" b="1"/>
              <a:t>Feasibility Study (No budget, informal control)</a:t>
            </a:r>
          </a:p>
        </p:txBody>
      </p:sp>
      <p:sp>
        <p:nvSpPr>
          <p:cNvPr id="89107" name="Text Box 43"/>
          <p:cNvSpPr txBox="1">
            <a:spLocks noChangeArrowheads="1"/>
          </p:cNvSpPr>
          <p:nvPr/>
        </p:nvSpPr>
        <p:spPr bwMode="auto">
          <a:xfrm>
            <a:off x="4775200" y="2641600"/>
            <a:ext cx="4140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GB" sz="1400" b="1"/>
              <a:t>Project Management (budget, formal control)</a:t>
            </a:r>
          </a:p>
        </p:txBody>
      </p:sp>
      <p:sp>
        <p:nvSpPr>
          <p:cNvPr id="89108" name="AutoShape 44"/>
          <p:cNvSpPr>
            <a:spLocks/>
          </p:cNvSpPr>
          <p:nvPr/>
        </p:nvSpPr>
        <p:spPr bwMode="auto">
          <a:xfrm rot="-5400000">
            <a:off x="4070350" y="476250"/>
            <a:ext cx="419100" cy="7759700"/>
          </a:xfrm>
          <a:prstGeom prst="leftBrace">
            <a:avLst>
              <a:gd name="adj1" fmla="val 154293"/>
              <a:gd name="adj2" fmla="val 50000"/>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89109" name="Text Box 45"/>
          <p:cNvSpPr txBox="1">
            <a:spLocks noChangeArrowheads="1"/>
          </p:cNvSpPr>
          <p:nvPr/>
        </p:nvSpPr>
        <p:spPr bwMode="auto">
          <a:xfrm>
            <a:off x="2260600" y="4622800"/>
            <a:ext cx="4140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GB" sz="1400" b="1"/>
              <a:t>Project Management (budget, formal control)</a:t>
            </a:r>
          </a:p>
        </p:txBody>
      </p:sp>
      <p:sp>
        <p:nvSpPr>
          <p:cNvPr id="89110" name="Rectangle 50"/>
          <p:cNvSpPr>
            <a:spLocks noChangeArrowheads="1"/>
          </p:cNvSpPr>
          <p:nvPr/>
        </p:nvSpPr>
        <p:spPr bwMode="gray">
          <a:xfrm>
            <a:off x="203200" y="5213350"/>
            <a:ext cx="8591550" cy="693738"/>
          </a:xfrm>
          <a:prstGeom prst="rect">
            <a:avLst/>
          </a:prstGeom>
          <a:solidFill>
            <a:srgbClr val="FFFF99"/>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eaLnBrk="0" hangingPunct="0"/>
            <a:r>
              <a:rPr lang="en-US" sz="1400" b="1"/>
              <a:t>The nature of the project, the company’s project management and budget approval / sign-off process will dictate the required level of project management required for your DMAIC ‘project’!!</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457200" y="0"/>
            <a:ext cx="8229600" cy="1143000"/>
          </a:xfrm>
        </p:spPr>
        <p:txBody>
          <a:bodyPr/>
          <a:lstStyle/>
          <a:p>
            <a:pPr eaLnBrk="1" hangingPunct="1"/>
            <a:r>
              <a:rPr lang="en-GB" smtClean="0"/>
              <a:t>Step 12: Key Outputs</a:t>
            </a:r>
          </a:p>
        </p:txBody>
      </p:sp>
      <p:sp>
        <p:nvSpPr>
          <p:cNvPr id="90115" name="Rectangle 3"/>
          <p:cNvSpPr>
            <a:spLocks noChangeArrowheads="1"/>
          </p:cNvSpPr>
          <p:nvPr/>
        </p:nvSpPr>
        <p:spPr bwMode="auto">
          <a:xfrm>
            <a:off x="349250" y="942975"/>
            <a:ext cx="8439150" cy="274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r>
              <a:rPr lang="en-GB" sz="2400" b="1">
                <a:solidFill>
                  <a:srgbClr val="FF0000"/>
                </a:solidFill>
              </a:rPr>
              <a:t>In completing step 12, you should produce at least the following:</a:t>
            </a:r>
          </a:p>
          <a:p>
            <a:pPr marL="768350" lvl="1" indent="-285750">
              <a:spcBef>
                <a:spcPct val="20000"/>
              </a:spcBef>
              <a:buSzPct val="65000"/>
              <a:buFont typeface="Wingdings" pitchFamily="2" charset="2"/>
              <a:buChar char="n"/>
            </a:pPr>
            <a:r>
              <a:rPr lang="en-GB" sz="2200" b="1">
                <a:solidFill>
                  <a:srgbClr val="7A6C7A"/>
                </a:solidFill>
              </a:rPr>
              <a:t>IF</a:t>
            </a:r>
            <a:r>
              <a:rPr lang="en-GB" sz="2200">
                <a:solidFill>
                  <a:srgbClr val="7A6C7A"/>
                </a:solidFill>
              </a:rPr>
              <a:t> conducting a pilot study:</a:t>
            </a:r>
          </a:p>
          <a:p>
            <a:pPr marL="1187450" lvl="2" indent="-228600">
              <a:spcBef>
                <a:spcPct val="20000"/>
              </a:spcBef>
              <a:buFontTx/>
              <a:buChar char="–"/>
            </a:pPr>
            <a:r>
              <a:rPr lang="en-GB" sz="2000">
                <a:solidFill>
                  <a:srgbClr val="7A6C7A"/>
                </a:solidFill>
              </a:rPr>
              <a:t>Detailed plan for conducting a pilot</a:t>
            </a:r>
          </a:p>
          <a:p>
            <a:pPr marL="1187450" lvl="2" indent="-228600">
              <a:spcBef>
                <a:spcPct val="20000"/>
              </a:spcBef>
              <a:buFontTx/>
              <a:buChar char="–"/>
            </a:pPr>
            <a:r>
              <a:rPr lang="en-GB" sz="2000">
                <a:solidFill>
                  <a:srgbClr val="7A6C7A"/>
                </a:solidFill>
              </a:rPr>
              <a:t>Evidence that the proposed solution(s) improve the current process</a:t>
            </a:r>
          </a:p>
          <a:p>
            <a:pPr marL="768350" lvl="1" indent="-285750">
              <a:spcBef>
                <a:spcPct val="20000"/>
              </a:spcBef>
              <a:buSzPct val="65000"/>
              <a:buFont typeface="Wingdings" pitchFamily="2" charset="2"/>
              <a:buChar char="n"/>
            </a:pPr>
            <a:r>
              <a:rPr lang="en-GB" sz="2200">
                <a:solidFill>
                  <a:srgbClr val="7A6C7A"/>
                </a:solidFill>
              </a:rPr>
              <a:t>Detailed implementation plan for roll-out of the full solution and subsequent process control system</a:t>
            </a:r>
          </a:p>
          <a:p>
            <a:pPr marL="768350" lvl="1" indent="-285750">
              <a:spcBef>
                <a:spcPct val="20000"/>
              </a:spcBef>
              <a:buSzPct val="65000"/>
              <a:buFont typeface="Wingdings" pitchFamily="2" charset="2"/>
              <a:buChar char="n"/>
            </a:pPr>
            <a:endParaRPr lang="en-GB" sz="2200">
              <a:solidFill>
                <a:srgbClr val="7A6C7A"/>
              </a:solidFill>
            </a:endParaRPr>
          </a:p>
          <a:p>
            <a:pPr>
              <a:spcBef>
                <a:spcPct val="20000"/>
              </a:spcBef>
              <a:buClr>
                <a:schemeClr val="bg1"/>
              </a:buClr>
              <a:buSzPct val="25000"/>
              <a:buFont typeface="Times" pitchFamily="18" charset="0"/>
              <a:buChar char="•"/>
            </a:pPr>
            <a:endParaRPr lang="en-GB" sz="2400" b="1">
              <a:solidFill>
                <a:srgbClr val="FF0000"/>
              </a:solidFill>
            </a:endParaRPr>
          </a:p>
          <a:p>
            <a:pPr>
              <a:spcBef>
                <a:spcPct val="20000"/>
              </a:spcBef>
              <a:buClr>
                <a:schemeClr val="bg1"/>
              </a:buClr>
              <a:buSzPct val="25000"/>
              <a:buFont typeface="Times" pitchFamily="18" charset="0"/>
              <a:buChar char="•"/>
            </a:pPr>
            <a:endParaRPr lang="en-GB" sz="2200" b="1">
              <a:solidFill>
                <a:srgbClr val="FF0000"/>
              </a:solidFill>
            </a:endParaRPr>
          </a:p>
        </p:txBody>
      </p:sp>
      <p:sp>
        <p:nvSpPr>
          <p:cNvPr id="90116" name="Rectangle 4"/>
          <p:cNvSpPr>
            <a:spLocks noChangeArrowheads="1"/>
          </p:cNvSpPr>
          <p:nvPr/>
        </p:nvSpPr>
        <p:spPr bwMode="gray">
          <a:xfrm>
            <a:off x="774700" y="3956050"/>
            <a:ext cx="7664450" cy="1189038"/>
          </a:xfrm>
          <a:prstGeom prst="rect">
            <a:avLst/>
          </a:prstGeom>
          <a:solidFill>
            <a:srgbClr val="FFFF99"/>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eaLnBrk="0" hangingPunct="0"/>
            <a:r>
              <a:rPr lang="en-US" sz="1400" b="1"/>
              <a:t>Due to the potential scale of planning required for this step of your DMAIC project, you may find it easier to create separate detailed plans for the pilot and full scale roll-out.  Your overall plan/schedule can represent these activities as high-level project stages, and you can reserve the detailed planning of these stages until the appropriate time </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457200" y="0"/>
            <a:ext cx="8229600" cy="1143000"/>
          </a:xfrm>
        </p:spPr>
        <p:txBody>
          <a:bodyPr/>
          <a:lstStyle/>
          <a:p>
            <a:pPr eaLnBrk="1" hangingPunct="1"/>
            <a:r>
              <a:rPr lang="en-GB" smtClean="0"/>
              <a:t>Step 12: </a:t>
            </a:r>
            <a:r>
              <a:rPr lang="en-US" smtClean="0"/>
              <a:t>‘Ready, Fire, Aim!’ Will Waste Effort</a:t>
            </a:r>
          </a:p>
        </p:txBody>
      </p:sp>
      <p:sp>
        <p:nvSpPr>
          <p:cNvPr id="91139" name="Rectangle 3"/>
          <p:cNvSpPr>
            <a:spLocks noGrp="1" noChangeArrowheads="1"/>
          </p:cNvSpPr>
          <p:nvPr>
            <p:ph type="body" idx="1"/>
          </p:nvPr>
        </p:nvSpPr>
        <p:spPr/>
        <p:txBody>
          <a:bodyPr/>
          <a:lstStyle/>
          <a:p>
            <a:pPr eaLnBrk="1" hangingPunct="1">
              <a:buFont typeface="Times" pitchFamily="18" charset="0"/>
              <a:buNone/>
            </a:pPr>
            <a:r>
              <a:rPr lang="en-US" smtClean="0"/>
              <a:t>Key questions:</a:t>
            </a:r>
          </a:p>
          <a:p>
            <a:pPr lvl="1" eaLnBrk="1" hangingPunct="1"/>
            <a:r>
              <a:rPr lang="en-US" smtClean="0"/>
              <a:t>What’s the plan &amp; who needs to approve it?</a:t>
            </a:r>
          </a:p>
          <a:p>
            <a:pPr lvl="1" eaLnBrk="1" hangingPunct="1"/>
            <a:r>
              <a:rPr lang="en-US" smtClean="0"/>
              <a:t>How will the plan be communicated?</a:t>
            </a:r>
          </a:p>
          <a:p>
            <a:pPr lvl="1" eaLnBrk="1" hangingPunct="1"/>
            <a:r>
              <a:rPr lang="en-US" smtClean="0"/>
              <a:t>What help do we need? </a:t>
            </a:r>
          </a:p>
          <a:p>
            <a:pPr lvl="1" eaLnBrk="1" hangingPunct="1"/>
            <a:r>
              <a:rPr lang="en-US" smtClean="0"/>
              <a:t>How will the results be measured?</a:t>
            </a:r>
          </a:p>
          <a:p>
            <a:pPr lvl="1" eaLnBrk="1" hangingPunct="1"/>
            <a:r>
              <a:rPr lang="en-US" smtClean="0"/>
              <a:t>Can we confirm our cost benefit analysis?</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457200" y="0"/>
            <a:ext cx="8229600" cy="1143000"/>
          </a:xfrm>
        </p:spPr>
        <p:txBody>
          <a:bodyPr/>
          <a:lstStyle/>
          <a:p>
            <a:pPr eaLnBrk="1" hangingPunct="1"/>
            <a:r>
              <a:rPr lang="en-GB" smtClean="0"/>
              <a:t>Step 12: Possible Tools</a:t>
            </a:r>
          </a:p>
        </p:txBody>
      </p:sp>
      <p:sp>
        <p:nvSpPr>
          <p:cNvPr id="92163" name="Rectangle 3"/>
          <p:cNvSpPr>
            <a:spLocks noChangeArrowheads="1"/>
          </p:cNvSpPr>
          <p:nvPr/>
        </p:nvSpPr>
        <p:spPr bwMode="auto">
          <a:xfrm>
            <a:off x="349250" y="942975"/>
            <a:ext cx="8439150" cy="491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r>
              <a:rPr lang="en-GB" sz="2400" b="1">
                <a:solidFill>
                  <a:srgbClr val="FF0000"/>
                </a:solidFill>
              </a:rPr>
              <a:t>A few tools are applicable to this step:</a:t>
            </a:r>
          </a:p>
          <a:p>
            <a:pPr marL="768350" lvl="1" indent="-285750">
              <a:spcBef>
                <a:spcPct val="20000"/>
              </a:spcBef>
              <a:buSzPct val="65000"/>
              <a:buFont typeface="Wingdings" pitchFamily="2" charset="2"/>
              <a:buChar char="n"/>
            </a:pPr>
            <a:r>
              <a:rPr lang="en-GB" sz="2200">
                <a:solidFill>
                  <a:srgbClr val="7A6C7A"/>
                </a:solidFill>
              </a:rPr>
              <a:t>Pilot </a:t>
            </a:r>
          </a:p>
          <a:p>
            <a:pPr marL="768350" lvl="1" indent="-285750">
              <a:spcBef>
                <a:spcPct val="20000"/>
              </a:spcBef>
              <a:buSzPct val="65000"/>
              <a:buFont typeface="Wingdings" pitchFamily="2" charset="2"/>
              <a:buChar char="n"/>
            </a:pPr>
            <a:r>
              <a:rPr lang="en-GB" sz="2200">
                <a:solidFill>
                  <a:srgbClr val="7A6C7A"/>
                </a:solidFill>
              </a:rPr>
              <a:t>Simulation</a:t>
            </a:r>
          </a:p>
          <a:p>
            <a:pPr marL="768350" lvl="1" indent="-285750">
              <a:spcBef>
                <a:spcPct val="20000"/>
              </a:spcBef>
              <a:buSzPct val="65000"/>
              <a:buFont typeface="Wingdings" pitchFamily="2" charset="2"/>
              <a:buChar char="n"/>
            </a:pPr>
            <a:r>
              <a:rPr lang="en-GB" sz="2200">
                <a:solidFill>
                  <a:srgbClr val="7A6C7A"/>
                </a:solidFill>
              </a:rPr>
              <a:t>Design of Experiments (DOE)*</a:t>
            </a:r>
          </a:p>
          <a:p>
            <a:pPr marL="768350" lvl="1" indent="-285750">
              <a:spcBef>
                <a:spcPct val="20000"/>
              </a:spcBef>
              <a:buSzPct val="65000"/>
              <a:buFont typeface="Wingdings" pitchFamily="2" charset="2"/>
              <a:buChar char="n"/>
            </a:pPr>
            <a:r>
              <a:rPr lang="en-GB" sz="2200">
                <a:solidFill>
                  <a:srgbClr val="7A6C7A"/>
                </a:solidFill>
              </a:rPr>
              <a:t>Inferential Statistics </a:t>
            </a:r>
          </a:p>
          <a:p>
            <a:pPr marL="768350" lvl="1" indent="-285750">
              <a:spcBef>
                <a:spcPct val="20000"/>
              </a:spcBef>
              <a:buSzPct val="65000"/>
              <a:buFont typeface="Wingdings" pitchFamily="2" charset="2"/>
              <a:buChar char="n"/>
            </a:pPr>
            <a:endParaRPr lang="en-GB" sz="2200">
              <a:solidFill>
                <a:srgbClr val="7A6C7A"/>
              </a:solidFill>
            </a:endParaRPr>
          </a:p>
          <a:p>
            <a:pPr marL="768350" lvl="1" indent="-285750">
              <a:spcBef>
                <a:spcPct val="20000"/>
              </a:spcBef>
              <a:buSzPct val="65000"/>
              <a:buFont typeface="Wingdings" pitchFamily="2" charset="2"/>
              <a:buChar char="n"/>
            </a:pPr>
            <a:endParaRPr lang="en-GB" sz="2200">
              <a:solidFill>
                <a:srgbClr val="7A6C7A"/>
              </a:solidFill>
            </a:endParaRPr>
          </a:p>
        </p:txBody>
      </p:sp>
      <p:pic>
        <p:nvPicPr>
          <p:cNvPr id="92164" name="Picture 4"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8775" y="14605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65" name="Picture 5"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40600" y="14605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66" name="Picture 6"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64250" y="14605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67" name="Picture 7"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1475" y="18542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68" name="Picture 9"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6950" y="18542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69" name="Picture 12"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6950" y="22479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70" name="Picture 13"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1475" y="26797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71" name="Picture 14"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53300" y="26797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72" name="Picture 15" descr="C:\Documents and Settings\CSTOK2\Application Data\Microsoft\Media Catalog\Downloaded Clips\cl3\BD08313_.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6950" y="2679700"/>
            <a:ext cx="3270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457200" y="0"/>
            <a:ext cx="8229600" cy="1143000"/>
          </a:xfrm>
        </p:spPr>
        <p:txBody>
          <a:bodyPr/>
          <a:lstStyle/>
          <a:p>
            <a:pPr eaLnBrk="1" hangingPunct="1"/>
            <a:r>
              <a:rPr lang="en-GB" smtClean="0"/>
              <a:t>Step 12: </a:t>
            </a:r>
            <a:r>
              <a:rPr lang="en-US" smtClean="0"/>
              <a:t>Pilot Studies</a:t>
            </a:r>
          </a:p>
        </p:txBody>
      </p:sp>
      <p:sp>
        <p:nvSpPr>
          <p:cNvPr id="93187" name="Rectangle 3"/>
          <p:cNvSpPr>
            <a:spLocks noGrp="1" noChangeArrowheads="1"/>
          </p:cNvSpPr>
          <p:nvPr>
            <p:ph type="body" idx="1"/>
          </p:nvPr>
        </p:nvSpPr>
        <p:spPr>
          <a:xfrm>
            <a:off x="685800" y="1371600"/>
            <a:ext cx="7704138" cy="5041900"/>
          </a:xfrm>
        </p:spPr>
        <p:txBody>
          <a:bodyPr/>
          <a:lstStyle/>
          <a:p>
            <a:pPr eaLnBrk="1" hangingPunct="1"/>
            <a:r>
              <a:rPr lang="en-US" smtClean="0"/>
              <a:t>A trial implementation of a proposed improvement, conducted on a small scale under close observation and scrutiny</a:t>
            </a:r>
          </a:p>
          <a:p>
            <a:pPr eaLnBrk="1" hangingPunct="1"/>
            <a:r>
              <a:rPr lang="en-US" smtClean="0"/>
              <a:t>Be prepared for some potentially major changes to the overall project plan, organisation, and budget during this stage</a:t>
            </a:r>
          </a:p>
        </p:txBody>
      </p:sp>
      <p:sp>
        <p:nvSpPr>
          <p:cNvPr id="566276" name="AutoShape 4"/>
          <p:cNvSpPr>
            <a:spLocks noChangeArrowheads="1"/>
          </p:cNvSpPr>
          <p:nvPr/>
        </p:nvSpPr>
        <p:spPr bwMode="auto">
          <a:xfrm>
            <a:off x="2057400" y="3276600"/>
            <a:ext cx="3851275" cy="2303463"/>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endParaRPr lang="en-GB"/>
          </a:p>
        </p:txBody>
      </p:sp>
      <p:pic>
        <p:nvPicPr>
          <p:cNvPr id="9318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2813" y="3467100"/>
            <a:ext cx="3409950" cy="207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457200" y="0"/>
            <a:ext cx="8229600" cy="1143000"/>
          </a:xfrm>
        </p:spPr>
        <p:txBody>
          <a:bodyPr/>
          <a:lstStyle/>
          <a:p>
            <a:pPr eaLnBrk="1" hangingPunct="1"/>
            <a:r>
              <a:rPr lang="en-GB" smtClean="0"/>
              <a:t>Step 12: </a:t>
            </a:r>
            <a:r>
              <a:rPr lang="en-US" smtClean="0"/>
              <a:t>Pilot Purpose</a:t>
            </a:r>
          </a:p>
        </p:txBody>
      </p:sp>
      <p:sp>
        <p:nvSpPr>
          <p:cNvPr id="94211" name="Rectangle 3"/>
          <p:cNvSpPr>
            <a:spLocks noGrp="1" noChangeArrowheads="1"/>
          </p:cNvSpPr>
          <p:nvPr>
            <p:ph type="body" idx="1"/>
          </p:nvPr>
        </p:nvSpPr>
        <p:spPr/>
        <p:txBody>
          <a:bodyPr/>
          <a:lstStyle/>
          <a:p>
            <a:pPr eaLnBrk="1" hangingPunct="1"/>
            <a:r>
              <a:rPr lang="en-US" smtClean="0"/>
              <a:t>Revise improvement before implementation</a:t>
            </a:r>
          </a:p>
          <a:p>
            <a:pPr eaLnBrk="1" hangingPunct="1"/>
            <a:r>
              <a:rPr lang="en-US" smtClean="0"/>
              <a:t>Determine best implementation method</a:t>
            </a:r>
          </a:p>
          <a:p>
            <a:pPr eaLnBrk="1" hangingPunct="1"/>
            <a:r>
              <a:rPr lang="en-US" smtClean="0"/>
              <a:t>Lower failure risks</a:t>
            </a:r>
          </a:p>
          <a:p>
            <a:pPr eaLnBrk="1" hangingPunct="1"/>
            <a:r>
              <a:rPr lang="en-US" smtClean="0"/>
              <a:t>Identify all implementation costs/benefits</a:t>
            </a:r>
          </a:p>
          <a:p>
            <a:pPr eaLnBrk="1" hangingPunct="1"/>
            <a:r>
              <a:rPr lang="en-US" smtClean="0"/>
              <a:t>Confirm expected results</a:t>
            </a:r>
          </a:p>
          <a:p>
            <a:pPr eaLnBrk="1" hangingPunct="1"/>
            <a:r>
              <a:rPr lang="en-US" smtClean="0"/>
              <a:t>Obtain user feedback</a:t>
            </a:r>
          </a:p>
          <a:p>
            <a:pPr eaLnBrk="1" hangingPunct="1"/>
            <a:r>
              <a:rPr lang="en-US" smtClean="0"/>
              <a:t>Obtain buy-in</a:t>
            </a:r>
          </a:p>
          <a:p>
            <a:pPr eaLnBrk="1" hangingPunct="1"/>
            <a:endParaRPr lang="en-US"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22" name="Rectangle 2"/>
          <p:cNvSpPr>
            <a:spLocks noGrp="1" noChangeArrowheads="1"/>
          </p:cNvSpPr>
          <p:nvPr>
            <p:ph type="title"/>
          </p:nvPr>
        </p:nvSpPr>
        <p:spPr>
          <a:xfrm>
            <a:off x="457200" y="0"/>
            <a:ext cx="8229600" cy="1143000"/>
          </a:xfrm>
        </p:spPr>
        <p:txBody>
          <a:bodyPr/>
          <a:lstStyle/>
          <a:p>
            <a:pPr eaLnBrk="1" hangingPunct="1">
              <a:spcBef>
                <a:spcPct val="20000"/>
              </a:spcBef>
              <a:buClr>
                <a:schemeClr val="bg1"/>
              </a:buClr>
              <a:buSzPct val="25000"/>
              <a:buFont typeface="Times" pitchFamily="18" charset="0"/>
              <a:buNone/>
              <a:defRPr/>
            </a:pPr>
            <a:r>
              <a:rPr lang="en-GB" sz="2400">
                <a:solidFill>
                  <a:schemeClr val="tx1">
                    <a:lumMod val="75000"/>
                    <a:lumOff val="25000"/>
                  </a:schemeClr>
                </a:solidFill>
                <a:ea typeface="+mn-ea"/>
                <a:cs typeface="+mn-cs"/>
              </a:rPr>
              <a:t>Step 10: Positive Brain Storming</a:t>
            </a:r>
          </a:p>
        </p:txBody>
      </p:sp>
      <p:sp>
        <p:nvSpPr>
          <p:cNvPr id="15363" name="Rectangle 3"/>
          <p:cNvSpPr>
            <a:spLocks noChangeArrowheads="1"/>
          </p:cNvSpPr>
          <p:nvPr/>
        </p:nvSpPr>
        <p:spPr bwMode="auto">
          <a:xfrm>
            <a:off x="349250" y="706438"/>
            <a:ext cx="8439150" cy="491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r>
              <a:rPr lang="es-ES_tradnl" b="1">
                <a:solidFill>
                  <a:srgbClr val="FF0000"/>
                </a:solidFill>
              </a:rPr>
              <a:t>Method to generate ideas. Benefit of brainstorming is the power of the group in building ideas of each others ideas.</a:t>
            </a:r>
          </a:p>
          <a:p>
            <a:pPr>
              <a:spcBef>
                <a:spcPct val="20000"/>
              </a:spcBef>
              <a:buClr>
                <a:schemeClr val="bg1"/>
              </a:buClr>
              <a:buSzPct val="25000"/>
              <a:buFont typeface="Times" pitchFamily="18" charset="0"/>
              <a:buChar char="•"/>
            </a:pPr>
            <a:r>
              <a:rPr lang="es-ES_tradnl" b="1">
                <a:solidFill>
                  <a:srgbClr val="FF0000"/>
                </a:solidFill>
              </a:rPr>
              <a:t>Should be a familar technique:</a:t>
            </a:r>
          </a:p>
          <a:p>
            <a:pPr marL="768350" lvl="1" indent="-285750">
              <a:spcBef>
                <a:spcPct val="20000"/>
              </a:spcBef>
              <a:buSzPct val="65000"/>
              <a:buFont typeface="Wingdings" pitchFamily="2" charset="2"/>
              <a:buChar char="n"/>
            </a:pPr>
            <a:r>
              <a:rPr lang="en-GB">
                <a:solidFill>
                  <a:srgbClr val="7A6C7A"/>
                </a:solidFill>
              </a:rPr>
              <a:t>Obtain a flip chart or marker board, and pick a scribe to record the ideas.</a:t>
            </a:r>
          </a:p>
          <a:p>
            <a:pPr marL="768350" lvl="1" indent="-285750">
              <a:spcBef>
                <a:spcPct val="20000"/>
              </a:spcBef>
              <a:buSzPct val="65000"/>
              <a:buFont typeface="Wingdings" pitchFamily="2" charset="2"/>
              <a:buChar char="n"/>
            </a:pPr>
            <a:r>
              <a:rPr lang="en-GB">
                <a:solidFill>
                  <a:srgbClr val="7A6C7A"/>
                </a:solidFill>
              </a:rPr>
              <a:t>Set a time limit on the brainstorming session. </a:t>
            </a:r>
          </a:p>
          <a:p>
            <a:pPr marL="768350" lvl="1" indent="-285750">
              <a:spcBef>
                <a:spcPct val="20000"/>
              </a:spcBef>
              <a:buSzPct val="65000"/>
              <a:buFont typeface="Wingdings" pitchFamily="2" charset="2"/>
              <a:buChar char="n"/>
            </a:pPr>
            <a:r>
              <a:rPr lang="en-GB">
                <a:solidFill>
                  <a:srgbClr val="7A6C7A"/>
                </a:solidFill>
              </a:rPr>
              <a:t>Start with an introductory statement of any requirements, objectives or problems that are thought to be relevant. </a:t>
            </a:r>
          </a:p>
          <a:p>
            <a:pPr marL="768350" lvl="1" indent="-285750">
              <a:spcBef>
                <a:spcPct val="20000"/>
              </a:spcBef>
              <a:buSzPct val="65000"/>
              <a:buFont typeface="Wingdings" pitchFamily="2" charset="2"/>
              <a:buChar char="n"/>
            </a:pPr>
            <a:r>
              <a:rPr lang="en-GB">
                <a:solidFill>
                  <a:srgbClr val="7A6C7A"/>
                </a:solidFill>
              </a:rPr>
              <a:t>Start brainstorming ideas to solve the problem using other ideas as catalysts for new ones (don’t ridicule any ideas)</a:t>
            </a:r>
          </a:p>
          <a:p>
            <a:pPr marL="768350" lvl="1" indent="-285750">
              <a:spcBef>
                <a:spcPct val="20000"/>
              </a:spcBef>
              <a:buSzPct val="65000"/>
              <a:buFont typeface="Wingdings" pitchFamily="2" charset="2"/>
              <a:buChar char="n"/>
            </a:pPr>
            <a:r>
              <a:rPr lang="en-GB">
                <a:solidFill>
                  <a:srgbClr val="7A6C7A"/>
                </a:solidFill>
              </a:rPr>
              <a:t>Affinity cluster, order and rank ideas (daft, possible, excellent etc.)</a:t>
            </a:r>
          </a:p>
          <a:p>
            <a:pPr marL="768350" lvl="1" indent="-285750">
              <a:spcBef>
                <a:spcPct val="20000"/>
              </a:spcBef>
              <a:buSzPct val="65000"/>
              <a:buFont typeface="Wingdings" pitchFamily="2" charset="2"/>
              <a:buChar char="n"/>
            </a:pPr>
            <a:r>
              <a:rPr lang="en-GB">
                <a:solidFill>
                  <a:srgbClr val="7A6C7A"/>
                </a:solidFill>
              </a:rPr>
              <a:t>Select ideas to analyse further</a:t>
            </a:r>
          </a:p>
        </p:txBody>
      </p:sp>
      <p:pic>
        <p:nvPicPr>
          <p:cNvPr id="15364" name="Picture 6" descr="C:\Documents and Settings\CSTOK2\Application Data\Microsoft\Media Catalog\Downloaded Clips\cl4e\j0196558.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45400" y="4943475"/>
            <a:ext cx="1065213" cy="104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a:xfrm>
            <a:off x="457200" y="0"/>
            <a:ext cx="8229600" cy="1143000"/>
          </a:xfrm>
        </p:spPr>
        <p:txBody>
          <a:bodyPr/>
          <a:lstStyle/>
          <a:p>
            <a:pPr eaLnBrk="1" hangingPunct="1"/>
            <a:r>
              <a:rPr lang="en-GB" smtClean="0"/>
              <a:t>Step 12: </a:t>
            </a:r>
            <a:r>
              <a:rPr lang="en-US" smtClean="0"/>
              <a:t>Pilot Execution</a:t>
            </a:r>
          </a:p>
        </p:txBody>
      </p:sp>
      <p:sp>
        <p:nvSpPr>
          <p:cNvPr id="95235" name="Rectangle 3"/>
          <p:cNvSpPr>
            <a:spLocks noGrp="1" noChangeArrowheads="1"/>
          </p:cNvSpPr>
          <p:nvPr>
            <p:ph type="body" idx="1"/>
          </p:nvPr>
        </p:nvSpPr>
        <p:spPr>
          <a:xfrm>
            <a:off x="457200" y="857250"/>
            <a:ext cx="8229600" cy="4525963"/>
          </a:xfrm>
        </p:spPr>
        <p:txBody>
          <a:bodyPr/>
          <a:lstStyle/>
          <a:p>
            <a:pPr eaLnBrk="1" hangingPunct="1">
              <a:lnSpc>
                <a:spcPct val="90000"/>
              </a:lnSpc>
            </a:pPr>
            <a:r>
              <a:rPr lang="en-US" smtClean="0"/>
              <a:t>Involve management – especially Process Owner</a:t>
            </a:r>
          </a:p>
          <a:p>
            <a:pPr eaLnBrk="1" hangingPunct="1">
              <a:lnSpc>
                <a:spcPct val="90000"/>
              </a:lnSpc>
            </a:pPr>
            <a:r>
              <a:rPr lang="en-US" smtClean="0"/>
              <a:t>Carefully and thoroughly plan pilot activities</a:t>
            </a:r>
          </a:p>
          <a:p>
            <a:pPr eaLnBrk="1" hangingPunct="1">
              <a:lnSpc>
                <a:spcPct val="90000"/>
              </a:lnSpc>
            </a:pPr>
            <a:r>
              <a:rPr lang="en-US" smtClean="0"/>
              <a:t>The pilot must match the To-be process (or the To-be process updated to match the pilot!) </a:t>
            </a:r>
          </a:p>
          <a:p>
            <a:pPr eaLnBrk="1" hangingPunct="1">
              <a:lnSpc>
                <a:spcPct val="90000"/>
              </a:lnSpc>
            </a:pPr>
            <a:r>
              <a:rPr lang="en-US" smtClean="0"/>
              <a:t>Use affected personnel – get buy-in</a:t>
            </a:r>
          </a:p>
          <a:p>
            <a:pPr eaLnBrk="1" hangingPunct="1">
              <a:lnSpc>
                <a:spcPct val="90000"/>
              </a:lnSpc>
            </a:pPr>
            <a:r>
              <a:rPr lang="en-US" smtClean="0"/>
              <a:t>Update measurement system from “Measure” phase</a:t>
            </a:r>
          </a:p>
          <a:p>
            <a:pPr lvl="1" eaLnBrk="1" hangingPunct="1">
              <a:lnSpc>
                <a:spcPct val="90000"/>
              </a:lnSpc>
            </a:pPr>
            <a:r>
              <a:rPr lang="en-US" smtClean="0"/>
              <a:t>Retain KPOVs and vital IPO measures for comparative purposes</a:t>
            </a:r>
          </a:p>
          <a:p>
            <a:pPr lvl="1" eaLnBrk="1" hangingPunct="1">
              <a:lnSpc>
                <a:spcPct val="90000"/>
              </a:lnSpc>
            </a:pPr>
            <a:r>
              <a:rPr lang="en-US" smtClean="0"/>
              <a:t>Add new measures based on the new process design for validation purposes</a:t>
            </a:r>
          </a:p>
          <a:p>
            <a:pPr eaLnBrk="1" hangingPunct="1">
              <a:lnSpc>
                <a:spcPct val="90000"/>
              </a:lnSpc>
            </a:pPr>
            <a:r>
              <a:rPr lang="en-US" smtClean="0"/>
              <a:t>Monitor results</a:t>
            </a:r>
          </a:p>
          <a:p>
            <a:pPr eaLnBrk="1" hangingPunct="1">
              <a:lnSpc>
                <a:spcPct val="90000"/>
              </a:lnSpc>
            </a:pPr>
            <a:r>
              <a:rPr lang="en-US" smtClean="0"/>
              <a:t>Debrief </a:t>
            </a:r>
          </a:p>
          <a:p>
            <a:pPr eaLnBrk="1" hangingPunct="1">
              <a:lnSpc>
                <a:spcPct val="90000"/>
              </a:lnSpc>
            </a:pPr>
            <a:r>
              <a:rPr lang="en-US" smtClean="0"/>
              <a:t>Adjust full scale implementation accordingly</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457200" y="0"/>
            <a:ext cx="8229600" cy="1143000"/>
          </a:xfrm>
        </p:spPr>
        <p:txBody>
          <a:bodyPr/>
          <a:lstStyle/>
          <a:p>
            <a:pPr eaLnBrk="1" hangingPunct="1"/>
            <a:r>
              <a:rPr lang="en-GB" smtClean="0"/>
              <a:t>Step 12: </a:t>
            </a:r>
            <a:r>
              <a:rPr lang="en-US" smtClean="0"/>
              <a:t>Simulation</a:t>
            </a:r>
          </a:p>
        </p:txBody>
      </p:sp>
      <p:sp>
        <p:nvSpPr>
          <p:cNvPr id="96259" name="Rectangle 3"/>
          <p:cNvSpPr>
            <a:spLocks noGrp="1" noChangeArrowheads="1"/>
          </p:cNvSpPr>
          <p:nvPr>
            <p:ph type="body" idx="1"/>
          </p:nvPr>
        </p:nvSpPr>
        <p:spPr>
          <a:xfrm>
            <a:off x="457200" y="928688"/>
            <a:ext cx="8229600" cy="4525962"/>
          </a:xfrm>
        </p:spPr>
        <p:txBody>
          <a:bodyPr/>
          <a:lstStyle/>
          <a:p>
            <a:pPr eaLnBrk="1" hangingPunct="1"/>
            <a:r>
              <a:rPr lang="en-US" smtClean="0"/>
              <a:t>Sometimes a pilot is not necessary or inconvenient:</a:t>
            </a:r>
          </a:p>
          <a:p>
            <a:pPr lvl="1" eaLnBrk="1" hangingPunct="1"/>
            <a:r>
              <a:rPr lang="en-US" smtClean="0"/>
              <a:t>The business has plans to implement the solution regardless of the business case!!!!!</a:t>
            </a:r>
          </a:p>
          <a:p>
            <a:pPr lvl="1" eaLnBrk="1" hangingPunct="1"/>
            <a:r>
              <a:rPr lang="en-US" smtClean="0"/>
              <a:t>You are confident that the previous analysis stacks up and the risks of failure are low, or if they occur can be worked around</a:t>
            </a:r>
          </a:p>
          <a:p>
            <a:pPr lvl="1" eaLnBrk="1" hangingPunct="1"/>
            <a:r>
              <a:rPr lang="en-US" smtClean="0"/>
              <a:t>The project s running out of time and money!!!!</a:t>
            </a:r>
          </a:p>
          <a:p>
            <a:pPr lvl="1" eaLnBrk="1" hangingPunct="1"/>
            <a:r>
              <a:rPr lang="en-US" smtClean="0"/>
              <a:t>The cost of a pilot is almost as expensive / problematic as implementing the full solution</a:t>
            </a:r>
          </a:p>
          <a:p>
            <a:pPr eaLnBrk="1" hangingPunct="1"/>
            <a:r>
              <a:rPr lang="en-US" smtClean="0"/>
              <a:t>In these instances, if you haven’t done it already, a process simulation / work flow analysis is the next best alternative</a:t>
            </a:r>
          </a:p>
        </p:txBody>
      </p:sp>
      <p:sp>
        <p:nvSpPr>
          <p:cNvPr id="96260" name="Rectangle 4"/>
          <p:cNvSpPr>
            <a:spLocks noChangeArrowheads="1"/>
          </p:cNvSpPr>
          <p:nvPr/>
        </p:nvSpPr>
        <p:spPr bwMode="gray">
          <a:xfrm>
            <a:off x="1905000" y="4572000"/>
            <a:ext cx="5340350" cy="388938"/>
          </a:xfrm>
          <a:prstGeom prst="rect">
            <a:avLst/>
          </a:prstGeom>
          <a:solidFill>
            <a:srgbClr val="FFFF99"/>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eaLnBrk="0" hangingPunct="0"/>
            <a:r>
              <a:rPr lang="en-US" sz="1400" b="1"/>
              <a:t>Use simulation/modeling when physical pilot not practical</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0"/>
            <a:ext cx="8229600" cy="1143000"/>
          </a:xfrm>
        </p:spPr>
        <p:txBody>
          <a:bodyPr/>
          <a:lstStyle/>
          <a:p>
            <a:pPr eaLnBrk="1" hangingPunct="1"/>
            <a:r>
              <a:rPr lang="en-GB" smtClean="0"/>
              <a:t>Step 12: Design of Experiments</a:t>
            </a:r>
          </a:p>
        </p:txBody>
      </p:sp>
      <p:sp>
        <p:nvSpPr>
          <p:cNvPr id="502787" name="Rectangle 3"/>
          <p:cNvSpPr>
            <a:spLocks noChangeArrowheads="1"/>
          </p:cNvSpPr>
          <p:nvPr/>
        </p:nvSpPr>
        <p:spPr bwMode="auto">
          <a:xfrm>
            <a:off x="349250" y="942975"/>
            <a:ext cx="8439150" cy="4913313"/>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n-GB" sz="2400" b="1">
                <a:solidFill>
                  <a:schemeClr val="tx1">
                    <a:lumMod val="75000"/>
                    <a:lumOff val="25000"/>
                  </a:schemeClr>
                </a:solidFill>
              </a:rPr>
              <a:t>Trying to find out how the Xs work together</a:t>
            </a:r>
          </a:p>
          <a:p>
            <a:pPr>
              <a:spcBef>
                <a:spcPct val="20000"/>
              </a:spcBef>
              <a:buClr>
                <a:schemeClr val="bg1"/>
              </a:buClr>
              <a:buSzPct val="25000"/>
              <a:buFont typeface="Times" pitchFamily="18" charset="0"/>
              <a:buChar char="•"/>
              <a:defRPr/>
            </a:pPr>
            <a:r>
              <a:rPr lang="en-GB" sz="2400" b="1">
                <a:solidFill>
                  <a:schemeClr val="tx1">
                    <a:lumMod val="75000"/>
                    <a:lumOff val="25000"/>
                  </a:schemeClr>
                </a:solidFill>
              </a:rPr>
              <a:t>Testing out different permutations</a:t>
            </a:r>
          </a:p>
          <a:p>
            <a:pPr>
              <a:spcBef>
                <a:spcPct val="20000"/>
              </a:spcBef>
              <a:buClr>
                <a:schemeClr val="bg1"/>
              </a:buClr>
              <a:buSzPct val="25000"/>
              <a:buFont typeface="Times" pitchFamily="18" charset="0"/>
              <a:buChar char="•"/>
              <a:defRPr/>
            </a:pPr>
            <a:r>
              <a:rPr lang="en-GB" sz="2400" b="1">
                <a:solidFill>
                  <a:schemeClr val="tx1">
                    <a:lumMod val="75000"/>
                    <a:lumOff val="25000"/>
                  </a:schemeClr>
                </a:solidFill>
              </a:rPr>
              <a:t>DOE is applicable as a technique for finding out root causes and for testing improvement ideas</a:t>
            </a:r>
          </a:p>
          <a:p>
            <a:pPr>
              <a:spcBef>
                <a:spcPct val="20000"/>
              </a:spcBef>
              <a:buClr>
                <a:schemeClr val="bg1"/>
              </a:buClr>
              <a:buSzPct val="25000"/>
              <a:buFont typeface="Times" pitchFamily="18" charset="0"/>
              <a:buChar char="•"/>
              <a:defRPr/>
            </a:pPr>
            <a:r>
              <a:rPr lang="en-GB" sz="2400" b="1">
                <a:solidFill>
                  <a:schemeClr val="tx1">
                    <a:lumMod val="75000"/>
                    <a:lumOff val="25000"/>
                  </a:schemeClr>
                </a:solidFill>
              </a:rPr>
              <a:t>Produces a ‘transfer function’ to predict the main effect:</a:t>
            </a:r>
          </a:p>
          <a:p>
            <a:pPr marL="768350" lvl="1" indent="-285750">
              <a:spcBef>
                <a:spcPct val="20000"/>
              </a:spcBef>
              <a:buSzPct val="65000"/>
              <a:buFont typeface="Wingdings" pitchFamily="2" charset="2"/>
              <a:buChar char="n"/>
              <a:defRPr/>
            </a:pPr>
            <a:r>
              <a:rPr lang="en-GB" sz="2200">
                <a:solidFill>
                  <a:schemeClr val="tx1">
                    <a:lumMod val="75000"/>
                    <a:lumOff val="25000"/>
                  </a:schemeClr>
                </a:solidFill>
              </a:rPr>
              <a:t>Y= c</a:t>
            </a:r>
            <a:r>
              <a:rPr lang="en-GB" sz="2200" baseline="-25000">
                <a:solidFill>
                  <a:schemeClr val="tx1">
                    <a:lumMod val="75000"/>
                    <a:lumOff val="25000"/>
                  </a:schemeClr>
                </a:solidFill>
              </a:rPr>
              <a:t>1</a:t>
            </a:r>
            <a:r>
              <a:rPr lang="en-GB" sz="2200">
                <a:solidFill>
                  <a:schemeClr val="tx1">
                    <a:lumMod val="75000"/>
                    <a:lumOff val="25000"/>
                  </a:schemeClr>
                </a:solidFill>
              </a:rPr>
              <a:t>x</a:t>
            </a:r>
            <a:r>
              <a:rPr lang="en-GB" sz="2200" baseline="-25000">
                <a:solidFill>
                  <a:schemeClr val="tx1">
                    <a:lumMod val="75000"/>
                    <a:lumOff val="25000"/>
                  </a:schemeClr>
                </a:solidFill>
              </a:rPr>
              <a:t>1</a:t>
            </a:r>
            <a:r>
              <a:rPr lang="en-GB" sz="2200">
                <a:solidFill>
                  <a:schemeClr val="tx1">
                    <a:lumMod val="75000"/>
                    <a:lumOff val="25000"/>
                  </a:schemeClr>
                </a:solidFill>
              </a:rPr>
              <a:t>+c</a:t>
            </a:r>
            <a:r>
              <a:rPr lang="en-GB" sz="2200" baseline="-25000">
                <a:solidFill>
                  <a:schemeClr val="tx1">
                    <a:lumMod val="75000"/>
                    <a:lumOff val="25000"/>
                  </a:schemeClr>
                </a:solidFill>
              </a:rPr>
              <a:t>2</a:t>
            </a:r>
            <a:r>
              <a:rPr lang="en-GB" sz="2200">
                <a:solidFill>
                  <a:schemeClr val="tx1">
                    <a:lumMod val="75000"/>
                    <a:lumOff val="25000"/>
                  </a:schemeClr>
                </a:solidFill>
              </a:rPr>
              <a:t>x</a:t>
            </a:r>
            <a:r>
              <a:rPr lang="en-GB" sz="2200" baseline="-25000">
                <a:solidFill>
                  <a:schemeClr val="tx1">
                    <a:lumMod val="75000"/>
                    <a:lumOff val="25000"/>
                  </a:schemeClr>
                </a:solidFill>
              </a:rPr>
              <a:t>2</a:t>
            </a:r>
            <a:r>
              <a:rPr lang="en-GB" sz="2200">
                <a:solidFill>
                  <a:schemeClr val="tx1">
                    <a:lumMod val="75000"/>
                    <a:lumOff val="25000"/>
                  </a:schemeClr>
                </a:solidFill>
              </a:rPr>
              <a:t>…+ c</a:t>
            </a:r>
            <a:r>
              <a:rPr lang="en-GB" sz="2200" baseline="-25000">
                <a:solidFill>
                  <a:schemeClr val="tx1">
                    <a:lumMod val="75000"/>
                    <a:lumOff val="25000"/>
                  </a:schemeClr>
                </a:solidFill>
              </a:rPr>
              <a:t>n</a:t>
            </a:r>
            <a:r>
              <a:rPr lang="en-GB" sz="2200">
                <a:solidFill>
                  <a:schemeClr val="tx1">
                    <a:lumMod val="75000"/>
                    <a:lumOff val="25000"/>
                  </a:schemeClr>
                </a:solidFill>
              </a:rPr>
              <a:t>x</a:t>
            </a:r>
            <a:r>
              <a:rPr lang="en-GB" sz="2200" baseline="-25000">
                <a:solidFill>
                  <a:schemeClr val="tx1">
                    <a:lumMod val="75000"/>
                    <a:lumOff val="25000"/>
                  </a:schemeClr>
                </a:solidFill>
              </a:rPr>
              <a:t>n</a:t>
            </a:r>
            <a:r>
              <a:rPr lang="en-GB" sz="2200">
                <a:solidFill>
                  <a:schemeClr val="tx1">
                    <a:lumMod val="75000"/>
                    <a:lumOff val="25000"/>
                  </a:schemeClr>
                </a:solidFill>
              </a:rPr>
              <a:t> + constant</a:t>
            </a:r>
          </a:p>
          <a:p>
            <a:pPr>
              <a:spcBef>
                <a:spcPct val="20000"/>
              </a:spcBef>
              <a:buClr>
                <a:schemeClr val="bg1"/>
              </a:buClr>
              <a:buSzPct val="25000"/>
              <a:buFont typeface="Times" pitchFamily="18" charset="0"/>
              <a:buChar char="•"/>
              <a:defRPr/>
            </a:pPr>
            <a:endParaRPr lang="en-GB" sz="2200" b="1">
              <a:solidFill>
                <a:schemeClr val="tx1">
                  <a:lumMod val="75000"/>
                  <a:lumOff val="25000"/>
                </a:schemeClr>
              </a:solidFill>
            </a:endParaRPr>
          </a:p>
        </p:txBody>
      </p:sp>
      <p:sp>
        <p:nvSpPr>
          <p:cNvPr id="502789" name="Rectangle 5"/>
          <p:cNvSpPr>
            <a:spLocks noChangeArrowheads="1"/>
          </p:cNvSpPr>
          <p:nvPr/>
        </p:nvSpPr>
        <p:spPr bwMode="gray">
          <a:xfrm>
            <a:off x="1727200" y="5022850"/>
            <a:ext cx="5854700" cy="985838"/>
          </a:xfrm>
          <a:prstGeom prst="rect">
            <a:avLst/>
          </a:prstGeom>
          <a:solidFill>
            <a:srgbClr val="FFC000"/>
          </a:solidFill>
          <a:ln w="12700">
            <a:noFill/>
            <a:miter lim="800000"/>
            <a:headEnd/>
            <a:tailEnd/>
          </a:ln>
          <a:effectLst/>
        </p:spPr>
        <p:txBody>
          <a:bodyPr lIns="90488" tIns="44450" rIns="90488" bIns="44450" anchor="ctr"/>
          <a:lstStyle/>
          <a:p>
            <a:pPr algn="ctr" eaLnBrk="0" hangingPunct="0">
              <a:defRPr/>
            </a:pPr>
            <a:r>
              <a:rPr lang="en-US" sz="1400" b="1">
                <a:solidFill>
                  <a:schemeClr val="tx1">
                    <a:lumMod val="75000"/>
                    <a:lumOff val="25000"/>
                  </a:schemeClr>
                </a:solidFill>
              </a:rPr>
              <a:t>As stated during the ‘analyse’ phase, although in theory it sounds like a good idea, given the greater degree of natural variation and employee apathy, DOE is fairly limited in its application in service transactional environments</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457200" y="0"/>
            <a:ext cx="8229600" cy="1143000"/>
          </a:xfrm>
        </p:spPr>
        <p:txBody>
          <a:bodyPr/>
          <a:lstStyle/>
          <a:p>
            <a:pPr eaLnBrk="1" hangingPunct="1"/>
            <a:r>
              <a:rPr lang="en-GB" smtClean="0"/>
              <a:t>Step 12: Design of Experiments: Terminology</a:t>
            </a:r>
          </a:p>
        </p:txBody>
      </p:sp>
      <p:sp>
        <p:nvSpPr>
          <p:cNvPr id="98307" name="Rectangle 3"/>
          <p:cNvSpPr>
            <a:spLocks noChangeArrowheads="1"/>
          </p:cNvSpPr>
          <p:nvPr/>
        </p:nvSpPr>
        <p:spPr bwMode="auto">
          <a:xfrm>
            <a:off x="349250" y="854075"/>
            <a:ext cx="8439150" cy="491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768350" lvl="1" indent="-285750">
              <a:spcBef>
                <a:spcPct val="20000"/>
              </a:spcBef>
              <a:buSzPct val="65000"/>
              <a:buFont typeface="Wingdings" pitchFamily="2" charset="2"/>
              <a:buChar char="n"/>
            </a:pPr>
            <a:r>
              <a:rPr lang="en-GB" b="1">
                <a:solidFill>
                  <a:srgbClr val="7A6C7A"/>
                </a:solidFill>
              </a:rPr>
              <a:t>Response:</a:t>
            </a:r>
            <a:r>
              <a:rPr lang="en-GB">
                <a:solidFill>
                  <a:srgbClr val="7A6C7A"/>
                </a:solidFill>
              </a:rPr>
              <a:t> The process output variable that is being studied (Y)</a:t>
            </a:r>
          </a:p>
          <a:p>
            <a:pPr marL="768350" lvl="1" indent="-285750">
              <a:spcBef>
                <a:spcPct val="20000"/>
              </a:spcBef>
              <a:buSzPct val="65000"/>
              <a:buFont typeface="Wingdings" pitchFamily="2" charset="2"/>
              <a:buChar char="n"/>
            </a:pPr>
            <a:r>
              <a:rPr lang="en-GB" b="1">
                <a:solidFill>
                  <a:srgbClr val="7A6C7A"/>
                </a:solidFill>
              </a:rPr>
              <a:t>Factors:</a:t>
            </a:r>
            <a:r>
              <a:rPr lang="en-GB">
                <a:solidFill>
                  <a:srgbClr val="7A6C7A"/>
                </a:solidFill>
              </a:rPr>
              <a:t>  Process input variables (x) that are controllable and are believed to have a measurable effect on the response</a:t>
            </a:r>
          </a:p>
          <a:p>
            <a:pPr marL="768350" lvl="1" indent="-285750">
              <a:spcBef>
                <a:spcPct val="20000"/>
              </a:spcBef>
              <a:buSzPct val="65000"/>
              <a:buFont typeface="Wingdings" pitchFamily="2" charset="2"/>
              <a:buChar char="n"/>
            </a:pPr>
            <a:r>
              <a:rPr lang="en-GB" b="1">
                <a:solidFill>
                  <a:srgbClr val="7A6C7A"/>
                </a:solidFill>
              </a:rPr>
              <a:t>Levels:  </a:t>
            </a:r>
            <a:r>
              <a:rPr lang="en-GB">
                <a:solidFill>
                  <a:srgbClr val="7A6C7A"/>
                </a:solidFill>
              </a:rPr>
              <a:t>The magnitude of a quantitative factor or the attribute of a qualitative factor</a:t>
            </a:r>
          </a:p>
          <a:p>
            <a:pPr marL="768350" lvl="1" indent="-285750">
              <a:spcBef>
                <a:spcPct val="20000"/>
              </a:spcBef>
              <a:buSzPct val="65000"/>
              <a:buFont typeface="Wingdings" pitchFamily="2" charset="2"/>
              <a:buChar char="n"/>
            </a:pPr>
            <a:r>
              <a:rPr lang="en-GB" b="1">
                <a:solidFill>
                  <a:srgbClr val="7A6C7A"/>
                </a:solidFill>
              </a:rPr>
              <a:t>Experimental Run (treatment):</a:t>
            </a:r>
            <a:r>
              <a:rPr lang="en-GB">
                <a:solidFill>
                  <a:srgbClr val="7A6C7A"/>
                </a:solidFill>
              </a:rPr>
              <a:t>  A distinct combination of factors and levels</a:t>
            </a:r>
          </a:p>
          <a:p>
            <a:pPr marL="768350" lvl="1" indent="-285750">
              <a:spcBef>
                <a:spcPct val="20000"/>
              </a:spcBef>
              <a:buSzPct val="65000"/>
              <a:buFont typeface="Wingdings" pitchFamily="2" charset="2"/>
              <a:buChar char="n"/>
            </a:pPr>
            <a:r>
              <a:rPr lang="en-GB" b="1">
                <a:solidFill>
                  <a:srgbClr val="7A6C7A"/>
                </a:solidFill>
              </a:rPr>
              <a:t>Replicate:</a:t>
            </a:r>
            <a:r>
              <a:rPr lang="en-GB">
                <a:solidFill>
                  <a:srgbClr val="7A6C7A"/>
                </a:solidFill>
              </a:rPr>
              <a:t> The repetition of an experimental run</a:t>
            </a:r>
          </a:p>
          <a:p>
            <a:pPr marL="768350" lvl="1" indent="-285750">
              <a:spcBef>
                <a:spcPct val="20000"/>
              </a:spcBef>
              <a:buSzPct val="65000"/>
              <a:buFont typeface="Wingdings" pitchFamily="2" charset="2"/>
              <a:buChar char="n"/>
            </a:pPr>
            <a:r>
              <a:rPr lang="en-GB" b="1">
                <a:solidFill>
                  <a:srgbClr val="7A6C7A"/>
                </a:solidFill>
              </a:rPr>
              <a:t>Main Effect:</a:t>
            </a:r>
            <a:r>
              <a:rPr lang="en-GB">
                <a:solidFill>
                  <a:srgbClr val="7A6C7A"/>
                </a:solidFill>
              </a:rPr>
              <a:t> the effect on the response variable that is produced by changing the settings of an input variable</a:t>
            </a:r>
          </a:p>
          <a:p>
            <a:pPr marL="768350" lvl="1" indent="-285750">
              <a:spcBef>
                <a:spcPct val="20000"/>
              </a:spcBef>
              <a:buSzPct val="65000"/>
              <a:buFont typeface="Wingdings" pitchFamily="2" charset="2"/>
              <a:buChar char="n"/>
            </a:pPr>
            <a:r>
              <a:rPr lang="en-GB" b="1">
                <a:solidFill>
                  <a:srgbClr val="7A6C7A"/>
                </a:solidFill>
              </a:rPr>
              <a:t>Interaction Effects:</a:t>
            </a:r>
            <a:r>
              <a:rPr lang="en-GB">
                <a:solidFill>
                  <a:srgbClr val="7A6C7A"/>
                </a:solidFill>
              </a:rPr>
              <a:t> the effect on the response variable that is produced by the combination of two or more input variable</a:t>
            </a:r>
          </a:p>
          <a:p>
            <a:pPr marL="768350" lvl="1" indent="-285750">
              <a:spcBef>
                <a:spcPct val="20000"/>
              </a:spcBef>
              <a:buSzPct val="65000"/>
              <a:buFont typeface="Wingdings" pitchFamily="2" charset="2"/>
              <a:buChar char="n"/>
            </a:pPr>
            <a:endParaRPr lang="en-GB">
              <a:solidFill>
                <a:srgbClr val="7A6C7A"/>
              </a:solidFill>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457200" y="0"/>
            <a:ext cx="8229600" cy="1143000"/>
          </a:xfrm>
        </p:spPr>
        <p:txBody>
          <a:bodyPr/>
          <a:lstStyle/>
          <a:p>
            <a:pPr eaLnBrk="1" hangingPunct="1"/>
            <a:r>
              <a:rPr lang="en-GB" smtClean="0"/>
              <a:t>Step 12: Design of Experiments:  Example</a:t>
            </a:r>
          </a:p>
        </p:txBody>
      </p:sp>
      <p:sp>
        <p:nvSpPr>
          <p:cNvPr id="99331" name="Rectangle 3"/>
          <p:cNvSpPr>
            <a:spLocks noChangeArrowheads="1"/>
          </p:cNvSpPr>
          <p:nvPr/>
        </p:nvSpPr>
        <p:spPr bwMode="auto">
          <a:xfrm>
            <a:off x="349250" y="854075"/>
            <a:ext cx="8439150" cy="491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r>
              <a:rPr lang="en-GB" sz="2800" b="1">
                <a:solidFill>
                  <a:srgbClr val="FF0000"/>
                </a:solidFill>
              </a:rPr>
              <a:t>Travelling to work by car:</a:t>
            </a:r>
          </a:p>
          <a:p>
            <a:pPr marL="768350" lvl="1" indent="-285750">
              <a:spcBef>
                <a:spcPct val="20000"/>
              </a:spcBef>
              <a:buSzPct val="65000"/>
              <a:buFont typeface="Wingdings" pitchFamily="2" charset="2"/>
              <a:buChar char="n"/>
            </a:pPr>
            <a:r>
              <a:rPr lang="en-GB" sz="2600">
                <a:solidFill>
                  <a:srgbClr val="7A6C7A"/>
                </a:solidFill>
              </a:rPr>
              <a:t>What sort of things influence the fuel consumption of your car?</a:t>
            </a:r>
          </a:p>
          <a:p>
            <a:pPr marL="768350" lvl="1" indent="-285750">
              <a:spcBef>
                <a:spcPct val="20000"/>
              </a:spcBef>
              <a:buSzPct val="65000"/>
              <a:buFont typeface="Wingdings" pitchFamily="2" charset="2"/>
              <a:buChar char="n"/>
            </a:pPr>
            <a:r>
              <a:rPr lang="en-GB" sz="2600">
                <a:solidFill>
                  <a:srgbClr val="7A6C7A"/>
                </a:solidFill>
              </a:rPr>
              <a:t>How might these factors interact?</a:t>
            </a:r>
          </a:p>
          <a:p>
            <a:pPr marL="768350" lvl="1" indent="-285750">
              <a:spcBef>
                <a:spcPct val="20000"/>
              </a:spcBef>
              <a:buSzPct val="65000"/>
              <a:buFont typeface="Wingdings" pitchFamily="2" charset="2"/>
              <a:buChar char="n"/>
            </a:pPr>
            <a:r>
              <a:rPr lang="en-GB" sz="2600">
                <a:solidFill>
                  <a:srgbClr val="7A6C7A"/>
                </a:solidFill>
              </a:rPr>
              <a:t>How could we find out?</a:t>
            </a:r>
          </a:p>
          <a:p>
            <a:pPr marL="768350" lvl="1" indent="-285750">
              <a:spcBef>
                <a:spcPct val="20000"/>
              </a:spcBef>
              <a:buSzPct val="65000"/>
              <a:buFont typeface="Wingdings" pitchFamily="2" charset="2"/>
              <a:buChar char="n"/>
            </a:pPr>
            <a:endParaRPr lang="en-GB" sz="2200">
              <a:solidFill>
                <a:srgbClr val="7A6C7A"/>
              </a:solidFill>
            </a:endParaRPr>
          </a:p>
        </p:txBody>
      </p:sp>
      <p:grpSp>
        <p:nvGrpSpPr>
          <p:cNvPr id="99332" name="Group 6"/>
          <p:cNvGrpSpPr>
            <a:grpSpLocks/>
          </p:cNvGrpSpPr>
          <p:nvPr/>
        </p:nvGrpSpPr>
        <p:grpSpPr bwMode="auto">
          <a:xfrm>
            <a:off x="6710363" y="4271963"/>
            <a:ext cx="1882775" cy="1693862"/>
            <a:chOff x="3947" y="2691"/>
            <a:chExt cx="1186" cy="1067"/>
          </a:xfrm>
        </p:grpSpPr>
        <p:sp>
          <p:nvSpPr>
            <p:cNvPr id="624645" name="AutoShape 5"/>
            <p:cNvSpPr>
              <a:spLocks noChangeArrowheads="1"/>
            </p:cNvSpPr>
            <p:nvPr/>
          </p:nvSpPr>
          <p:spPr bwMode="auto">
            <a:xfrm>
              <a:off x="3947" y="2691"/>
              <a:ext cx="1186" cy="1067"/>
            </a:xfrm>
            <a:prstGeom prst="roundRect">
              <a:avLst>
                <a:gd name="adj" fmla="val 9255"/>
              </a:avLst>
            </a:prstGeom>
            <a:solidFill>
              <a:schemeClr val="bg1"/>
            </a:solidFill>
            <a:ln w="12700">
              <a:solidFill>
                <a:schemeClr val="tx1"/>
              </a:solidFill>
              <a:round/>
              <a:headEnd/>
              <a:tailEnd/>
            </a:ln>
            <a:effectLst>
              <a:outerShdw dist="107763" dir="2700000" algn="ctr" rotWithShape="0">
                <a:schemeClr val="bg2"/>
              </a:outerShdw>
            </a:effectLst>
          </p:spPr>
          <p:txBody>
            <a:bodyPr anchor="ctr"/>
            <a:lstStyle/>
            <a:p>
              <a:pPr algn="ctr">
                <a:defRPr/>
              </a:pPr>
              <a:endParaRPr lang="en-GB"/>
            </a:p>
          </p:txBody>
        </p:sp>
        <p:pic>
          <p:nvPicPr>
            <p:cNvPr id="99334" name="Picture 4" descr="C:\Documents and Settings\CSTOK2\Application Data\Microsoft\Media Catalog\Downloaded Clips\cl9f\j0398033.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2" y="2842"/>
              <a:ext cx="853" cy="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457200" y="0"/>
            <a:ext cx="8229600" cy="1143000"/>
          </a:xfrm>
        </p:spPr>
        <p:txBody>
          <a:bodyPr/>
          <a:lstStyle/>
          <a:p>
            <a:pPr eaLnBrk="1" hangingPunct="1"/>
            <a:r>
              <a:rPr lang="en-GB" smtClean="0"/>
              <a:t>Step 12: Design of Experiments</a:t>
            </a:r>
          </a:p>
        </p:txBody>
      </p:sp>
      <p:sp>
        <p:nvSpPr>
          <p:cNvPr id="100355" name="Rectangle 3"/>
          <p:cNvSpPr>
            <a:spLocks noChangeArrowheads="1"/>
          </p:cNvSpPr>
          <p:nvPr/>
        </p:nvSpPr>
        <p:spPr bwMode="auto">
          <a:xfrm>
            <a:off x="349250" y="854075"/>
            <a:ext cx="8439150" cy="491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r>
              <a:rPr lang="en-GB" sz="2400" b="1">
                <a:solidFill>
                  <a:srgbClr val="FF0000"/>
                </a:solidFill>
              </a:rPr>
              <a:t>What’s the next experiment? And how many experiments would we need?</a:t>
            </a:r>
          </a:p>
          <a:p>
            <a:pPr marL="768350" lvl="1" indent="-285750">
              <a:spcBef>
                <a:spcPct val="20000"/>
              </a:spcBef>
              <a:buSzPct val="65000"/>
              <a:buFont typeface="Wingdings" pitchFamily="2" charset="2"/>
              <a:buChar char="n"/>
            </a:pPr>
            <a:endParaRPr lang="en-GB" sz="2200">
              <a:solidFill>
                <a:srgbClr val="7A6C7A"/>
              </a:solidFill>
            </a:endParaRPr>
          </a:p>
        </p:txBody>
      </p:sp>
      <p:graphicFrame>
        <p:nvGraphicFramePr>
          <p:cNvPr id="629856" name="Group 96"/>
          <p:cNvGraphicFramePr>
            <a:graphicFrameLocks noGrp="1"/>
          </p:cNvGraphicFramePr>
          <p:nvPr/>
        </p:nvGraphicFramePr>
        <p:xfrm>
          <a:off x="469900" y="1892300"/>
          <a:ext cx="6172200" cy="2182813"/>
        </p:xfrm>
        <a:graphic>
          <a:graphicData uri="http://schemas.openxmlformats.org/drawingml/2006/table">
            <a:tbl>
              <a:tblPr/>
              <a:tblGrid>
                <a:gridCol w="1339850"/>
                <a:gridCol w="1377950"/>
                <a:gridCol w="1739900"/>
                <a:gridCol w="1714500"/>
              </a:tblGrid>
              <a:tr h="628016">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lumMod val="75000"/>
                              <a:lumOff val="25000"/>
                            </a:schemeClr>
                          </a:solidFill>
                          <a:effectLst/>
                          <a:latin typeface="Arial" charset="0"/>
                        </a:rPr>
                        <a:t>Speed (mph) (x</a:t>
                      </a:r>
                      <a:r>
                        <a:rPr kumimoji="0" lang="en-GB" sz="1600" b="0" i="0" u="none" strike="noStrike" cap="none" normalizeH="0" baseline="-25000" dirty="0" smtClean="0">
                          <a:ln>
                            <a:noFill/>
                          </a:ln>
                          <a:solidFill>
                            <a:schemeClr val="tx1">
                              <a:lumMod val="75000"/>
                              <a:lumOff val="25000"/>
                            </a:schemeClr>
                          </a:solidFill>
                          <a:effectLst/>
                          <a:latin typeface="Arial" charset="0"/>
                        </a:rPr>
                        <a:t>1</a:t>
                      </a:r>
                      <a:r>
                        <a:rPr kumimoji="0" lang="en-GB" sz="1600" b="0" i="0" u="none" strike="noStrike" cap="none" normalizeH="0" baseline="0" dirty="0" smtClean="0">
                          <a:ln>
                            <a:noFill/>
                          </a:ln>
                          <a:solidFill>
                            <a:schemeClr val="tx1">
                              <a:lumMod val="75000"/>
                              <a:lumOff val="25000"/>
                            </a:schemeClr>
                          </a:solidFill>
                          <a:effectLst/>
                          <a:latin typeface="Arial" charset="0"/>
                        </a:rPr>
                        <a:t>)</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lumMod val="75000"/>
                              <a:lumOff val="25000"/>
                            </a:schemeClr>
                          </a:solidFill>
                          <a:effectLst/>
                          <a:latin typeface="Arial" charset="0"/>
                        </a:rPr>
                        <a:t>Tyres (psi) (x</a:t>
                      </a:r>
                      <a:r>
                        <a:rPr kumimoji="0" lang="en-GB" sz="1600" b="0" i="0" u="none" strike="noStrike" cap="none" normalizeH="0" baseline="-25000" dirty="0" smtClean="0">
                          <a:ln>
                            <a:noFill/>
                          </a:ln>
                          <a:solidFill>
                            <a:schemeClr val="tx1">
                              <a:lumMod val="75000"/>
                              <a:lumOff val="25000"/>
                            </a:schemeClr>
                          </a:solidFill>
                          <a:effectLst/>
                          <a:latin typeface="Arial" charset="0"/>
                        </a:rPr>
                        <a:t>2</a:t>
                      </a:r>
                      <a:r>
                        <a:rPr kumimoji="0" lang="en-GB" sz="1600" b="0" i="0" u="none" strike="noStrike" cap="none" normalizeH="0" baseline="0" dirty="0" smtClean="0">
                          <a:ln>
                            <a:noFill/>
                          </a:ln>
                          <a:solidFill>
                            <a:schemeClr val="tx1">
                              <a:lumMod val="75000"/>
                              <a:lumOff val="25000"/>
                            </a:schemeClr>
                          </a:solidFill>
                          <a:effectLst/>
                          <a:latin typeface="Arial" charset="0"/>
                        </a:rPr>
                        <a:t>)</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lumMod val="75000"/>
                              <a:lumOff val="25000"/>
                            </a:schemeClr>
                          </a:solidFill>
                          <a:effectLst/>
                          <a:latin typeface="Arial" charset="0"/>
                        </a:rPr>
                        <a:t>Air Conditioning (on/off) (x</a:t>
                      </a:r>
                      <a:r>
                        <a:rPr kumimoji="0" lang="en-GB" sz="1600" b="0" i="0" u="none" strike="noStrike" cap="none" normalizeH="0" baseline="-25000" dirty="0" smtClean="0">
                          <a:ln>
                            <a:noFill/>
                          </a:ln>
                          <a:solidFill>
                            <a:schemeClr val="tx1">
                              <a:lumMod val="75000"/>
                              <a:lumOff val="25000"/>
                            </a:schemeClr>
                          </a:solidFill>
                          <a:effectLst/>
                          <a:latin typeface="Arial" charset="0"/>
                        </a:rPr>
                        <a:t>3</a:t>
                      </a:r>
                      <a:r>
                        <a:rPr kumimoji="0" lang="en-GB" sz="1600" b="0" i="0" u="none" strike="noStrike" cap="none" normalizeH="0" baseline="0" dirty="0" smtClean="0">
                          <a:ln>
                            <a:noFill/>
                          </a:ln>
                          <a:solidFill>
                            <a:schemeClr val="tx1">
                              <a:lumMod val="75000"/>
                              <a:lumOff val="25000"/>
                            </a:schemeClr>
                          </a:solidFill>
                          <a:effectLst/>
                          <a:latin typeface="Arial" charset="0"/>
                        </a:rPr>
                        <a:t>)</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lumMod val="75000"/>
                              <a:lumOff val="25000"/>
                            </a:schemeClr>
                          </a:solidFill>
                          <a:effectLst/>
                          <a:latin typeface="Arial" charset="0"/>
                        </a:rPr>
                        <a:t>Mpg (Y)</a:t>
                      </a:r>
                    </a:p>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endParaRPr kumimoji="0" lang="en-GB" sz="1600" b="0" i="0" u="none" strike="noStrike" cap="none" normalizeH="0" baseline="0" dirty="0" smtClean="0">
                        <a:ln>
                          <a:noFill/>
                        </a:ln>
                        <a:solidFill>
                          <a:schemeClr val="tx1">
                            <a:lumMod val="75000"/>
                            <a:lumOff val="25000"/>
                          </a:schemeClr>
                        </a:solidFill>
                        <a:effectLst/>
                        <a:latin typeface="Arial" charset="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r h="259133">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100" b="0" i="0" u="none" strike="noStrike" cap="none" normalizeH="0" baseline="0" smtClean="0">
                          <a:ln>
                            <a:noFill/>
                          </a:ln>
                          <a:solidFill>
                            <a:schemeClr val="tx1"/>
                          </a:solidFill>
                          <a:effectLst/>
                          <a:latin typeface="Arial" charset="0"/>
                        </a:rPr>
                        <a:t>55</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3300"/>
                        </a:buClr>
                        <a:buSzTx/>
                        <a:buFont typeface="Wingdings 2" pitchFamily="18" charset="2"/>
                        <a:buNone/>
                        <a:tabLst/>
                      </a:pPr>
                      <a:r>
                        <a:rPr kumimoji="0" lang="en-GB" sz="1100" b="0" i="0" u="none" strike="noStrike" cap="none" normalizeH="0" baseline="0" smtClean="0">
                          <a:ln>
                            <a:noFill/>
                          </a:ln>
                          <a:solidFill>
                            <a:schemeClr val="tx1"/>
                          </a:solidFill>
                          <a:effectLst/>
                          <a:latin typeface="Arial" charset="0"/>
                        </a:rPr>
                        <a:t>30</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dirty="0" smtClean="0">
                          <a:ln>
                            <a:noFill/>
                          </a:ln>
                          <a:solidFill>
                            <a:schemeClr val="tx1"/>
                          </a:solidFill>
                          <a:effectLst/>
                          <a:latin typeface="Arial" charset="0"/>
                        </a:rPr>
                        <a:t>Off</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dirty="0" smtClean="0">
                          <a:ln>
                            <a:noFill/>
                          </a:ln>
                          <a:solidFill>
                            <a:schemeClr val="tx1"/>
                          </a:solidFill>
                          <a:effectLst/>
                          <a:latin typeface="Arial" charset="0"/>
                        </a:rPr>
                        <a:t>?</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259133">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100" b="0" i="0" u="none" strike="noStrike" cap="none" normalizeH="0" baseline="0" smtClean="0">
                          <a:ln>
                            <a:noFill/>
                          </a:ln>
                          <a:solidFill>
                            <a:schemeClr val="tx1"/>
                          </a:solidFill>
                          <a:effectLst/>
                          <a:latin typeface="Arial" charset="0"/>
                        </a:rPr>
                        <a:t>65</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3300"/>
                        </a:buClr>
                        <a:buSzTx/>
                        <a:buFont typeface="Wingdings 2" pitchFamily="18" charset="2"/>
                        <a:buNone/>
                        <a:tabLst/>
                      </a:pPr>
                      <a:r>
                        <a:rPr kumimoji="0" lang="en-GB" sz="1100" b="0" i="0" u="none" strike="noStrike" cap="none" normalizeH="0" baseline="0" smtClean="0">
                          <a:ln>
                            <a:noFill/>
                          </a:ln>
                          <a:solidFill>
                            <a:schemeClr val="tx1"/>
                          </a:solidFill>
                          <a:effectLst/>
                          <a:latin typeface="Arial" charset="0"/>
                        </a:rPr>
                        <a:t>30</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Off</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259133">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100" b="0" i="0" u="none" strike="noStrike" cap="none" normalizeH="0" baseline="0" smtClean="0">
                          <a:ln>
                            <a:noFill/>
                          </a:ln>
                          <a:solidFill>
                            <a:schemeClr val="tx1"/>
                          </a:solidFill>
                          <a:effectLst/>
                          <a:latin typeface="Arial" charset="0"/>
                        </a:rPr>
                        <a:t>55</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3300"/>
                        </a:buClr>
                        <a:buSzTx/>
                        <a:buFont typeface="Wingdings 2" pitchFamily="18" charset="2"/>
                        <a:buNone/>
                        <a:tabLst/>
                      </a:pPr>
                      <a:r>
                        <a:rPr kumimoji="0" lang="en-GB" sz="1100" b="0" i="0" u="none" strike="noStrike" cap="none" normalizeH="0" baseline="0" smtClean="0">
                          <a:ln>
                            <a:noFill/>
                          </a:ln>
                          <a:solidFill>
                            <a:schemeClr val="tx1"/>
                          </a:solidFill>
                          <a:effectLst/>
                          <a:latin typeface="Arial" charset="0"/>
                        </a:rPr>
                        <a:t>35</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Off</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259133">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100" b="0" i="0" u="none" strike="noStrike" cap="none" normalizeH="0" baseline="0" smtClean="0">
                          <a:ln>
                            <a:noFill/>
                          </a:ln>
                          <a:solidFill>
                            <a:schemeClr val="tx1"/>
                          </a:solidFill>
                          <a:effectLst/>
                          <a:latin typeface="Arial" charset="0"/>
                        </a:rPr>
                        <a:t>65</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3300"/>
                        </a:buClr>
                        <a:buSzTx/>
                        <a:buFont typeface="Wingdings 2" pitchFamily="18" charset="2"/>
                        <a:buNone/>
                        <a:tabLst/>
                      </a:pPr>
                      <a:r>
                        <a:rPr kumimoji="0" lang="en-GB" sz="1100" b="0" i="0" u="none" strike="noStrike" cap="none" normalizeH="0" baseline="0" smtClean="0">
                          <a:ln>
                            <a:noFill/>
                          </a:ln>
                          <a:solidFill>
                            <a:schemeClr val="tx1"/>
                          </a:solidFill>
                          <a:effectLst/>
                          <a:latin typeface="Arial" charset="0"/>
                        </a:rPr>
                        <a:t>35</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Off</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259133">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100" b="0" i="0" u="none" strike="noStrike" cap="none" normalizeH="0" baseline="0" smtClean="0">
                          <a:ln>
                            <a:noFill/>
                          </a:ln>
                          <a:solidFill>
                            <a:schemeClr val="tx1"/>
                          </a:solidFill>
                          <a:effectLst/>
                          <a:latin typeface="Arial" charset="0"/>
                        </a:rPr>
                        <a:t>?</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3300"/>
                        </a:buClr>
                        <a:buSzTx/>
                        <a:buFont typeface="Wingdings 2" pitchFamily="18" charset="2"/>
                        <a:buNone/>
                        <a:tabLst/>
                      </a:pPr>
                      <a:r>
                        <a:rPr kumimoji="0" lang="en-GB" sz="1100" b="0" i="0" u="none" strike="noStrike" cap="none" normalizeH="0" baseline="0" smtClean="0">
                          <a:ln>
                            <a:noFill/>
                          </a:ln>
                          <a:solidFill>
                            <a:schemeClr val="tx1"/>
                          </a:solidFill>
                          <a:effectLst/>
                          <a:latin typeface="Arial" charset="0"/>
                        </a:rPr>
                        <a:t>?</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a:t>
                      </a: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259133">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endParaRPr kumimoji="0" lang="en-GB" sz="1100" b="0" i="0" u="none" strike="noStrike" cap="none" normalizeH="0" baseline="0" smtClean="0">
                        <a:ln>
                          <a:noFill/>
                        </a:ln>
                        <a:solidFill>
                          <a:schemeClr val="tx1"/>
                        </a:solidFill>
                        <a:effectLst/>
                        <a:latin typeface="Arial" charset="0"/>
                      </a:endParaRP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endParaRPr kumimoji="0" lang="en-GB" sz="1100" b="0" i="0" u="none" strike="noStrike" cap="none" normalizeH="0" baseline="0" smtClean="0">
                        <a:ln>
                          <a:noFill/>
                        </a:ln>
                        <a:solidFill>
                          <a:schemeClr val="tx1"/>
                        </a:solidFill>
                        <a:effectLst/>
                        <a:latin typeface="Arial" charset="0"/>
                      </a:endParaRP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endParaRPr kumimoji="0" lang="en-GB" sz="1000" b="0" i="0" u="none" strike="noStrike" cap="none" normalizeH="0" baseline="0" smtClean="0">
                        <a:ln>
                          <a:noFill/>
                        </a:ln>
                        <a:solidFill>
                          <a:schemeClr val="tx1"/>
                        </a:solidFill>
                        <a:effectLst/>
                        <a:latin typeface="Arial" charset="0"/>
                      </a:endParaRP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endParaRPr kumimoji="0" lang="en-GB" sz="1000" b="0" i="0" u="none" strike="noStrike" cap="none" normalizeH="0" baseline="0" smtClean="0">
                        <a:ln>
                          <a:noFill/>
                        </a:ln>
                        <a:solidFill>
                          <a:schemeClr val="tx1"/>
                        </a:solidFill>
                        <a:effectLst/>
                        <a:latin typeface="Arial" charset="0"/>
                      </a:endParaRPr>
                    </a:p>
                  </a:txBody>
                  <a:tcPr marT="45729" marB="45729"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457200" y="0"/>
            <a:ext cx="8229600" cy="1143000"/>
          </a:xfrm>
        </p:spPr>
        <p:txBody>
          <a:bodyPr/>
          <a:lstStyle/>
          <a:p>
            <a:pPr eaLnBrk="1" hangingPunct="1"/>
            <a:r>
              <a:rPr lang="en-GB" smtClean="0"/>
              <a:t>Step 12: Full Design of Experiments</a:t>
            </a:r>
          </a:p>
        </p:txBody>
      </p:sp>
      <p:sp>
        <p:nvSpPr>
          <p:cNvPr id="628739" name="Rectangle 3"/>
          <p:cNvSpPr>
            <a:spLocks noChangeArrowheads="1"/>
          </p:cNvSpPr>
          <p:nvPr/>
        </p:nvSpPr>
        <p:spPr bwMode="auto">
          <a:xfrm>
            <a:off x="349250" y="854075"/>
            <a:ext cx="8439150" cy="4913313"/>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n-GB" sz="2400" b="1" dirty="0">
                <a:solidFill>
                  <a:schemeClr val="tx1">
                    <a:lumMod val="75000"/>
                    <a:lumOff val="25000"/>
                  </a:schemeClr>
                </a:solidFill>
              </a:rPr>
              <a:t>Full Factorial Design:</a:t>
            </a:r>
          </a:p>
        </p:txBody>
      </p:sp>
      <p:graphicFrame>
        <p:nvGraphicFramePr>
          <p:cNvPr id="628801" name="Group 65"/>
          <p:cNvGraphicFramePr>
            <a:graphicFrameLocks noGrp="1"/>
          </p:cNvGraphicFramePr>
          <p:nvPr/>
        </p:nvGraphicFramePr>
        <p:xfrm>
          <a:off x="469900" y="1892300"/>
          <a:ext cx="6172200" cy="2700338"/>
        </p:xfrm>
        <a:graphic>
          <a:graphicData uri="http://schemas.openxmlformats.org/drawingml/2006/table">
            <a:tbl>
              <a:tblPr/>
              <a:tblGrid>
                <a:gridCol w="1339850"/>
                <a:gridCol w="1377950"/>
                <a:gridCol w="1739900"/>
                <a:gridCol w="1714500"/>
              </a:tblGrid>
              <a:tr h="627844">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lumMod val="75000"/>
                              <a:lumOff val="25000"/>
                            </a:schemeClr>
                          </a:solidFill>
                          <a:effectLst/>
                          <a:latin typeface="Arial" charset="0"/>
                        </a:rPr>
                        <a:t>Speed (mph) (x</a:t>
                      </a:r>
                      <a:r>
                        <a:rPr kumimoji="0" lang="en-GB" sz="1600" b="0" i="0" u="none" strike="noStrike" cap="none" normalizeH="0" baseline="-25000" dirty="0" smtClean="0">
                          <a:ln>
                            <a:noFill/>
                          </a:ln>
                          <a:solidFill>
                            <a:schemeClr val="tx1">
                              <a:lumMod val="75000"/>
                              <a:lumOff val="25000"/>
                            </a:schemeClr>
                          </a:solidFill>
                          <a:effectLst/>
                          <a:latin typeface="Arial" charset="0"/>
                        </a:rPr>
                        <a:t>1</a:t>
                      </a:r>
                      <a:r>
                        <a:rPr kumimoji="0" lang="en-GB" sz="1600" b="0" i="0" u="none" strike="noStrike" cap="none" normalizeH="0" baseline="0" dirty="0" smtClean="0">
                          <a:ln>
                            <a:noFill/>
                          </a:ln>
                          <a:solidFill>
                            <a:schemeClr val="tx1">
                              <a:lumMod val="75000"/>
                              <a:lumOff val="25000"/>
                            </a:schemeClr>
                          </a:solidFill>
                          <a:effectLst/>
                          <a:latin typeface="Arial" charset="0"/>
                        </a:rPr>
                        <a:t>)</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lumMod val="75000"/>
                              <a:lumOff val="25000"/>
                            </a:schemeClr>
                          </a:solidFill>
                          <a:effectLst/>
                          <a:latin typeface="Arial" charset="0"/>
                        </a:rPr>
                        <a:t>Tyres (psi) (x</a:t>
                      </a:r>
                      <a:r>
                        <a:rPr kumimoji="0" lang="en-GB" sz="1600" b="0" i="0" u="none" strike="noStrike" cap="none" normalizeH="0" baseline="-25000" dirty="0" smtClean="0">
                          <a:ln>
                            <a:noFill/>
                          </a:ln>
                          <a:solidFill>
                            <a:schemeClr val="tx1">
                              <a:lumMod val="75000"/>
                              <a:lumOff val="25000"/>
                            </a:schemeClr>
                          </a:solidFill>
                          <a:effectLst/>
                          <a:latin typeface="Arial" charset="0"/>
                        </a:rPr>
                        <a:t>2</a:t>
                      </a:r>
                      <a:r>
                        <a:rPr kumimoji="0" lang="en-GB" sz="1600" b="0" i="0" u="none" strike="noStrike" cap="none" normalizeH="0" baseline="0" dirty="0" smtClean="0">
                          <a:ln>
                            <a:noFill/>
                          </a:ln>
                          <a:solidFill>
                            <a:schemeClr val="tx1">
                              <a:lumMod val="75000"/>
                              <a:lumOff val="25000"/>
                            </a:schemeClr>
                          </a:solidFill>
                          <a:effectLst/>
                          <a:latin typeface="Arial" charset="0"/>
                        </a:rPr>
                        <a:t>)</a:t>
                      </a:r>
                    </a:p>
                  </a:txBody>
                  <a:tcPr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lumMod val="75000"/>
                              <a:lumOff val="25000"/>
                            </a:schemeClr>
                          </a:solidFill>
                          <a:effectLst/>
                          <a:latin typeface="Arial" charset="0"/>
                        </a:rPr>
                        <a:t>Air Conditioning (on/off) (x</a:t>
                      </a:r>
                      <a:r>
                        <a:rPr kumimoji="0" lang="en-GB" sz="1600" b="0" i="0" u="none" strike="noStrike" cap="none" normalizeH="0" baseline="-25000" dirty="0" smtClean="0">
                          <a:ln>
                            <a:noFill/>
                          </a:ln>
                          <a:solidFill>
                            <a:schemeClr val="tx1">
                              <a:lumMod val="75000"/>
                              <a:lumOff val="25000"/>
                            </a:schemeClr>
                          </a:solidFill>
                          <a:effectLst/>
                          <a:latin typeface="Arial" charset="0"/>
                        </a:rPr>
                        <a:t>3</a:t>
                      </a:r>
                      <a:r>
                        <a:rPr kumimoji="0" lang="en-GB" sz="1600" b="0" i="0" u="none" strike="noStrike" cap="none" normalizeH="0" baseline="0" dirty="0" smtClean="0">
                          <a:ln>
                            <a:noFill/>
                          </a:ln>
                          <a:solidFill>
                            <a:schemeClr val="tx1">
                              <a:lumMod val="75000"/>
                              <a:lumOff val="25000"/>
                            </a:schemeClr>
                          </a:solidFill>
                          <a:effectLst/>
                          <a:latin typeface="Arial" charset="0"/>
                        </a:rPr>
                        <a:t>)</a:t>
                      </a:r>
                    </a:p>
                  </a:txBody>
                  <a:tcPr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600" b="0" i="0" u="none" strike="noStrike" cap="none" normalizeH="0" baseline="0" dirty="0" smtClean="0">
                          <a:ln>
                            <a:noFill/>
                          </a:ln>
                          <a:solidFill>
                            <a:schemeClr val="tx1">
                              <a:lumMod val="75000"/>
                              <a:lumOff val="25000"/>
                            </a:schemeClr>
                          </a:solidFill>
                          <a:effectLst/>
                          <a:latin typeface="Arial" charset="0"/>
                        </a:rPr>
                        <a:t>Mpg (Y)</a:t>
                      </a:r>
                    </a:p>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endParaRPr kumimoji="0" lang="en-GB" sz="1600" b="0" i="0" u="none" strike="noStrike" cap="none" normalizeH="0" baseline="0" dirty="0" smtClean="0">
                        <a:ln>
                          <a:noFill/>
                        </a:ln>
                        <a:solidFill>
                          <a:schemeClr val="tx1">
                            <a:lumMod val="75000"/>
                            <a:lumOff val="25000"/>
                          </a:schemeClr>
                        </a:solidFill>
                        <a:effectLst/>
                        <a:latin typeface="Arial" charset="0"/>
                      </a:endParaRPr>
                    </a:p>
                  </a:txBody>
                  <a:tcPr marT="45717" marB="45717" horzOverflow="overflow">
                    <a:lnL w="12700" cap="flat" cmpd="sng" algn="ctr">
                      <a:solidFill>
                        <a:schemeClr val="bg1"/>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solidFill>
                      <a:srgbClr val="FFC000"/>
                    </a:solidFill>
                  </a:tcPr>
                </a:tc>
              </a:tr>
              <a:tr h="259062">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100" b="0" i="0" u="none" strike="noStrike" cap="none" normalizeH="0" baseline="0" smtClean="0">
                          <a:ln>
                            <a:noFill/>
                          </a:ln>
                          <a:solidFill>
                            <a:schemeClr val="tx1"/>
                          </a:solidFill>
                          <a:effectLst/>
                          <a:latin typeface="Arial" charset="0"/>
                        </a:rPr>
                        <a:t>55</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3300"/>
                        </a:buClr>
                        <a:buSzTx/>
                        <a:buFont typeface="Wingdings 2" pitchFamily="18" charset="2"/>
                        <a:buNone/>
                        <a:tabLst/>
                      </a:pPr>
                      <a:r>
                        <a:rPr kumimoji="0" lang="en-GB" sz="1100" b="0" i="0" u="none" strike="noStrike" cap="none" normalizeH="0" baseline="0" smtClean="0">
                          <a:ln>
                            <a:noFill/>
                          </a:ln>
                          <a:solidFill>
                            <a:schemeClr val="tx1"/>
                          </a:solidFill>
                          <a:effectLst/>
                          <a:latin typeface="Arial" charset="0"/>
                        </a:rPr>
                        <a:t>30</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Off</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259062">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100" b="0" i="0" u="none" strike="noStrike" cap="none" normalizeH="0" baseline="0" smtClean="0">
                          <a:ln>
                            <a:noFill/>
                          </a:ln>
                          <a:solidFill>
                            <a:schemeClr val="tx1"/>
                          </a:solidFill>
                          <a:effectLst/>
                          <a:latin typeface="Arial" charset="0"/>
                        </a:rPr>
                        <a:t>65</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3300"/>
                        </a:buClr>
                        <a:buSzTx/>
                        <a:buFont typeface="Wingdings 2" pitchFamily="18" charset="2"/>
                        <a:buNone/>
                        <a:tabLst/>
                      </a:pPr>
                      <a:r>
                        <a:rPr kumimoji="0" lang="en-GB" sz="1100" b="0" i="0" u="none" strike="noStrike" cap="none" normalizeH="0" baseline="0" smtClean="0">
                          <a:ln>
                            <a:noFill/>
                          </a:ln>
                          <a:solidFill>
                            <a:schemeClr val="tx1"/>
                          </a:solidFill>
                          <a:effectLst/>
                          <a:latin typeface="Arial" charset="0"/>
                        </a:rPr>
                        <a:t>30</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Off</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259062">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100" b="0" i="0" u="none" strike="noStrike" cap="none" normalizeH="0" baseline="0" smtClean="0">
                          <a:ln>
                            <a:noFill/>
                          </a:ln>
                          <a:solidFill>
                            <a:schemeClr val="tx1"/>
                          </a:solidFill>
                          <a:effectLst/>
                          <a:latin typeface="Arial" charset="0"/>
                        </a:rPr>
                        <a:t>55</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3300"/>
                        </a:buClr>
                        <a:buSzTx/>
                        <a:buFont typeface="Wingdings 2" pitchFamily="18" charset="2"/>
                        <a:buNone/>
                        <a:tabLst/>
                      </a:pPr>
                      <a:r>
                        <a:rPr kumimoji="0" lang="en-GB" sz="1100" b="0" i="0" u="none" strike="noStrike" cap="none" normalizeH="0" baseline="0" smtClean="0">
                          <a:ln>
                            <a:noFill/>
                          </a:ln>
                          <a:solidFill>
                            <a:schemeClr val="tx1"/>
                          </a:solidFill>
                          <a:effectLst/>
                          <a:latin typeface="Arial" charset="0"/>
                        </a:rPr>
                        <a:t>35</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Off</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259062">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100" b="0" i="0" u="none" strike="noStrike" cap="none" normalizeH="0" baseline="0" smtClean="0">
                          <a:ln>
                            <a:noFill/>
                          </a:ln>
                          <a:solidFill>
                            <a:schemeClr val="tx1"/>
                          </a:solidFill>
                          <a:effectLst/>
                          <a:latin typeface="Arial" charset="0"/>
                        </a:rPr>
                        <a:t>65</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3300"/>
                        </a:buClr>
                        <a:buSzTx/>
                        <a:buFont typeface="Wingdings 2" pitchFamily="18" charset="2"/>
                        <a:buNone/>
                        <a:tabLst/>
                      </a:pPr>
                      <a:r>
                        <a:rPr kumimoji="0" lang="en-GB" sz="1100" b="0" i="0" u="none" strike="noStrike" cap="none" normalizeH="0" baseline="0" smtClean="0">
                          <a:ln>
                            <a:noFill/>
                          </a:ln>
                          <a:solidFill>
                            <a:schemeClr val="tx1"/>
                          </a:solidFill>
                          <a:effectLst/>
                          <a:latin typeface="Arial" charset="0"/>
                        </a:rPr>
                        <a:t>35</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Off</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259062">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100" b="0" i="0" u="none" strike="noStrike" cap="none" normalizeH="0" baseline="0" smtClean="0">
                          <a:ln>
                            <a:noFill/>
                          </a:ln>
                          <a:solidFill>
                            <a:schemeClr val="tx1"/>
                          </a:solidFill>
                          <a:effectLst/>
                          <a:latin typeface="Arial" charset="0"/>
                        </a:rPr>
                        <a:t>55</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3300"/>
                        </a:buClr>
                        <a:buSzTx/>
                        <a:buFont typeface="Wingdings 2" pitchFamily="18" charset="2"/>
                        <a:buNone/>
                        <a:tabLst/>
                      </a:pPr>
                      <a:r>
                        <a:rPr kumimoji="0" lang="en-GB" sz="1100" b="0" i="0" u="none" strike="noStrike" cap="none" normalizeH="0" baseline="0" smtClean="0">
                          <a:ln>
                            <a:noFill/>
                          </a:ln>
                          <a:solidFill>
                            <a:schemeClr val="tx1"/>
                          </a:solidFill>
                          <a:effectLst/>
                          <a:latin typeface="Arial" charset="0"/>
                        </a:rPr>
                        <a:t>30</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On</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259062">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100" b="0" i="0" u="none" strike="noStrike" cap="none" normalizeH="0" baseline="0" smtClean="0">
                          <a:ln>
                            <a:noFill/>
                          </a:ln>
                          <a:solidFill>
                            <a:schemeClr val="tx1"/>
                          </a:solidFill>
                          <a:effectLst/>
                          <a:latin typeface="Arial" charset="0"/>
                        </a:rPr>
                        <a:t>65</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3300"/>
                        </a:buClr>
                        <a:buSzTx/>
                        <a:buFont typeface="Wingdings 2" pitchFamily="18" charset="2"/>
                        <a:buNone/>
                        <a:tabLst/>
                      </a:pPr>
                      <a:r>
                        <a:rPr kumimoji="0" lang="en-GB" sz="1100" b="0" i="0" u="none" strike="noStrike" cap="none" normalizeH="0" baseline="0" smtClean="0">
                          <a:ln>
                            <a:noFill/>
                          </a:ln>
                          <a:solidFill>
                            <a:schemeClr val="tx1"/>
                          </a:solidFill>
                          <a:effectLst/>
                          <a:latin typeface="Arial" charset="0"/>
                        </a:rPr>
                        <a:t>30</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On</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259062">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100" b="0" i="0" u="none" strike="noStrike" cap="none" normalizeH="0" baseline="0" smtClean="0">
                          <a:ln>
                            <a:noFill/>
                          </a:ln>
                          <a:solidFill>
                            <a:schemeClr val="tx1"/>
                          </a:solidFill>
                          <a:effectLst/>
                          <a:latin typeface="Arial" charset="0"/>
                        </a:rPr>
                        <a:t>55</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3300"/>
                        </a:buClr>
                        <a:buSzTx/>
                        <a:buFont typeface="Wingdings 2" pitchFamily="18" charset="2"/>
                        <a:buNone/>
                        <a:tabLst/>
                      </a:pPr>
                      <a:r>
                        <a:rPr kumimoji="0" lang="en-GB" sz="1100" b="0" i="0" u="none" strike="noStrike" cap="none" normalizeH="0" baseline="0" smtClean="0">
                          <a:ln>
                            <a:noFill/>
                          </a:ln>
                          <a:solidFill>
                            <a:schemeClr val="tx1"/>
                          </a:solidFill>
                          <a:effectLst/>
                          <a:latin typeface="Arial" charset="0"/>
                        </a:rPr>
                        <a:t>35</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On</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r h="259062">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100" b="0" i="0" u="none" strike="noStrike" cap="none" normalizeH="0" baseline="0" smtClean="0">
                          <a:ln>
                            <a:noFill/>
                          </a:ln>
                          <a:solidFill>
                            <a:schemeClr val="tx1"/>
                          </a:solidFill>
                          <a:effectLst/>
                          <a:latin typeface="Arial" charset="0"/>
                        </a:rPr>
                        <a:t>65</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3300"/>
                        </a:buClr>
                        <a:buSzTx/>
                        <a:buFont typeface="Wingdings 2" pitchFamily="18" charset="2"/>
                        <a:buNone/>
                        <a:tabLst/>
                      </a:pPr>
                      <a:r>
                        <a:rPr kumimoji="0" lang="en-GB" sz="1100" b="0" i="0" u="none" strike="noStrike" cap="none" normalizeH="0" baseline="0" smtClean="0">
                          <a:ln>
                            <a:noFill/>
                          </a:ln>
                          <a:solidFill>
                            <a:schemeClr val="tx1"/>
                          </a:solidFill>
                          <a:effectLst/>
                          <a:latin typeface="Arial" charset="0"/>
                        </a:rPr>
                        <a:t>35</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On</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Pct val="25000"/>
                        <a:buFont typeface="Times" pitchFamily="18" charset="0"/>
                        <a:buNone/>
                        <a:tabLst/>
                      </a:pPr>
                      <a:r>
                        <a:rPr kumimoji="0" lang="en-GB" sz="1000" b="0" i="0" u="none" strike="noStrike" cap="none" normalizeH="0" baseline="0" smtClean="0">
                          <a:ln>
                            <a:noFill/>
                          </a:ln>
                          <a:solidFill>
                            <a:schemeClr val="tx1"/>
                          </a:solidFill>
                          <a:effectLst/>
                          <a:latin typeface="Arial" charset="0"/>
                        </a:rPr>
                        <a:t>?</a:t>
                      </a:r>
                    </a:p>
                  </a:txBody>
                  <a:tcPr marT="45717" marB="45717" horzOverflow="overflow">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457200" y="0"/>
            <a:ext cx="8229600" cy="1143000"/>
          </a:xfrm>
        </p:spPr>
        <p:txBody>
          <a:bodyPr/>
          <a:lstStyle/>
          <a:p>
            <a:pPr eaLnBrk="1" hangingPunct="1"/>
            <a:r>
              <a:rPr lang="en-GB" smtClean="0"/>
              <a:t>Step 12: Design of Experiments</a:t>
            </a:r>
          </a:p>
        </p:txBody>
      </p:sp>
      <p:sp>
        <p:nvSpPr>
          <p:cNvPr id="102403" name="Rectangle 3"/>
          <p:cNvSpPr>
            <a:spLocks noChangeArrowheads="1"/>
          </p:cNvSpPr>
          <p:nvPr/>
        </p:nvSpPr>
        <p:spPr bwMode="auto">
          <a:xfrm>
            <a:off x="349250" y="854075"/>
            <a:ext cx="8439150" cy="491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buClr>
                <a:schemeClr val="bg1"/>
              </a:buClr>
              <a:buSzPct val="25000"/>
              <a:buFont typeface="Times" pitchFamily="18" charset="0"/>
              <a:buChar char="•"/>
            </a:pPr>
            <a:r>
              <a:rPr lang="en-GB" b="1">
                <a:solidFill>
                  <a:srgbClr val="FF0000"/>
                </a:solidFill>
              </a:rPr>
              <a:t>The number of experiments:</a:t>
            </a:r>
          </a:p>
          <a:p>
            <a:pPr marL="768350" lvl="1" indent="-285750">
              <a:spcBef>
                <a:spcPct val="20000"/>
              </a:spcBef>
              <a:buSzPct val="65000"/>
              <a:buFont typeface="Wingdings" pitchFamily="2" charset="2"/>
              <a:buChar char="n"/>
            </a:pPr>
            <a:r>
              <a:rPr lang="en-GB">
                <a:solidFill>
                  <a:srgbClr val="7A6C7A"/>
                </a:solidFill>
              </a:rPr>
              <a:t>The number of experiments = levels</a:t>
            </a:r>
            <a:r>
              <a:rPr lang="en-GB" baseline="30000">
                <a:solidFill>
                  <a:srgbClr val="7A6C7A"/>
                </a:solidFill>
              </a:rPr>
              <a:t>factors</a:t>
            </a:r>
          </a:p>
          <a:p>
            <a:pPr marL="768350" lvl="1" indent="-285750">
              <a:spcBef>
                <a:spcPct val="20000"/>
              </a:spcBef>
              <a:buSzPct val="65000"/>
              <a:buFont typeface="Wingdings" pitchFamily="2" charset="2"/>
              <a:buChar char="n"/>
            </a:pPr>
            <a:r>
              <a:rPr lang="en-GB">
                <a:solidFill>
                  <a:srgbClr val="7A6C7A"/>
                </a:solidFill>
              </a:rPr>
              <a:t>2 levels &amp; 4 factors = 16 experiments</a:t>
            </a:r>
          </a:p>
          <a:p>
            <a:pPr marL="768350" lvl="1" indent="-285750">
              <a:spcBef>
                <a:spcPct val="20000"/>
              </a:spcBef>
              <a:buSzPct val="65000"/>
              <a:buFont typeface="Wingdings" pitchFamily="2" charset="2"/>
              <a:buChar char="n"/>
            </a:pPr>
            <a:r>
              <a:rPr lang="en-GB">
                <a:solidFill>
                  <a:srgbClr val="7A6C7A"/>
                </a:solidFill>
              </a:rPr>
              <a:t>2 levels &amp; 5 factors = 32 experiments </a:t>
            </a:r>
          </a:p>
          <a:p>
            <a:pPr>
              <a:spcBef>
                <a:spcPct val="20000"/>
              </a:spcBef>
              <a:buClr>
                <a:schemeClr val="bg1"/>
              </a:buClr>
              <a:buSzPct val="25000"/>
              <a:buFont typeface="Times" pitchFamily="18" charset="0"/>
              <a:buChar char="•"/>
            </a:pPr>
            <a:r>
              <a:rPr lang="en-GB" b="1">
                <a:solidFill>
                  <a:srgbClr val="FF0000"/>
                </a:solidFill>
              </a:rPr>
              <a:t>In our fuel consumption example, we have 2 levels:</a:t>
            </a:r>
          </a:p>
          <a:p>
            <a:pPr marL="768350" lvl="1" indent="-285750">
              <a:spcBef>
                <a:spcPct val="20000"/>
              </a:spcBef>
              <a:buSzPct val="65000"/>
              <a:buFont typeface="Wingdings" pitchFamily="2" charset="2"/>
              <a:buChar char="n"/>
            </a:pPr>
            <a:r>
              <a:rPr lang="en-GB">
                <a:solidFill>
                  <a:srgbClr val="7A6C7A"/>
                </a:solidFill>
              </a:rPr>
              <a:t>High or low for speed and tyre pressure</a:t>
            </a:r>
          </a:p>
          <a:p>
            <a:pPr marL="768350" lvl="1" indent="-285750">
              <a:spcBef>
                <a:spcPct val="20000"/>
              </a:spcBef>
              <a:buSzPct val="65000"/>
              <a:buFont typeface="Wingdings" pitchFamily="2" charset="2"/>
              <a:buChar char="n"/>
            </a:pPr>
            <a:r>
              <a:rPr lang="en-GB">
                <a:solidFill>
                  <a:srgbClr val="7A6C7A"/>
                </a:solidFill>
              </a:rPr>
              <a:t>On or off for the air conditioning</a:t>
            </a:r>
          </a:p>
          <a:p>
            <a:pPr>
              <a:spcBef>
                <a:spcPct val="20000"/>
              </a:spcBef>
              <a:buClr>
                <a:schemeClr val="bg1"/>
              </a:buClr>
              <a:buSzPct val="25000"/>
              <a:buFont typeface="Times" pitchFamily="18" charset="0"/>
              <a:buChar char="•"/>
            </a:pPr>
            <a:r>
              <a:rPr lang="en-GB" b="1">
                <a:solidFill>
                  <a:srgbClr val="FF0000"/>
                </a:solidFill>
              </a:rPr>
              <a:t>And there are 3 factors:</a:t>
            </a:r>
          </a:p>
          <a:p>
            <a:pPr marL="768350" lvl="1" indent="-285750">
              <a:spcBef>
                <a:spcPct val="20000"/>
              </a:spcBef>
              <a:buSzPct val="65000"/>
              <a:buFont typeface="Wingdings" pitchFamily="2" charset="2"/>
              <a:buChar char="n"/>
            </a:pPr>
            <a:r>
              <a:rPr lang="en-GB">
                <a:solidFill>
                  <a:srgbClr val="7A6C7A"/>
                </a:solidFill>
              </a:rPr>
              <a:t>Speed</a:t>
            </a:r>
          </a:p>
          <a:p>
            <a:pPr marL="768350" lvl="1" indent="-285750">
              <a:spcBef>
                <a:spcPct val="20000"/>
              </a:spcBef>
              <a:buSzPct val="65000"/>
              <a:buFont typeface="Wingdings" pitchFamily="2" charset="2"/>
              <a:buChar char="n"/>
            </a:pPr>
            <a:r>
              <a:rPr lang="en-GB">
                <a:solidFill>
                  <a:srgbClr val="7A6C7A"/>
                </a:solidFill>
              </a:rPr>
              <a:t>Tyre pressure</a:t>
            </a:r>
          </a:p>
          <a:p>
            <a:pPr marL="768350" lvl="1" indent="-285750">
              <a:spcBef>
                <a:spcPct val="20000"/>
              </a:spcBef>
              <a:buSzPct val="65000"/>
              <a:buFont typeface="Wingdings" pitchFamily="2" charset="2"/>
              <a:buChar char="n"/>
            </a:pPr>
            <a:r>
              <a:rPr lang="en-GB">
                <a:solidFill>
                  <a:srgbClr val="7A6C7A"/>
                </a:solidFill>
              </a:rPr>
              <a:t>Air conditioning</a:t>
            </a:r>
          </a:p>
          <a:p>
            <a:pPr>
              <a:spcBef>
                <a:spcPct val="20000"/>
              </a:spcBef>
              <a:buClr>
                <a:schemeClr val="bg1"/>
              </a:buClr>
              <a:buSzPct val="25000"/>
              <a:buFont typeface="Times" pitchFamily="18" charset="0"/>
              <a:buChar char="•"/>
            </a:pPr>
            <a:r>
              <a:rPr lang="en-GB" b="1">
                <a:solidFill>
                  <a:srgbClr val="FF0000"/>
                </a:solidFill>
              </a:rPr>
              <a:t>Replicates</a:t>
            </a:r>
          </a:p>
          <a:p>
            <a:pPr marL="768350" lvl="1" indent="-285750">
              <a:spcBef>
                <a:spcPct val="20000"/>
              </a:spcBef>
              <a:buSzPct val="65000"/>
              <a:buFont typeface="Wingdings" pitchFamily="2" charset="2"/>
              <a:buChar char="n"/>
            </a:pPr>
            <a:r>
              <a:rPr lang="en-GB">
                <a:solidFill>
                  <a:srgbClr val="7A6C7A"/>
                </a:solidFill>
              </a:rPr>
              <a:t>We would also decide how many times we wish to run the experiments</a:t>
            </a:r>
          </a:p>
          <a:p>
            <a:pPr marL="768350" lvl="1" indent="-285750">
              <a:spcBef>
                <a:spcPct val="20000"/>
              </a:spcBef>
              <a:buSzPct val="65000"/>
              <a:buFont typeface="Wingdings" pitchFamily="2" charset="2"/>
              <a:buChar char="n"/>
            </a:pPr>
            <a:r>
              <a:rPr lang="en-GB">
                <a:solidFill>
                  <a:srgbClr val="7A6C7A"/>
                </a:solidFill>
              </a:rPr>
              <a:t>2 levels &amp; 4 factors &amp; 5 replicates = 80 runs</a:t>
            </a:r>
          </a:p>
          <a:p>
            <a:pPr marL="768350" lvl="1" indent="-285750">
              <a:spcBef>
                <a:spcPct val="20000"/>
              </a:spcBef>
              <a:buSzPct val="65000"/>
              <a:buFont typeface="Wingdings" pitchFamily="2" charset="2"/>
              <a:buChar char="n"/>
            </a:pPr>
            <a:endParaRPr lang="en-GB">
              <a:solidFill>
                <a:srgbClr val="7A6C7A"/>
              </a:solidFill>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457200" y="0"/>
            <a:ext cx="8229600" cy="1143000"/>
          </a:xfrm>
        </p:spPr>
        <p:txBody>
          <a:bodyPr/>
          <a:lstStyle/>
          <a:p>
            <a:pPr eaLnBrk="1" hangingPunct="1"/>
            <a:r>
              <a:rPr lang="en-GB" smtClean="0"/>
              <a:t>Step 12: Design of Experiments:  Steps in Performing</a:t>
            </a:r>
          </a:p>
        </p:txBody>
      </p:sp>
      <p:sp>
        <p:nvSpPr>
          <p:cNvPr id="626692" name="Rectangle 4"/>
          <p:cNvSpPr>
            <a:spLocks noChangeArrowheads="1"/>
          </p:cNvSpPr>
          <p:nvPr/>
        </p:nvSpPr>
        <p:spPr bwMode="auto">
          <a:xfrm>
            <a:off x="349250" y="1730375"/>
            <a:ext cx="8439150" cy="4913313"/>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n-GB" b="1" dirty="0">
                <a:solidFill>
                  <a:schemeClr val="tx1">
                    <a:lumMod val="75000"/>
                    <a:lumOff val="25000"/>
                  </a:schemeClr>
                </a:solidFill>
              </a:rPr>
              <a:t>Define the problem</a:t>
            </a:r>
          </a:p>
          <a:p>
            <a:pPr>
              <a:spcBef>
                <a:spcPct val="20000"/>
              </a:spcBef>
              <a:buClr>
                <a:schemeClr val="bg1"/>
              </a:buClr>
              <a:buSzPct val="25000"/>
              <a:buFont typeface="Times" pitchFamily="18" charset="0"/>
              <a:buChar char="•"/>
              <a:defRPr/>
            </a:pPr>
            <a:r>
              <a:rPr lang="en-GB" b="1" dirty="0">
                <a:solidFill>
                  <a:schemeClr val="tx1">
                    <a:lumMod val="75000"/>
                    <a:lumOff val="25000"/>
                  </a:schemeClr>
                </a:solidFill>
              </a:rPr>
              <a:t>State your theory</a:t>
            </a:r>
          </a:p>
          <a:p>
            <a:pPr>
              <a:spcBef>
                <a:spcPct val="20000"/>
              </a:spcBef>
              <a:buClr>
                <a:schemeClr val="bg1"/>
              </a:buClr>
              <a:buSzPct val="25000"/>
              <a:buFont typeface="Times" pitchFamily="18" charset="0"/>
              <a:buChar char="•"/>
              <a:defRPr/>
            </a:pPr>
            <a:r>
              <a:rPr lang="en-GB" b="1" dirty="0">
                <a:solidFill>
                  <a:schemeClr val="tx1">
                    <a:lumMod val="75000"/>
                    <a:lumOff val="25000"/>
                  </a:schemeClr>
                </a:solidFill>
              </a:rPr>
              <a:t>Identify the dependent (Y) and independent (X) variables</a:t>
            </a:r>
          </a:p>
          <a:p>
            <a:pPr>
              <a:spcBef>
                <a:spcPct val="20000"/>
              </a:spcBef>
              <a:buClr>
                <a:schemeClr val="bg1"/>
              </a:buClr>
              <a:buSzPct val="25000"/>
              <a:buFont typeface="Times" pitchFamily="18" charset="0"/>
              <a:buChar char="•"/>
              <a:defRPr/>
            </a:pPr>
            <a:r>
              <a:rPr lang="en-GB" b="1" dirty="0">
                <a:solidFill>
                  <a:schemeClr val="tx1">
                    <a:lumMod val="75000"/>
                    <a:lumOff val="25000"/>
                  </a:schemeClr>
                </a:solidFill>
              </a:rPr>
              <a:t>Determine the test levels for each independent variable</a:t>
            </a:r>
          </a:p>
          <a:p>
            <a:pPr>
              <a:spcBef>
                <a:spcPct val="20000"/>
              </a:spcBef>
              <a:buClr>
                <a:schemeClr val="bg1"/>
              </a:buClr>
              <a:buSzPct val="25000"/>
              <a:buFont typeface="Times" pitchFamily="18" charset="0"/>
              <a:buChar char="•"/>
              <a:defRPr/>
            </a:pPr>
            <a:r>
              <a:rPr lang="en-GB" b="1" dirty="0">
                <a:solidFill>
                  <a:schemeClr val="tx1">
                    <a:lumMod val="75000"/>
                    <a:lumOff val="25000"/>
                  </a:schemeClr>
                </a:solidFill>
              </a:rPr>
              <a:t>Calculate the number of experiments needed</a:t>
            </a:r>
          </a:p>
          <a:p>
            <a:pPr>
              <a:spcBef>
                <a:spcPct val="20000"/>
              </a:spcBef>
              <a:buClr>
                <a:schemeClr val="bg1"/>
              </a:buClr>
              <a:buSzPct val="25000"/>
              <a:buFont typeface="Times" pitchFamily="18" charset="0"/>
              <a:buChar char="•"/>
              <a:defRPr/>
            </a:pPr>
            <a:r>
              <a:rPr lang="en-GB" b="1" dirty="0">
                <a:solidFill>
                  <a:schemeClr val="tx1">
                    <a:lumMod val="75000"/>
                    <a:lumOff val="25000"/>
                  </a:schemeClr>
                </a:solidFill>
              </a:rPr>
              <a:t>Construct the table of experiments</a:t>
            </a:r>
          </a:p>
          <a:p>
            <a:pPr>
              <a:spcBef>
                <a:spcPct val="20000"/>
              </a:spcBef>
              <a:buClr>
                <a:schemeClr val="bg1"/>
              </a:buClr>
              <a:buSzPct val="25000"/>
              <a:buFont typeface="Times" pitchFamily="18" charset="0"/>
              <a:buChar char="•"/>
              <a:defRPr/>
            </a:pPr>
            <a:r>
              <a:rPr lang="en-GB" b="1" dirty="0">
                <a:solidFill>
                  <a:schemeClr val="tx1">
                    <a:lumMod val="75000"/>
                    <a:lumOff val="25000"/>
                  </a:schemeClr>
                </a:solidFill>
              </a:rPr>
              <a:t>Run the experiments</a:t>
            </a:r>
          </a:p>
          <a:p>
            <a:pPr>
              <a:spcBef>
                <a:spcPct val="20000"/>
              </a:spcBef>
              <a:buClr>
                <a:schemeClr val="bg1"/>
              </a:buClr>
              <a:buSzPct val="25000"/>
              <a:buFont typeface="Times" pitchFamily="18" charset="0"/>
              <a:buChar char="•"/>
              <a:defRPr/>
            </a:pPr>
            <a:r>
              <a:rPr lang="en-GB" b="1" dirty="0">
                <a:solidFill>
                  <a:schemeClr val="tx1">
                    <a:lumMod val="75000"/>
                    <a:lumOff val="25000"/>
                  </a:schemeClr>
                </a:solidFill>
              </a:rPr>
              <a:t>Analyse the data</a:t>
            </a:r>
          </a:p>
          <a:p>
            <a:pPr>
              <a:spcBef>
                <a:spcPct val="20000"/>
              </a:spcBef>
              <a:buClr>
                <a:schemeClr val="bg1"/>
              </a:buClr>
              <a:buSzPct val="25000"/>
              <a:buFont typeface="Times" pitchFamily="18" charset="0"/>
              <a:buChar char="•"/>
              <a:defRPr/>
            </a:pPr>
            <a:r>
              <a:rPr lang="en-GB" b="1" dirty="0">
                <a:solidFill>
                  <a:schemeClr val="tx1">
                    <a:lumMod val="75000"/>
                    <a:lumOff val="25000"/>
                  </a:schemeClr>
                </a:solidFill>
              </a:rPr>
              <a:t>Draw conclusions and make recommendations</a:t>
            </a: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457200" y="0"/>
            <a:ext cx="8229600" cy="1143000"/>
          </a:xfrm>
        </p:spPr>
        <p:txBody>
          <a:bodyPr/>
          <a:lstStyle/>
          <a:p>
            <a:pPr eaLnBrk="1" hangingPunct="1"/>
            <a:r>
              <a:rPr lang="en-GB" smtClean="0"/>
              <a:t>Step 12: Design of Experiments:  Analysing the Data</a:t>
            </a:r>
          </a:p>
        </p:txBody>
      </p:sp>
      <p:sp>
        <p:nvSpPr>
          <p:cNvPr id="643075" name="Rectangle 3"/>
          <p:cNvSpPr>
            <a:spLocks noChangeArrowheads="1"/>
          </p:cNvSpPr>
          <p:nvPr/>
        </p:nvSpPr>
        <p:spPr bwMode="auto">
          <a:xfrm>
            <a:off x="349250" y="990600"/>
            <a:ext cx="8439150" cy="4913313"/>
          </a:xfrm>
          <a:prstGeom prst="rect">
            <a:avLst/>
          </a:prstGeom>
          <a:noFill/>
          <a:ln w="9525">
            <a:noFill/>
            <a:miter lim="800000"/>
            <a:headEnd/>
            <a:tailEnd/>
          </a:ln>
          <a:effectLst/>
        </p:spPr>
        <p:txBody>
          <a:bodyPr/>
          <a:lstStyle/>
          <a:p>
            <a:pPr>
              <a:spcBef>
                <a:spcPct val="20000"/>
              </a:spcBef>
              <a:buClr>
                <a:schemeClr val="bg1"/>
              </a:buClr>
              <a:buSzPct val="25000"/>
              <a:buFont typeface="Times" pitchFamily="18" charset="0"/>
              <a:buChar char="•"/>
              <a:defRPr/>
            </a:pPr>
            <a:r>
              <a:rPr lang="en-GB" b="1" dirty="0">
                <a:solidFill>
                  <a:schemeClr val="tx1">
                    <a:lumMod val="75000"/>
                    <a:lumOff val="25000"/>
                  </a:schemeClr>
                </a:solidFill>
              </a:rPr>
              <a:t>In order to analyse DOE data you need to use a statistical software package such as SAS or MINITAB, and is therefore sadly out of scope of this presentation (A Minitab section is provided separately)</a:t>
            </a:r>
          </a:p>
          <a:p>
            <a:pPr>
              <a:spcBef>
                <a:spcPct val="20000"/>
              </a:spcBef>
              <a:buClr>
                <a:schemeClr val="bg1"/>
              </a:buClr>
              <a:buSzPct val="25000"/>
              <a:buFont typeface="Times" pitchFamily="18" charset="0"/>
              <a:buChar char="•"/>
              <a:defRPr/>
            </a:pPr>
            <a:r>
              <a:rPr lang="en-GB" b="1" dirty="0">
                <a:solidFill>
                  <a:schemeClr val="tx1">
                    <a:lumMod val="75000"/>
                    <a:lumOff val="25000"/>
                  </a:schemeClr>
                </a:solidFill>
              </a:rPr>
              <a:t>However, just so you know, the analysis can provide:</a:t>
            </a:r>
          </a:p>
          <a:p>
            <a:pPr marL="768350" lvl="1" indent="-285750">
              <a:spcBef>
                <a:spcPct val="20000"/>
              </a:spcBef>
              <a:buSzPct val="65000"/>
              <a:buFont typeface="Wingdings" pitchFamily="2" charset="2"/>
              <a:buChar char="n"/>
              <a:defRPr/>
            </a:pPr>
            <a:r>
              <a:rPr lang="en-GB" dirty="0">
                <a:solidFill>
                  <a:schemeClr val="tx1">
                    <a:lumMod val="75000"/>
                    <a:lumOff val="25000"/>
                  </a:schemeClr>
                </a:solidFill>
              </a:rPr>
              <a:t>The main effect plots for each factor (which are the vital </a:t>
            </a:r>
            <a:r>
              <a:rPr lang="en-GB" dirty="0" err="1">
                <a:solidFill>
                  <a:schemeClr val="tx1">
                    <a:lumMod val="75000"/>
                    <a:lumOff val="25000"/>
                  </a:schemeClr>
                </a:solidFill>
              </a:rPr>
              <a:t>xs</a:t>
            </a:r>
            <a:r>
              <a:rPr lang="en-GB" dirty="0">
                <a:solidFill>
                  <a:schemeClr val="tx1">
                    <a:lumMod val="75000"/>
                    <a:lumOff val="25000"/>
                  </a:schemeClr>
                </a:solidFill>
              </a:rPr>
              <a:t>?)</a:t>
            </a:r>
          </a:p>
          <a:p>
            <a:pPr marL="768350" lvl="1" indent="-285750">
              <a:spcBef>
                <a:spcPct val="20000"/>
              </a:spcBef>
              <a:buSzPct val="65000"/>
              <a:buFont typeface="Wingdings" pitchFamily="2" charset="2"/>
              <a:buChar char="n"/>
              <a:defRPr/>
            </a:pPr>
            <a:r>
              <a:rPr lang="en-GB" dirty="0">
                <a:solidFill>
                  <a:schemeClr val="tx1">
                    <a:lumMod val="75000"/>
                    <a:lumOff val="25000"/>
                  </a:schemeClr>
                </a:solidFill>
              </a:rPr>
              <a:t>Interaction effect plots (are there interactions between the </a:t>
            </a:r>
            <a:r>
              <a:rPr lang="en-GB" dirty="0" err="1">
                <a:solidFill>
                  <a:schemeClr val="tx1">
                    <a:lumMod val="75000"/>
                    <a:lumOff val="25000"/>
                  </a:schemeClr>
                </a:solidFill>
              </a:rPr>
              <a:t>xs</a:t>
            </a:r>
            <a:r>
              <a:rPr lang="en-GB" dirty="0">
                <a:solidFill>
                  <a:schemeClr val="tx1">
                    <a:lumMod val="75000"/>
                    <a:lumOff val="25000"/>
                  </a:schemeClr>
                </a:solidFill>
              </a:rPr>
              <a:t>?)</a:t>
            </a:r>
          </a:p>
          <a:p>
            <a:pPr marL="768350" lvl="1" indent="-285750">
              <a:spcBef>
                <a:spcPct val="20000"/>
              </a:spcBef>
              <a:buSzPct val="65000"/>
              <a:buFont typeface="Wingdings" pitchFamily="2" charset="2"/>
              <a:buChar char="n"/>
              <a:defRPr/>
            </a:pPr>
            <a:r>
              <a:rPr lang="en-GB" dirty="0">
                <a:solidFill>
                  <a:schemeClr val="tx1">
                    <a:lumMod val="75000"/>
                    <a:lumOff val="25000"/>
                  </a:schemeClr>
                </a:solidFill>
              </a:rPr>
              <a:t>Pareto of standardized effects (which effects contribute the most to the output variable?)</a:t>
            </a:r>
          </a:p>
          <a:p>
            <a:pPr marL="768350" lvl="1" indent="-285750">
              <a:spcBef>
                <a:spcPct val="20000"/>
              </a:spcBef>
              <a:buSzPct val="65000"/>
              <a:buFont typeface="Wingdings" pitchFamily="2" charset="2"/>
              <a:buChar char="n"/>
              <a:defRPr/>
            </a:pPr>
            <a:r>
              <a:rPr lang="en-GB" dirty="0">
                <a:solidFill>
                  <a:schemeClr val="tx1">
                    <a:lumMod val="75000"/>
                    <a:lumOff val="25000"/>
                  </a:schemeClr>
                </a:solidFill>
              </a:rPr>
              <a:t>Plots of residuals (vs. time, fitted value, normality probability) (how good is our data?)</a:t>
            </a:r>
          </a:p>
          <a:p>
            <a:pPr marL="768350" lvl="1" indent="-285750">
              <a:spcBef>
                <a:spcPct val="20000"/>
              </a:spcBef>
              <a:buSzPct val="65000"/>
              <a:buFont typeface="Wingdings" pitchFamily="2" charset="2"/>
              <a:buChar char="n"/>
              <a:defRPr/>
            </a:pPr>
            <a:r>
              <a:rPr lang="en-GB" dirty="0">
                <a:solidFill>
                  <a:schemeClr val="tx1">
                    <a:lumMod val="75000"/>
                    <a:lumOff val="25000"/>
                  </a:schemeClr>
                </a:solidFill>
              </a:rPr>
              <a:t>Coefficients for factors and interactions (including SE and p values) (what is the transfer function, how confident are we in it’s predictive qualities?)</a:t>
            </a:r>
          </a:p>
          <a:p>
            <a:pPr>
              <a:spcBef>
                <a:spcPct val="20000"/>
              </a:spcBef>
              <a:buClr>
                <a:schemeClr val="bg1"/>
              </a:buClr>
              <a:buSzPct val="25000"/>
              <a:buFont typeface="Times" pitchFamily="18" charset="0"/>
              <a:buChar char="•"/>
              <a:defRPr/>
            </a:pPr>
            <a:r>
              <a:rPr lang="en-GB" b="1" dirty="0">
                <a:solidFill>
                  <a:schemeClr val="tx1">
                    <a:lumMod val="75000"/>
                    <a:lumOff val="25000"/>
                  </a:schemeClr>
                </a:solidFill>
              </a:rPr>
              <a:t>The analyst would then interpret the results and eliminate factors as required to derive the final prediction equation</a:t>
            </a:r>
          </a:p>
        </p:txBody>
      </p:sp>
    </p:spTree>
  </p:cSld>
  <p:clrMapOvr>
    <a:masterClrMapping/>
  </p:clrMapOvr>
</p:sld>
</file>

<file path=ppt/theme/theme1.xml><?xml version="1.0" encoding="utf-8"?>
<a:theme xmlns:a="http://schemas.openxmlformats.org/drawingml/2006/main" name="template-17">
  <a:themeElements>
    <a:clrScheme name="">
      <a:dk1>
        <a:srgbClr val="4D4D4D"/>
      </a:dk1>
      <a:lt1>
        <a:srgbClr val="FFFFFF"/>
      </a:lt1>
      <a:dk2>
        <a:srgbClr val="000000"/>
      </a:dk2>
      <a:lt2>
        <a:srgbClr val="7B0000"/>
      </a:lt2>
      <a:accent1>
        <a:srgbClr val="DA0000"/>
      </a:accent1>
      <a:accent2>
        <a:srgbClr val="DFDFDF"/>
      </a:accent2>
      <a:accent3>
        <a:srgbClr val="FFFFFF"/>
      </a:accent3>
      <a:accent4>
        <a:srgbClr val="404040"/>
      </a:accent4>
      <a:accent5>
        <a:srgbClr val="EAAAAA"/>
      </a:accent5>
      <a:accent6>
        <a:srgbClr val="CACACA"/>
      </a:accent6>
      <a:hlink>
        <a:srgbClr val="D9BFC0"/>
      </a:hlink>
      <a:folHlink>
        <a:srgbClr val="EAEAEA"/>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plate 1">
        <a:dk1>
          <a:srgbClr val="111111"/>
        </a:dk1>
        <a:lt1>
          <a:srgbClr val="FFFFFF"/>
        </a:lt1>
        <a:dk2>
          <a:srgbClr val="000000"/>
        </a:dk2>
        <a:lt2>
          <a:srgbClr val="800000"/>
        </a:lt2>
        <a:accent1>
          <a:srgbClr val="CC0000"/>
        </a:accent1>
        <a:accent2>
          <a:srgbClr val="FFFF99"/>
        </a:accent2>
        <a:accent3>
          <a:srgbClr val="FFFFFF"/>
        </a:accent3>
        <a:accent4>
          <a:srgbClr val="0D0D0D"/>
        </a:accent4>
        <a:accent5>
          <a:srgbClr val="E2AAAA"/>
        </a:accent5>
        <a:accent6>
          <a:srgbClr val="E7E78A"/>
        </a:accent6>
        <a:hlink>
          <a:srgbClr val="B2B2B2"/>
        </a:hlink>
        <a:folHlink>
          <a:srgbClr val="EAEAEA"/>
        </a:folHlink>
      </a:clrScheme>
      <a:clrMap bg1="lt1" tx1="dk1" bg2="lt2" tx2="dk2" accent1="accent1" accent2="accent2" accent3="accent3" accent4="accent4" accent5="accent5" accent6="accent6" hlink="hlink" folHlink="folHlink"/>
    </a:extraClrScheme>
    <a:extraClrScheme>
      <a:clrScheme name="template 2">
        <a:dk1>
          <a:srgbClr val="111111"/>
        </a:dk1>
        <a:lt1>
          <a:srgbClr val="FFFFFF"/>
        </a:lt1>
        <a:dk2>
          <a:srgbClr val="000000"/>
        </a:dk2>
        <a:lt2>
          <a:srgbClr val="990000"/>
        </a:lt2>
        <a:accent1>
          <a:srgbClr val="FF5050"/>
        </a:accent1>
        <a:accent2>
          <a:srgbClr val="CC0000"/>
        </a:accent2>
        <a:accent3>
          <a:srgbClr val="FFFFFF"/>
        </a:accent3>
        <a:accent4>
          <a:srgbClr val="0D0D0D"/>
        </a:accent4>
        <a:accent5>
          <a:srgbClr val="FFB3B3"/>
        </a:accent5>
        <a:accent6>
          <a:srgbClr val="B90000"/>
        </a:accent6>
        <a:hlink>
          <a:srgbClr val="FF0000"/>
        </a:hlink>
        <a:folHlink>
          <a:srgbClr val="EAEAEA"/>
        </a:folHlink>
      </a:clrScheme>
      <a:clrMap bg1="lt1" tx1="dk1" bg2="lt2" tx2="dk2" accent1="accent1" accent2="accent2" accent3="accent3" accent4="accent4" accent5="accent5" accent6="accent6" hlink="hlink" folHlink="folHlink"/>
    </a:extraClrScheme>
    <a:extraClrScheme>
      <a:clrScheme name="template 3">
        <a:dk1>
          <a:srgbClr val="111111"/>
        </a:dk1>
        <a:lt1>
          <a:srgbClr val="FFFFFF"/>
        </a:lt1>
        <a:dk2>
          <a:srgbClr val="000000"/>
        </a:dk2>
        <a:lt2>
          <a:srgbClr val="990000"/>
        </a:lt2>
        <a:accent1>
          <a:srgbClr val="FF5050"/>
        </a:accent1>
        <a:accent2>
          <a:srgbClr val="CC0000"/>
        </a:accent2>
        <a:accent3>
          <a:srgbClr val="FFFFFF"/>
        </a:accent3>
        <a:accent4>
          <a:srgbClr val="0D0D0D"/>
        </a:accent4>
        <a:accent5>
          <a:srgbClr val="FFB3B3"/>
        </a:accent5>
        <a:accent6>
          <a:srgbClr val="B90000"/>
        </a:accent6>
        <a:hlink>
          <a:srgbClr val="FF3300"/>
        </a:hlink>
        <a:folHlink>
          <a:srgbClr val="EAEAEA"/>
        </a:folHlink>
      </a:clrScheme>
      <a:clrMap bg1="lt1" tx1="dk1" bg2="lt2" tx2="dk2" accent1="accent1" accent2="accent2" accent3="accent3" accent4="accent4" accent5="accent5" accent6="accent6" hlink="hlink" folHlink="folHlink"/>
    </a:extraClrScheme>
    <a:extraClrScheme>
      <a:clrScheme name="template 4">
        <a:dk1>
          <a:srgbClr val="4D4D4D"/>
        </a:dk1>
        <a:lt1>
          <a:srgbClr val="FFFFFF"/>
        </a:lt1>
        <a:dk2>
          <a:srgbClr val="000000"/>
        </a:dk2>
        <a:lt2>
          <a:srgbClr val="990000"/>
        </a:lt2>
        <a:accent1>
          <a:srgbClr val="FF5050"/>
        </a:accent1>
        <a:accent2>
          <a:srgbClr val="CC0000"/>
        </a:accent2>
        <a:accent3>
          <a:srgbClr val="FFFFFF"/>
        </a:accent3>
        <a:accent4>
          <a:srgbClr val="404040"/>
        </a:accent4>
        <a:accent5>
          <a:srgbClr val="FFB3B3"/>
        </a:accent5>
        <a:accent6>
          <a:srgbClr val="B90000"/>
        </a:accent6>
        <a:hlink>
          <a:srgbClr val="FF3300"/>
        </a:hlink>
        <a:folHlink>
          <a:srgbClr val="EAEAEA"/>
        </a:folHlink>
      </a:clrScheme>
      <a:clrMap bg1="lt1" tx1="dk1" bg2="lt2" tx2="dk2" accent1="accent1" accent2="accent2" accent3="accent3" accent4="accent4" accent5="accent5" accent6="accent6" hlink="hlink" folHlink="folHlink"/>
    </a:extraClrScheme>
    <a:extraClrScheme>
      <a:clrScheme name="template 5">
        <a:dk1>
          <a:srgbClr val="4D4D4D"/>
        </a:dk1>
        <a:lt1>
          <a:srgbClr val="FFFFFF"/>
        </a:lt1>
        <a:dk2>
          <a:srgbClr val="000000"/>
        </a:dk2>
        <a:lt2>
          <a:srgbClr val="600000"/>
        </a:lt2>
        <a:accent1>
          <a:srgbClr val="B40000"/>
        </a:accent1>
        <a:accent2>
          <a:srgbClr val="CC0000"/>
        </a:accent2>
        <a:accent3>
          <a:srgbClr val="FFFFFF"/>
        </a:accent3>
        <a:accent4>
          <a:srgbClr val="404040"/>
        </a:accent4>
        <a:accent5>
          <a:srgbClr val="D6AAAA"/>
        </a:accent5>
        <a:accent6>
          <a:srgbClr val="B90000"/>
        </a:accent6>
        <a:hlink>
          <a:srgbClr val="821900"/>
        </a:hlink>
        <a:folHlink>
          <a:srgbClr val="EAEAEA"/>
        </a:folHlink>
      </a:clrScheme>
      <a:clrMap bg1="lt1" tx1="dk1" bg2="lt2" tx2="dk2" accent1="accent1" accent2="accent2" accent3="accent3" accent4="accent4" accent5="accent5" accent6="accent6" hlink="hlink" folHlink="folHlink"/>
    </a:extraClrScheme>
    <a:extraClrScheme>
      <a:clrScheme name="template 6">
        <a:dk1>
          <a:srgbClr val="4D4D4D"/>
        </a:dk1>
        <a:lt1>
          <a:srgbClr val="FFFFFF"/>
        </a:lt1>
        <a:dk2>
          <a:srgbClr val="000000"/>
        </a:dk2>
        <a:lt2>
          <a:srgbClr val="7E0000"/>
        </a:lt2>
        <a:accent1>
          <a:srgbClr val="B40000"/>
        </a:accent1>
        <a:accent2>
          <a:srgbClr val="CC0000"/>
        </a:accent2>
        <a:accent3>
          <a:srgbClr val="FFFFFF"/>
        </a:accent3>
        <a:accent4>
          <a:srgbClr val="404040"/>
        </a:accent4>
        <a:accent5>
          <a:srgbClr val="D6AAAA"/>
        </a:accent5>
        <a:accent6>
          <a:srgbClr val="B90000"/>
        </a:accent6>
        <a:hlink>
          <a:srgbClr val="EA2D00"/>
        </a:hlink>
        <a:folHlink>
          <a:srgbClr val="EAEAEA"/>
        </a:folHlink>
      </a:clrScheme>
      <a:clrMap bg1="lt1" tx1="dk1" bg2="lt2" tx2="dk2" accent1="accent1" accent2="accent2" accent3="accent3" accent4="accent4" accent5="accent5" accent6="accent6" hlink="hlink" folHlink="folHlink"/>
    </a:extraClrScheme>
    <a:extraClrScheme>
      <a:clrScheme name="template 7">
        <a:dk1>
          <a:srgbClr val="4D4D4D"/>
        </a:dk1>
        <a:lt1>
          <a:srgbClr val="FFFFFF"/>
        </a:lt1>
        <a:dk2>
          <a:srgbClr val="000000"/>
        </a:dk2>
        <a:lt2>
          <a:srgbClr val="6C0501"/>
        </a:lt2>
        <a:accent1>
          <a:srgbClr val="7F0B02"/>
        </a:accent1>
        <a:accent2>
          <a:srgbClr val="B3250F"/>
        </a:accent2>
        <a:accent3>
          <a:srgbClr val="FFFFFF"/>
        </a:accent3>
        <a:accent4>
          <a:srgbClr val="404040"/>
        </a:accent4>
        <a:accent5>
          <a:srgbClr val="C0AAAA"/>
        </a:accent5>
        <a:accent6>
          <a:srgbClr val="A2200C"/>
        </a:accent6>
        <a:hlink>
          <a:srgbClr val="D93819"/>
        </a:hlink>
        <a:folHlink>
          <a:srgbClr val="EAEAEA"/>
        </a:folHlink>
      </a:clrScheme>
      <a:clrMap bg1="lt1" tx1="dk1" bg2="lt2" tx2="dk2" accent1="accent1" accent2="accent2" accent3="accent3" accent4="accent4" accent5="accent5" accent6="accent6" hlink="hlink" folHlink="folHlink"/>
    </a:extraClrScheme>
    <a:extraClrScheme>
      <a:clrScheme name="template 8">
        <a:dk1>
          <a:srgbClr val="4D4D4D"/>
        </a:dk1>
        <a:lt1>
          <a:srgbClr val="FFFFFF"/>
        </a:lt1>
        <a:dk2>
          <a:srgbClr val="000000"/>
        </a:dk2>
        <a:lt2>
          <a:srgbClr val="850B02"/>
        </a:lt2>
        <a:accent1>
          <a:srgbClr val="E1401E"/>
        </a:accent1>
        <a:accent2>
          <a:srgbClr val="A0A0A0"/>
        </a:accent2>
        <a:accent3>
          <a:srgbClr val="FFFFFF"/>
        </a:accent3>
        <a:accent4>
          <a:srgbClr val="404040"/>
        </a:accent4>
        <a:accent5>
          <a:srgbClr val="EEAFAB"/>
        </a:accent5>
        <a:accent6>
          <a:srgbClr val="919191"/>
        </a:accent6>
        <a:hlink>
          <a:srgbClr val="B93419"/>
        </a:hlink>
        <a:folHlink>
          <a:srgbClr val="EAEAEA"/>
        </a:folHlink>
      </a:clrScheme>
      <a:clrMap bg1="lt1" tx1="dk1" bg2="lt2" tx2="dk2" accent1="accent1" accent2="accent2" accent3="accent3" accent4="accent4" accent5="accent5" accent6="accent6" hlink="hlink" folHlink="folHlink"/>
    </a:extraClrScheme>
    <a:extraClrScheme>
      <a:clrScheme name="template 9">
        <a:dk1>
          <a:srgbClr val="4D4D4D"/>
        </a:dk1>
        <a:lt1>
          <a:srgbClr val="FFFFFF"/>
        </a:lt1>
        <a:dk2>
          <a:srgbClr val="000000"/>
        </a:dk2>
        <a:lt2>
          <a:srgbClr val="7C0901"/>
        </a:lt2>
        <a:accent1>
          <a:srgbClr val="DD3A17"/>
        </a:accent1>
        <a:accent2>
          <a:srgbClr val="3C3C3C"/>
        </a:accent2>
        <a:accent3>
          <a:srgbClr val="FFFFFF"/>
        </a:accent3>
        <a:accent4>
          <a:srgbClr val="404040"/>
        </a:accent4>
        <a:accent5>
          <a:srgbClr val="EBAEAB"/>
        </a:accent5>
        <a:accent6>
          <a:srgbClr val="353535"/>
        </a:accent6>
        <a:hlink>
          <a:srgbClr val="AD260F"/>
        </a:hlink>
        <a:folHlink>
          <a:srgbClr val="EAEAEA"/>
        </a:folHlink>
      </a:clrScheme>
      <a:clrMap bg1="lt1" tx1="dk1" bg2="lt2" tx2="dk2" accent1="accent1" accent2="accent2" accent3="accent3" accent4="accent4" accent5="accent5" accent6="accent6" hlink="hlink" folHlink="folHlink"/>
    </a:extraClrScheme>
    <a:extraClrScheme>
      <a:clrScheme name="template 10">
        <a:dk1>
          <a:srgbClr val="4D4D4D"/>
        </a:dk1>
        <a:lt1>
          <a:srgbClr val="FFFFFF"/>
        </a:lt1>
        <a:dk2>
          <a:srgbClr val="000000"/>
        </a:dk2>
        <a:lt2>
          <a:srgbClr val="640702"/>
        </a:lt2>
        <a:accent1>
          <a:srgbClr val="931409"/>
        </a:accent1>
        <a:accent2>
          <a:srgbClr val="CF2A12"/>
        </a:accent2>
        <a:accent3>
          <a:srgbClr val="FFFFFF"/>
        </a:accent3>
        <a:accent4>
          <a:srgbClr val="404040"/>
        </a:accent4>
        <a:accent5>
          <a:srgbClr val="C8AAAA"/>
        </a:accent5>
        <a:accent6>
          <a:srgbClr val="BB250F"/>
        </a:accent6>
        <a:hlink>
          <a:srgbClr val="010101"/>
        </a:hlink>
        <a:folHlink>
          <a:srgbClr val="EAEAEA"/>
        </a:folHlink>
      </a:clrScheme>
      <a:clrMap bg1="lt1" tx1="dk1" bg2="lt2" tx2="dk2" accent1="accent1" accent2="accent2" accent3="accent3" accent4="accent4" accent5="accent5" accent6="accent6" hlink="hlink" folHlink="folHlink"/>
    </a:extraClrScheme>
    <a:extraClrScheme>
      <a:clrScheme name="template 11">
        <a:dk1>
          <a:srgbClr val="4D4D4D"/>
        </a:dk1>
        <a:lt1>
          <a:srgbClr val="FFFFFF"/>
        </a:lt1>
        <a:dk2>
          <a:srgbClr val="000000"/>
        </a:dk2>
        <a:lt2>
          <a:srgbClr val="9A1303"/>
        </a:lt2>
        <a:accent1>
          <a:srgbClr val="FE130F"/>
        </a:accent1>
        <a:accent2>
          <a:srgbClr val="DF3A19"/>
        </a:accent2>
        <a:accent3>
          <a:srgbClr val="FFFFFF"/>
        </a:accent3>
        <a:accent4>
          <a:srgbClr val="404040"/>
        </a:accent4>
        <a:accent5>
          <a:srgbClr val="FEAAAA"/>
        </a:accent5>
        <a:accent6>
          <a:srgbClr val="CA3416"/>
        </a:accent6>
        <a:hlink>
          <a:srgbClr val="F57234"/>
        </a:hlink>
        <a:folHlink>
          <a:srgbClr val="EAEAEA"/>
        </a:folHlink>
      </a:clrScheme>
      <a:clrMap bg1="lt1" tx1="dk1" bg2="lt2" tx2="dk2" accent1="accent1" accent2="accent2" accent3="accent3" accent4="accent4" accent5="accent5" accent6="accent6" hlink="hlink" folHlink="folHlink"/>
    </a:extraClrScheme>
    <a:extraClrScheme>
      <a:clrScheme name="template 12">
        <a:dk1>
          <a:srgbClr val="4D4D4D"/>
        </a:dk1>
        <a:lt1>
          <a:srgbClr val="FFFFFF"/>
        </a:lt1>
        <a:dk2>
          <a:srgbClr val="000000"/>
        </a:dk2>
        <a:lt2>
          <a:srgbClr val="9A1303"/>
        </a:lt2>
        <a:accent1>
          <a:srgbClr val="FF480F"/>
        </a:accent1>
        <a:accent2>
          <a:srgbClr val="DF3A19"/>
        </a:accent2>
        <a:accent3>
          <a:srgbClr val="FFFFFF"/>
        </a:accent3>
        <a:accent4>
          <a:srgbClr val="404040"/>
        </a:accent4>
        <a:accent5>
          <a:srgbClr val="FFB1AA"/>
        </a:accent5>
        <a:accent6>
          <a:srgbClr val="CA3416"/>
        </a:accent6>
        <a:hlink>
          <a:srgbClr val="F57234"/>
        </a:hlink>
        <a:folHlink>
          <a:srgbClr val="EAEAEA"/>
        </a:folHlink>
      </a:clrScheme>
      <a:clrMap bg1="lt1" tx1="dk1" bg2="lt2" tx2="dk2" accent1="accent1" accent2="accent2" accent3="accent3" accent4="accent4" accent5="accent5" accent6="accent6" hlink="hlink" folHlink="folHlink"/>
    </a:extraClrScheme>
    <a:extraClrScheme>
      <a:clrScheme name="template 13">
        <a:dk1>
          <a:srgbClr val="4D4D4D"/>
        </a:dk1>
        <a:lt1>
          <a:srgbClr val="FFFFFF"/>
        </a:lt1>
        <a:dk2>
          <a:srgbClr val="000000"/>
        </a:dk2>
        <a:lt2>
          <a:srgbClr val="600000"/>
        </a:lt2>
        <a:accent1>
          <a:srgbClr val="B40000"/>
        </a:accent1>
        <a:accent2>
          <a:srgbClr val="CC0000"/>
        </a:accent2>
        <a:accent3>
          <a:srgbClr val="FFFFFF"/>
        </a:accent3>
        <a:accent4>
          <a:srgbClr val="404040"/>
        </a:accent4>
        <a:accent5>
          <a:srgbClr val="D6AAAA"/>
        </a:accent5>
        <a:accent6>
          <a:srgbClr val="B90000"/>
        </a:accent6>
        <a:hlink>
          <a:srgbClr val="EC7600"/>
        </a:hlink>
        <a:folHlink>
          <a:srgbClr val="EAEAEA"/>
        </a:folHlink>
      </a:clrScheme>
      <a:clrMap bg1="lt1" tx1="dk1" bg2="lt2" tx2="dk2" accent1="accent1" accent2="accent2" accent3="accent3" accent4="accent4" accent5="accent5" accent6="accent6" hlink="hlink" folHlink="folHlink"/>
    </a:extraClrScheme>
    <a:extraClrScheme>
      <a:clrScheme name="template 14">
        <a:dk1>
          <a:srgbClr val="4D4D4D"/>
        </a:dk1>
        <a:lt1>
          <a:srgbClr val="FFFFFF"/>
        </a:lt1>
        <a:dk2>
          <a:srgbClr val="000000"/>
        </a:dk2>
        <a:lt2>
          <a:srgbClr val="9A1303"/>
        </a:lt2>
        <a:accent1>
          <a:srgbClr val="FE130F"/>
        </a:accent1>
        <a:accent2>
          <a:srgbClr val="FF9900"/>
        </a:accent2>
        <a:accent3>
          <a:srgbClr val="FFFFFF"/>
        </a:accent3>
        <a:accent4>
          <a:srgbClr val="404040"/>
        </a:accent4>
        <a:accent5>
          <a:srgbClr val="FEAAAA"/>
        </a:accent5>
        <a:accent6>
          <a:srgbClr val="E78A00"/>
        </a:accent6>
        <a:hlink>
          <a:srgbClr val="F57234"/>
        </a:hlink>
        <a:folHlink>
          <a:srgbClr val="EAEAEA"/>
        </a:folHlink>
      </a:clrScheme>
      <a:clrMap bg1="lt1" tx1="dk1" bg2="lt2" tx2="dk2" accent1="accent1" accent2="accent2" accent3="accent3" accent4="accent4" accent5="accent5" accent6="accent6" hlink="hlink" folHlink="folHlink"/>
    </a:extraClrScheme>
    <a:extraClrScheme>
      <a:clrScheme name="template 15">
        <a:dk1>
          <a:srgbClr val="4D4D4D"/>
        </a:dk1>
        <a:lt1>
          <a:srgbClr val="FFFFFF"/>
        </a:lt1>
        <a:dk2>
          <a:srgbClr val="000000"/>
        </a:dk2>
        <a:lt2>
          <a:srgbClr val="9A1303"/>
        </a:lt2>
        <a:accent1>
          <a:srgbClr val="FE130F"/>
        </a:accent1>
        <a:accent2>
          <a:srgbClr val="DF3A19"/>
        </a:accent2>
        <a:accent3>
          <a:srgbClr val="FFFFFF"/>
        </a:accent3>
        <a:accent4>
          <a:srgbClr val="404040"/>
        </a:accent4>
        <a:accent5>
          <a:srgbClr val="FEAAAA"/>
        </a:accent5>
        <a:accent6>
          <a:srgbClr val="CA3416"/>
        </a:accent6>
        <a:hlink>
          <a:srgbClr val="F47F5E"/>
        </a:hlink>
        <a:folHlink>
          <a:srgbClr val="EAEAEA"/>
        </a:folHlink>
      </a:clrScheme>
      <a:clrMap bg1="lt1" tx1="dk1" bg2="lt2" tx2="dk2" accent1="accent1" accent2="accent2" accent3="accent3" accent4="accent4" accent5="accent5" accent6="accent6" hlink="hlink" folHlink="folHlink"/>
    </a:extraClrScheme>
    <a:extraClrScheme>
      <a:clrScheme name="template 16">
        <a:dk1>
          <a:srgbClr val="4D4D4D"/>
        </a:dk1>
        <a:lt1>
          <a:srgbClr val="FFFFFF"/>
        </a:lt1>
        <a:dk2>
          <a:srgbClr val="000000"/>
        </a:dk2>
        <a:lt2>
          <a:srgbClr val="969696"/>
        </a:lt2>
        <a:accent1>
          <a:srgbClr val="FF0000"/>
        </a:accent1>
        <a:accent2>
          <a:srgbClr val="A0A0A0"/>
        </a:accent2>
        <a:accent3>
          <a:srgbClr val="FFFFFF"/>
        </a:accent3>
        <a:accent4>
          <a:srgbClr val="404040"/>
        </a:accent4>
        <a:accent5>
          <a:srgbClr val="FFAAAA"/>
        </a:accent5>
        <a:accent6>
          <a:srgbClr val="919191"/>
        </a:accent6>
        <a:hlink>
          <a:srgbClr val="777777"/>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template-17</Template>
  <TotalTime>360</TotalTime>
  <Words>7959</Words>
  <Application>Microsoft Office PowerPoint</Application>
  <PresentationFormat>On-screen Show (4:3)</PresentationFormat>
  <Paragraphs>1311</Paragraphs>
  <Slides>113</Slides>
  <Notes>99</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113</vt:i4>
      </vt:variant>
    </vt:vector>
  </HeadingPairs>
  <TitlesOfParts>
    <vt:vector size="122" baseType="lpstr">
      <vt:lpstr>Arial</vt:lpstr>
      <vt:lpstr>Calibri</vt:lpstr>
      <vt:lpstr>Times</vt:lpstr>
      <vt:lpstr>Wingdings</vt:lpstr>
      <vt:lpstr>Wingdings 2</vt:lpstr>
      <vt:lpstr>Symbol</vt:lpstr>
      <vt:lpstr>Gulim</vt:lpstr>
      <vt:lpstr>template-17</vt:lpstr>
      <vt:lpstr>Bitmap Image</vt:lpstr>
      <vt:lpstr>Lean Six Sigma Certification &amp; Training</vt:lpstr>
      <vt:lpstr>Improve Overview</vt:lpstr>
      <vt:lpstr>Improve Checklist</vt:lpstr>
      <vt:lpstr>Improve Steps</vt:lpstr>
      <vt:lpstr>Step 11: Generate Possible Solutions</vt:lpstr>
      <vt:lpstr>Step 10: Generate Possible Solutions</vt:lpstr>
      <vt:lpstr>Step 10: Key Outputs</vt:lpstr>
      <vt:lpstr>Step 10: Possible Tools</vt:lpstr>
      <vt:lpstr>Step 10: Positive Brain Storming</vt:lpstr>
      <vt:lpstr>Step 10: Negative Brain Storming</vt:lpstr>
      <vt:lpstr>Step 10: Negative Brain Storming Exercise</vt:lpstr>
      <vt:lpstr>Step 10: IT Levers</vt:lpstr>
      <vt:lpstr>Step 10: Some Common Process Enabling Technologies</vt:lpstr>
      <vt:lpstr>Step 10: What Can workflow Provide?</vt:lpstr>
      <vt:lpstr>Step 10: Imaging</vt:lpstr>
      <vt:lpstr>Step 10: Capabilities of a Good EDMS</vt:lpstr>
      <vt:lpstr>Step 10: The Classic Data Warehouse</vt:lpstr>
      <vt:lpstr>Step 10: Data Warehouse Capabilities</vt:lpstr>
      <vt:lpstr>Step 10: Communications</vt:lpstr>
      <vt:lpstr>Step 10: Explore IT as an Enabler</vt:lpstr>
      <vt:lpstr>Step 10: Lean Concepts</vt:lpstr>
      <vt:lpstr>Step 10: Lean Concepts</vt:lpstr>
      <vt:lpstr>Step 10: Three Sources of ‘loss’ Cause Value to Leak from the Business</vt:lpstr>
      <vt:lpstr>Step 10: Simultaneous Tackling of the 3 Sources of Loss</vt:lpstr>
      <vt:lpstr>Step 10: Lean Focuses on Removing Waste</vt:lpstr>
      <vt:lpstr>Step 10: Waste (Muda)</vt:lpstr>
      <vt:lpstr>Step 10: Waste</vt:lpstr>
      <vt:lpstr>Step 10: Seven Wastes of Lean</vt:lpstr>
      <vt:lpstr>Step 10: Overproduction Creates More Waste</vt:lpstr>
      <vt:lpstr>Step 10: Overproduction</vt:lpstr>
      <vt:lpstr>Step 10: Overproduction</vt:lpstr>
      <vt:lpstr>Step 10: Waiting</vt:lpstr>
      <vt:lpstr>Step 10: Transportation</vt:lpstr>
      <vt:lpstr>Step 10: Over-processing</vt:lpstr>
      <vt:lpstr>Step 10: Inventory (WIP)</vt:lpstr>
      <vt:lpstr>Step 10: Re-work</vt:lpstr>
      <vt:lpstr>Step 10: Motion</vt:lpstr>
      <vt:lpstr>Step 10: The 8th Waste of Lean!!</vt:lpstr>
      <vt:lpstr>Step 10: Waste Exercise</vt:lpstr>
      <vt:lpstr>Step 10: Sub-optimal Processes</vt:lpstr>
      <vt:lpstr>Step 10: Produce to Your Takt Time</vt:lpstr>
      <vt:lpstr>Step 10: Introduce Continuous Flow (CF)</vt:lpstr>
      <vt:lpstr>Step 10: Look to introduce Pull Systems</vt:lpstr>
      <vt:lpstr>Step 10: Supermarkets and Kanbans</vt:lpstr>
      <vt:lpstr>Step 10: First In First Out (FIFO)</vt:lpstr>
      <vt:lpstr>Step 10: Try to send the customer schedule to only one production process</vt:lpstr>
      <vt:lpstr>Step 10: Variable Flow</vt:lpstr>
      <vt:lpstr>Step 10: Direct Links</vt:lpstr>
      <vt:lpstr>Step 10: Fewer Activities</vt:lpstr>
      <vt:lpstr>Step 10: Maximise Parallel Activities</vt:lpstr>
      <vt:lpstr>Step 10: Identify Defects</vt:lpstr>
      <vt:lpstr>Step 10: Common Opportunities for Improvement</vt:lpstr>
      <vt:lpstr>Step 10: Poka Yoke</vt:lpstr>
      <vt:lpstr>Improve Steps</vt:lpstr>
      <vt:lpstr>Step 11: Select the Solution </vt:lpstr>
      <vt:lpstr>Step 11: Show Me the Money!</vt:lpstr>
      <vt:lpstr>Step 11: Key Outputs</vt:lpstr>
      <vt:lpstr>Step 11: Possible Tools</vt:lpstr>
      <vt:lpstr>Step 11: ‘To-Be’ Process Model / Workflow Simulation</vt:lpstr>
      <vt:lpstr>Step 11: ‘To-Be’ Process Model / Workflow Simulation</vt:lpstr>
      <vt:lpstr>Step 11: ‘To-Be’ Process Model / Workflow Simulation</vt:lpstr>
      <vt:lpstr>Step 11: Priority or Criteria Based Matrix</vt:lpstr>
      <vt:lpstr>Step 11: Analytic Hierarchy Process (AHP)</vt:lpstr>
      <vt:lpstr>Step 11: Weighting Criteria</vt:lpstr>
      <vt:lpstr>Step 11: Weighting Criteria</vt:lpstr>
      <vt:lpstr>Step 11: Weighting Criteria</vt:lpstr>
      <vt:lpstr>Step 11: Obtain a Relative Score for each Option against each Factor </vt:lpstr>
      <vt:lpstr>Step 11: Obtain a Relative Score for each Option against each Factor</vt:lpstr>
      <vt:lpstr>Step 11: Multiply the Score by the Weighting</vt:lpstr>
      <vt:lpstr>Step 11: Evaluate Costs</vt:lpstr>
      <vt:lpstr>Step 11: Evaluating Costs</vt:lpstr>
      <vt:lpstr>Step 11: CE Matrix</vt:lpstr>
      <vt:lpstr>Step 11: CPPOLDAT</vt:lpstr>
      <vt:lpstr>Step 11: Force Field Analysis</vt:lpstr>
      <vt:lpstr>Step 11: Force Field Analysis</vt:lpstr>
      <vt:lpstr>Step 11: Force Field Analysis</vt:lpstr>
      <vt:lpstr>Step 11: Force Field Analysis Exercise</vt:lpstr>
      <vt:lpstr>Step 11: Risk Analysis</vt:lpstr>
      <vt:lpstr>Step 11: FMEA</vt:lpstr>
      <vt:lpstr>Step 11: FMEA</vt:lpstr>
      <vt:lpstr>Step 11: Investment Appraisal</vt:lpstr>
      <vt:lpstr>Improve Steps</vt:lpstr>
      <vt:lpstr>Step 12: Plan &amp; Test the Solution</vt:lpstr>
      <vt:lpstr>Step 12: DMAIC and Project Management</vt:lpstr>
      <vt:lpstr>Step 12: Key Outputs</vt:lpstr>
      <vt:lpstr>Step 12: ‘Ready, Fire, Aim!’ Will Waste Effort</vt:lpstr>
      <vt:lpstr>Step 12: Possible Tools</vt:lpstr>
      <vt:lpstr>Step 12: Pilot Studies</vt:lpstr>
      <vt:lpstr>Step 12: Pilot Purpose</vt:lpstr>
      <vt:lpstr>Step 12: Pilot Execution</vt:lpstr>
      <vt:lpstr>Step 12: Simulation</vt:lpstr>
      <vt:lpstr>Step 12: Design of Experiments</vt:lpstr>
      <vt:lpstr>Step 12: Design of Experiments: Terminology</vt:lpstr>
      <vt:lpstr>Step 12: Design of Experiments:  Example</vt:lpstr>
      <vt:lpstr>Step 12: Design of Experiments</vt:lpstr>
      <vt:lpstr>Step 12: Full Design of Experiments</vt:lpstr>
      <vt:lpstr>Step 12: Design of Experiments</vt:lpstr>
      <vt:lpstr>Step 12: Design of Experiments:  Steps in Performing</vt:lpstr>
      <vt:lpstr>Step 12: Design of Experiments:  Analysing the Data</vt:lpstr>
      <vt:lpstr>Step 12: A Business Example</vt:lpstr>
      <vt:lpstr>Step 12: A Business Example</vt:lpstr>
      <vt:lpstr>Step 12: A Business Example</vt:lpstr>
      <vt:lpstr>Step 12: A Business Example</vt:lpstr>
      <vt:lpstr>Step 12: A Business Example</vt:lpstr>
      <vt:lpstr>Step 12: A Business Example: Levels and Factors</vt:lpstr>
      <vt:lpstr>Step 12: Experimental Designs</vt:lpstr>
      <vt:lpstr>Step 12: Design of Experiments – Sometimes Easier Said Than Done…</vt:lpstr>
      <vt:lpstr>Step 12: Determining the Vital Few</vt:lpstr>
      <vt:lpstr>Step 12: Vital Few Confidence Test</vt:lpstr>
      <vt:lpstr>Step 12: Logical Cause Testing ...</vt:lpstr>
      <vt:lpstr>Step 12: Validation (Inferential Statistics)</vt:lpstr>
      <vt:lpstr>Improve Summary</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Lean Six Sigma</dc:title>
  <dc:creator>kampester</dc:creator>
  <cp:lastModifiedBy>Swifty</cp:lastModifiedBy>
  <cp:revision>43</cp:revision>
  <dcterms:created xsi:type="dcterms:W3CDTF">2010-04-09T05:40:56Z</dcterms:created>
  <dcterms:modified xsi:type="dcterms:W3CDTF">2014-07-14T14:29:49Z</dcterms:modified>
</cp:coreProperties>
</file>