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52"/>
  </p:notesMasterIdLst>
  <p:handoutMasterIdLst>
    <p:handoutMasterId r:id="rId53"/>
  </p:handoutMasterIdLst>
  <p:sldIdLst>
    <p:sldId id="319" r:id="rId2"/>
    <p:sldId id="286" r:id="rId3"/>
    <p:sldId id="410" r:id="rId4"/>
    <p:sldId id="317" r:id="rId5"/>
    <p:sldId id="316" r:id="rId6"/>
    <p:sldId id="291" r:id="rId7"/>
    <p:sldId id="290" r:id="rId8"/>
    <p:sldId id="363" r:id="rId9"/>
    <p:sldId id="372" r:id="rId10"/>
    <p:sldId id="374" r:id="rId11"/>
    <p:sldId id="364" r:id="rId12"/>
    <p:sldId id="375" r:id="rId13"/>
    <p:sldId id="380" r:id="rId14"/>
    <p:sldId id="379" r:id="rId15"/>
    <p:sldId id="292" r:id="rId16"/>
    <p:sldId id="294" r:id="rId17"/>
    <p:sldId id="411" r:id="rId18"/>
    <p:sldId id="412" r:id="rId19"/>
    <p:sldId id="413" r:id="rId20"/>
    <p:sldId id="414" r:id="rId21"/>
    <p:sldId id="415" r:id="rId22"/>
    <p:sldId id="416" r:id="rId23"/>
    <p:sldId id="417" r:id="rId24"/>
    <p:sldId id="418" r:id="rId25"/>
    <p:sldId id="423" r:id="rId26"/>
    <p:sldId id="306" r:id="rId27"/>
    <p:sldId id="307" r:id="rId28"/>
    <p:sldId id="320" r:id="rId29"/>
    <p:sldId id="308" r:id="rId30"/>
    <p:sldId id="309" r:id="rId31"/>
    <p:sldId id="424" r:id="rId32"/>
    <p:sldId id="425" r:id="rId33"/>
    <p:sldId id="428" r:id="rId34"/>
    <p:sldId id="376" r:id="rId35"/>
    <p:sldId id="429" r:id="rId36"/>
    <p:sldId id="431" r:id="rId37"/>
    <p:sldId id="433" r:id="rId38"/>
    <p:sldId id="452" r:id="rId39"/>
    <p:sldId id="453" r:id="rId40"/>
    <p:sldId id="441" r:id="rId41"/>
    <p:sldId id="443" r:id="rId42"/>
    <p:sldId id="444" r:id="rId43"/>
    <p:sldId id="445" r:id="rId44"/>
    <p:sldId id="446" r:id="rId45"/>
    <p:sldId id="447" r:id="rId46"/>
    <p:sldId id="449" r:id="rId47"/>
    <p:sldId id="450" r:id="rId48"/>
    <p:sldId id="451" r:id="rId49"/>
    <p:sldId id="474" r:id="rId50"/>
    <p:sldId id="409" r:id="rId51"/>
  </p:sldIdLst>
  <p:sldSz cx="9144000" cy="6858000" type="screen4x3"/>
  <p:notesSz cx="7086600" cy="93726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2">
          <p15:clr>
            <a:srgbClr val="A4A3A4"/>
          </p15:clr>
        </p15:guide>
        <p15:guide id="2" pos="22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149" autoAdjust="0"/>
    <p:restoredTop sz="85790" autoAdjust="0"/>
  </p:normalViewPr>
  <p:slideViewPr>
    <p:cSldViewPr>
      <p:cViewPr varScale="1">
        <p:scale>
          <a:sx n="57" d="100"/>
          <a:sy n="57" d="100"/>
        </p:scale>
        <p:origin x="1556"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8416"/>
    </p:cViewPr>
  </p:sorterViewPr>
  <p:notesViewPr>
    <p:cSldViewPr>
      <p:cViewPr varScale="1">
        <p:scale>
          <a:sx n="71" d="100"/>
          <a:sy n="71" d="100"/>
        </p:scale>
        <p:origin x="-3077" y="-72"/>
      </p:cViewPr>
      <p:guideLst>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Swift" userId="6d72d0ca8d3ada3f" providerId="LiveId" clId="{AC67EC9F-D176-4A99-95C9-D6AD22D9AF07}"/>
    <pc:docChg chg="delSld">
      <pc:chgData name="Paul Swift" userId="6d72d0ca8d3ada3f" providerId="LiveId" clId="{AC67EC9F-D176-4A99-95C9-D6AD22D9AF07}" dt="2020-12-21T13:47:39.863" v="0" actId="47"/>
      <pc:docMkLst>
        <pc:docMk/>
      </pc:docMkLst>
      <pc:sldChg chg="del">
        <pc:chgData name="Paul Swift" userId="6d72d0ca8d3ada3f" providerId="LiveId" clId="{AC67EC9F-D176-4A99-95C9-D6AD22D9AF07}" dt="2020-12-21T13:47:39.863" v="0" actId="47"/>
        <pc:sldMkLst>
          <pc:docMk/>
          <pc:sldMk cId="2260504803" sldId="454"/>
        </pc:sldMkLst>
      </pc:sldChg>
      <pc:sldChg chg="del">
        <pc:chgData name="Paul Swift" userId="6d72d0ca8d3ada3f" providerId="LiveId" clId="{AC67EC9F-D176-4A99-95C9-D6AD22D9AF07}" dt="2020-12-21T13:47:39.863" v="0" actId="47"/>
        <pc:sldMkLst>
          <pc:docMk/>
          <pc:sldMk cId="131032191" sldId="455"/>
        </pc:sldMkLst>
      </pc:sldChg>
      <pc:sldChg chg="del">
        <pc:chgData name="Paul Swift" userId="6d72d0ca8d3ada3f" providerId="LiveId" clId="{AC67EC9F-D176-4A99-95C9-D6AD22D9AF07}" dt="2020-12-21T13:47:39.863" v="0" actId="47"/>
        <pc:sldMkLst>
          <pc:docMk/>
          <pc:sldMk cId="10165036" sldId="456"/>
        </pc:sldMkLst>
      </pc:sldChg>
      <pc:sldChg chg="del">
        <pc:chgData name="Paul Swift" userId="6d72d0ca8d3ada3f" providerId="LiveId" clId="{AC67EC9F-D176-4A99-95C9-D6AD22D9AF07}" dt="2020-12-21T13:47:39.863" v="0" actId="47"/>
        <pc:sldMkLst>
          <pc:docMk/>
          <pc:sldMk cId="2674787048" sldId="457"/>
        </pc:sldMkLst>
      </pc:sldChg>
      <pc:sldChg chg="del">
        <pc:chgData name="Paul Swift" userId="6d72d0ca8d3ada3f" providerId="LiveId" clId="{AC67EC9F-D176-4A99-95C9-D6AD22D9AF07}" dt="2020-12-21T13:47:39.863" v="0" actId="47"/>
        <pc:sldMkLst>
          <pc:docMk/>
          <pc:sldMk cId="993695959" sldId="458"/>
        </pc:sldMkLst>
      </pc:sldChg>
      <pc:sldChg chg="del">
        <pc:chgData name="Paul Swift" userId="6d72d0ca8d3ada3f" providerId="LiveId" clId="{AC67EC9F-D176-4A99-95C9-D6AD22D9AF07}" dt="2020-12-21T13:47:39.863" v="0" actId="47"/>
        <pc:sldMkLst>
          <pc:docMk/>
          <pc:sldMk cId="3155318109" sldId="459"/>
        </pc:sldMkLst>
      </pc:sldChg>
      <pc:sldChg chg="del">
        <pc:chgData name="Paul Swift" userId="6d72d0ca8d3ada3f" providerId="LiveId" clId="{AC67EC9F-D176-4A99-95C9-D6AD22D9AF07}" dt="2020-12-21T13:47:39.863" v="0" actId="47"/>
        <pc:sldMkLst>
          <pc:docMk/>
          <pc:sldMk cId="2883859488" sldId="460"/>
        </pc:sldMkLst>
      </pc:sldChg>
      <pc:sldChg chg="del">
        <pc:chgData name="Paul Swift" userId="6d72d0ca8d3ada3f" providerId="LiveId" clId="{AC67EC9F-D176-4A99-95C9-D6AD22D9AF07}" dt="2020-12-21T13:47:39.863" v="0" actId="47"/>
        <pc:sldMkLst>
          <pc:docMk/>
          <pc:sldMk cId="1694798808" sldId="461"/>
        </pc:sldMkLst>
      </pc:sldChg>
      <pc:sldChg chg="del">
        <pc:chgData name="Paul Swift" userId="6d72d0ca8d3ada3f" providerId="LiveId" clId="{AC67EC9F-D176-4A99-95C9-D6AD22D9AF07}" dt="2020-12-21T13:47:39.863" v="0" actId="47"/>
        <pc:sldMkLst>
          <pc:docMk/>
          <pc:sldMk cId="474425487" sldId="462"/>
        </pc:sldMkLst>
      </pc:sldChg>
      <pc:sldChg chg="del">
        <pc:chgData name="Paul Swift" userId="6d72d0ca8d3ada3f" providerId="LiveId" clId="{AC67EC9F-D176-4A99-95C9-D6AD22D9AF07}" dt="2020-12-21T13:47:39.863" v="0" actId="47"/>
        <pc:sldMkLst>
          <pc:docMk/>
          <pc:sldMk cId="1183844760" sldId="463"/>
        </pc:sldMkLst>
      </pc:sldChg>
      <pc:sldChg chg="del">
        <pc:chgData name="Paul Swift" userId="6d72d0ca8d3ada3f" providerId="LiveId" clId="{AC67EC9F-D176-4A99-95C9-D6AD22D9AF07}" dt="2020-12-21T13:47:39.863" v="0" actId="47"/>
        <pc:sldMkLst>
          <pc:docMk/>
          <pc:sldMk cId="2218365741" sldId="464"/>
        </pc:sldMkLst>
      </pc:sldChg>
      <pc:sldChg chg="del">
        <pc:chgData name="Paul Swift" userId="6d72d0ca8d3ada3f" providerId="LiveId" clId="{AC67EC9F-D176-4A99-95C9-D6AD22D9AF07}" dt="2020-12-21T13:47:39.863" v="0" actId="47"/>
        <pc:sldMkLst>
          <pc:docMk/>
          <pc:sldMk cId="673205434" sldId="465"/>
        </pc:sldMkLst>
      </pc:sldChg>
      <pc:sldChg chg="del">
        <pc:chgData name="Paul Swift" userId="6d72d0ca8d3ada3f" providerId="LiveId" clId="{AC67EC9F-D176-4A99-95C9-D6AD22D9AF07}" dt="2020-12-21T13:47:39.863" v="0" actId="47"/>
        <pc:sldMkLst>
          <pc:docMk/>
          <pc:sldMk cId="1964386966" sldId="466"/>
        </pc:sldMkLst>
      </pc:sldChg>
      <pc:sldChg chg="del">
        <pc:chgData name="Paul Swift" userId="6d72d0ca8d3ada3f" providerId="LiveId" clId="{AC67EC9F-D176-4A99-95C9-D6AD22D9AF07}" dt="2020-12-21T13:47:39.863" v="0" actId="47"/>
        <pc:sldMkLst>
          <pc:docMk/>
          <pc:sldMk cId="735143849" sldId="467"/>
        </pc:sldMkLst>
      </pc:sldChg>
      <pc:sldChg chg="del">
        <pc:chgData name="Paul Swift" userId="6d72d0ca8d3ada3f" providerId="LiveId" clId="{AC67EC9F-D176-4A99-95C9-D6AD22D9AF07}" dt="2020-12-21T13:47:39.863" v="0" actId="47"/>
        <pc:sldMkLst>
          <pc:docMk/>
          <pc:sldMk cId="1464383019" sldId="468"/>
        </pc:sldMkLst>
      </pc:sldChg>
      <pc:sldChg chg="del">
        <pc:chgData name="Paul Swift" userId="6d72d0ca8d3ada3f" providerId="LiveId" clId="{AC67EC9F-D176-4A99-95C9-D6AD22D9AF07}" dt="2020-12-21T13:47:39.863" v="0" actId="47"/>
        <pc:sldMkLst>
          <pc:docMk/>
          <pc:sldMk cId="3032220414" sldId="469"/>
        </pc:sldMkLst>
      </pc:sldChg>
      <pc:sldChg chg="del">
        <pc:chgData name="Paul Swift" userId="6d72d0ca8d3ada3f" providerId="LiveId" clId="{AC67EC9F-D176-4A99-95C9-D6AD22D9AF07}" dt="2020-12-21T13:47:39.863" v="0" actId="47"/>
        <pc:sldMkLst>
          <pc:docMk/>
          <pc:sldMk cId="4002176234" sldId="470"/>
        </pc:sldMkLst>
      </pc:sldChg>
      <pc:sldChg chg="del">
        <pc:chgData name="Paul Swift" userId="6d72d0ca8d3ada3f" providerId="LiveId" clId="{AC67EC9F-D176-4A99-95C9-D6AD22D9AF07}" dt="2020-12-21T13:47:39.863" v="0" actId="47"/>
        <pc:sldMkLst>
          <pc:docMk/>
          <pc:sldMk cId="2933294069" sldId="471"/>
        </pc:sldMkLst>
      </pc:sldChg>
      <pc:sldChg chg="del">
        <pc:chgData name="Paul Swift" userId="6d72d0ca8d3ada3f" providerId="LiveId" clId="{AC67EC9F-D176-4A99-95C9-D6AD22D9AF07}" dt="2020-12-21T13:47:39.863" v="0" actId="47"/>
        <pc:sldMkLst>
          <pc:docMk/>
          <pc:sldMk cId="2684119458" sldId="472"/>
        </pc:sldMkLst>
      </pc:sldChg>
      <pc:sldChg chg="del">
        <pc:chgData name="Paul Swift" userId="6d72d0ca8d3ada3f" providerId="LiveId" clId="{AC67EC9F-D176-4A99-95C9-D6AD22D9AF07}" dt="2020-12-21T13:47:39.863" v="0" actId="47"/>
        <pc:sldMkLst>
          <pc:docMk/>
          <pc:sldMk cId="3751519097" sldId="47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7DD4E1-8A2A-438F-97D7-27EFD04EF301}"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n-GB"/>
        </a:p>
      </dgm:t>
    </dgm:pt>
    <dgm:pt modelId="{F60AF9AD-9C82-4531-9048-803480A5BC08}">
      <dgm:prSet phldrT="[Text]" custT="1"/>
      <dgm:spPr/>
      <dgm:t>
        <a:bodyPr lIns="0" tIns="0" rIns="0" bIns="0"/>
        <a:lstStyle/>
        <a:p>
          <a:r>
            <a:rPr lang="en-GB" sz="1200" dirty="0"/>
            <a:t>Process User Group – Document OBW</a:t>
          </a:r>
        </a:p>
      </dgm:t>
    </dgm:pt>
    <dgm:pt modelId="{C876AD4B-5380-4292-8902-6B5098FA45B5}" type="parTrans" cxnId="{1A4962C8-4883-4D7E-9065-9C3038285293}">
      <dgm:prSet/>
      <dgm:spPr/>
      <dgm:t>
        <a:bodyPr/>
        <a:lstStyle/>
        <a:p>
          <a:endParaRPr lang="en-GB"/>
        </a:p>
      </dgm:t>
    </dgm:pt>
    <dgm:pt modelId="{109D7098-4732-4B51-BB9B-6DA91F7A7E6B}" type="sibTrans" cxnId="{1A4962C8-4883-4D7E-9065-9C3038285293}">
      <dgm:prSet/>
      <dgm:spPr/>
      <dgm:t>
        <a:bodyPr/>
        <a:lstStyle/>
        <a:p>
          <a:endParaRPr lang="en-GB"/>
        </a:p>
      </dgm:t>
    </dgm:pt>
    <dgm:pt modelId="{D2A15F64-6804-44F8-A3BC-B9C6E19383ED}">
      <dgm:prSet phldrT="[Text]" custT="1"/>
      <dgm:spPr/>
      <dgm:t>
        <a:bodyPr lIns="0" tIns="0" rIns="0" bIns="0"/>
        <a:lstStyle/>
        <a:p>
          <a:r>
            <a:rPr lang="en-GB" sz="1200" dirty="0"/>
            <a:t>Carry out FMEA (Failure Modes and Effects Analysis)</a:t>
          </a:r>
        </a:p>
      </dgm:t>
    </dgm:pt>
    <dgm:pt modelId="{60BE2A77-1448-4B81-80AC-280022C459BA}" type="parTrans" cxnId="{4A866700-FD61-497D-8A9A-3401ACEE0501}">
      <dgm:prSet/>
      <dgm:spPr/>
      <dgm:t>
        <a:bodyPr/>
        <a:lstStyle/>
        <a:p>
          <a:endParaRPr lang="en-GB"/>
        </a:p>
      </dgm:t>
    </dgm:pt>
    <dgm:pt modelId="{8AC1B1FE-52E5-4883-9702-D0F484B810BA}" type="sibTrans" cxnId="{4A866700-FD61-497D-8A9A-3401ACEE0501}">
      <dgm:prSet/>
      <dgm:spPr/>
      <dgm:t>
        <a:bodyPr/>
        <a:lstStyle/>
        <a:p>
          <a:endParaRPr lang="en-GB"/>
        </a:p>
      </dgm:t>
    </dgm:pt>
    <dgm:pt modelId="{2B406B78-8258-40C8-98AD-1CBE6A531E1E}">
      <dgm:prSet phldrT="[Text]" custT="1"/>
      <dgm:spPr/>
      <dgm:t>
        <a:bodyPr lIns="0" tIns="0" rIns="0" bIns="0"/>
        <a:lstStyle/>
        <a:p>
          <a:r>
            <a:rPr lang="en-GB" sz="1200" dirty="0"/>
            <a:t>Identify Critical Control Points (CCP’s)</a:t>
          </a:r>
        </a:p>
      </dgm:t>
    </dgm:pt>
    <dgm:pt modelId="{A0290D0E-5D0C-4522-A1B0-DC811694EE9E}" type="parTrans" cxnId="{45EFEE73-1F5A-4543-8431-432DC55FD27B}">
      <dgm:prSet/>
      <dgm:spPr/>
      <dgm:t>
        <a:bodyPr/>
        <a:lstStyle/>
        <a:p>
          <a:endParaRPr lang="en-GB"/>
        </a:p>
      </dgm:t>
    </dgm:pt>
    <dgm:pt modelId="{204FE7A4-F346-4651-8A89-AFF6BEC5846E}" type="sibTrans" cxnId="{45EFEE73-1F5A-4543-8431-432DC55FD27B}">
      <dgm:prSet/>
      <dgm:spPr/>
      <dgm:t>
        <a:bodyPr/>
        <a:lstStyle/>
        <a:p>
          <a:endParaRPr lang="en-GB"/>
        </a:p>
      </dgm:t>
    </dgm:pt>
    <dgm:pt modelId="{58A284B2-09F1-4362-99A0-B732ED8906DD}">
      <dgm:prSet custT="1"/>
      <dgm:spPr/>
      <dgm:t>
        <a:bodyPr lIns="0" tIns="0" rIns="0" bIns="0"/>
        <a:lstStyle/>
        <a:p>
          <a:r>
            <a:rPr lang="en-GB" sz="1200" dirty="0"/>
            <a:t>Highlight Critical Control Points on ‘One Best Ways’</a:t>
          </a:r>
        </a:p>
      </dgm:t>
    </dgm:pt>
    <dgm:pt modelId="{59600BC4-9659-4781-837C-0992C115219C}" type="parTrans" cxnId="{9E5E8170-E230-4869-B48D-2802E1079BDB}">
      <dgm:prSet/>
      <dgm:spPr/>
      <dgm:t>
        <a:bodyPr/>
        <a:lstStyle/>
        <a:p>
          <a:endParaRPr lang="en-GB"/>
        </a:p>
      </dgm:t>
    </dgm:pt>
    <dgm:pt modelId="{66EDDABD-2516-4DA0-9C81-42FC70CACBF4}" type="sibTrans" cxnId="{9E5E8170-E230-4869-B48D-2802E1079BDB}">
      <dgm:prSet/>
      <dgm:spPr/>
      <dgm:t>
        <a:bodyPr/>
        <a:lstStyle/>
        <a:p>
          <a:endParaRPr lang="en-GB"/>
        </a:p>
      </dgm:t>
    </dgm:pt>
    <dgm:pt modelId="{6BC04257-162E-4137-AD47-908A33060002}">
      <dgm:prSet custT="1"/>
      <dgm:spPr/>
      <dgm:t>
        <a:bodyPr lIns="0" tIns="0" rIns="0" bIns="0"/>
        <a:lstStyle/>
        <a:p>
          <a:r>
            <a:rPr lang="en-GB" sz="1200" dirty="0"/>
            <a:t>Produce User Guides and / or Aide Memoirs based on CCP’s</a:t>
          </a:r>
        </a:p>
      </dgm:t>
    </dgm:pt>
    <dgm:pt modelId="{6FE58268-841D-4E5A-A58C-6DA138D81B68}" type="parTrans" cxnId="{71987A56-F955-485C-A42B-97ED535728CE}">
      <dgm:prSet/>
      <dgm:spPr/>
      <dgm:t>
        <a:bodyPr/>
        <a:lstStyle/>
        <a:p>
          <a:endParaRPr lang="en-GB"/>
        </a:p>
      </dgm:t>
    </dgm:pt>
    <dgm:pt modelId="{67285C08-9058-426F-BB7A-64B89245EE9B}" type="sibTrans" cxnId="{71987A56-F955-485C-A42B-97ED535728CE}">
      <dgm:prSet/>
      <dgm:spPr/>
      <dgm:t>
        <a:bodyPr/>
        <a:lstStyle/>
        <a:p>
          <a:endParaRPr lang="en-GB"/>
        </a:p>
      </dgm:t>
    </dgm:pt>
    <dgm:pt modelId="{3D59E332-1398-4044-833C-B8AAEB6D8EEB}">
      <dgm:prSet custT="1"/>
      <dgm:spPr/>
      <dgm:t>
        <a:bodyPr lIns="0" tIns="0" rIns="0" bIns="0"/>
        <a:lstStyle/>
        <a:p>
          <a:r>
            <a:rPr lang="en-GB" sz="1200" dirty="0"/>
            <a:t>Build CCP’s into QA system – Gain necessary sign off</a:t>
          </a:r>
        </a:p>
      </dgm:t>
    </dgm:pt>
    <dgm:pt modelId="{930DCF4D-67A3-4E7D-BF01-246AAB722A4A}" type="parTrans" cxnId="{71B100C6-7DD1-4A1D-8F92-58909A180AC4}">
      <dgm:prSet/>
      <dgm:spPr/>
      <dgm:t>
        <a:bodyPr/>
        <a:lstStyle/>
        <a:p>
          <a:endParaRPr lang="en-GB"/>
        </a:p>
      </dgm:t>
    </dgm:pt>
    <dgm:pt modelId="{CAF35D4D-ED30-44EF-9533-F29191935809}" type="sibTrans" cxnId="{71B100C6-7DD1-4A1D-8F92-58909A180AC4}">
      <dgm:prSet/>
      <dgm:spPr/>
      <dgm:t>
        <a:bodyPr/>
        <a:lstStyle/>
        <a:p>
          <a:endParaRPr lang="en-GB"/>
        </a:p>
      </dgm:t>
    </dgm:pt>
    <dgm:pt modelId="{3FF3ED77-EBDE-4CDB-B213-FF5B7D23058C}">
      <dgm:prSet custT="1"/>
      <dgm:spPr/>
      <dgm:t>
        <a:bodyPr lIns="0" tIns="0" rIns="0" bIns="0"/>
        <a:lstStyle/>
        <a:p>
          <a:r>
            <a:rPr lang="en-GB" sz="1200" dirty="0"/>
            <a:t>Identify mitigation for CCP’s &amp; build into on-going plan</a:t>
          </a:r>
        </a:p>
      </dgm:t>
    </dgm:pt>
    <dgm:pt modelId="{203F99FB-CFD1-4234-B21D-E8D04D40A76A}" type="parTrans" cxnId="{85DD616B-379F-4245-8B74-27BBA178DD88}">
      <dgm:prSet/>
      <dgm:spPr/>
      <dgm:t>
        <a:bodyPr/>
        <a:lstStyle/>
        <a:p>
          <a:endParaRPr lang="en-GB"/>
        </a:p>
      </dgm:t>
    </dgm:pt>
    <dgm:pt modelId="{AF85DE47-832B-42A9-8FDF-EC3A0F04358B}" type="sibTrans" cxnId="{85DD616B-379F-4245-8B74-27BBA178DD88}">
      <dgm:prSet/>
      <dgm:spPr/>
      <dgm:t>
        <a:bodyPr/>
        <a:lstStyle/>
        <a:p>
          <a:endParaRPr lang="en-GB"/>
        </a:p>
      </dgm:t>
    </dgm:pt>
    <dgm:pt modelId="{9B29F546-5078-40C2-9E23-F2DE9F5E344C}">
      <dgm:prSet custT="1"/>
      <dgm:spPr/>
      <dgm:t>
        <a:bodyPr lIns="0" tIns="0" rIns="0" bIns="0"/>
        <a:lstStyle/>
        <a:p>
          <a:r>
            <a:rPr lang="en-GB" sz="1200" dirty="0"/>
            <a:t>Identify Improvements</a:t>
          </a:r>
        </a:p>
      </dgm:t>
    </dgm:pt>
    <dgm:pt modelId="{34980ADF-F6F4-486F-AB6A-65346E2F5A1D}" type="parTrans" cxnId="{306D3512-AD96-4D65-A838-5080E17843BA}">
      <dgm:prSet/>
      <dgm:spPr/>
      <dgm:t>
        <a:bodyPr/>
        <a:lstStyle/>
        <a:p>
          <a:endParaRPr lang="en-GB"/>
        </a:p>
      </dgm:t>
    </dgm:pt>
    <dgm:pt modelId="{C8F2BD72-2344-48BA-B4B1-632FB612334C}" type="sibTrans" cxnId="{306D3512-AD96-4D65-A838-5080E17843BA}">
      <dgm:prSet/>
      <dgm:spPr/>
      <dgm:t>
        <a:bodyPr/>
        <a:lstStyle/>
        <a:p>
          <a:endParaRPr lang="en-GB"/>
        </a:p>
      </dgm:t>
    </dgm:pt>
    <dgm:pt modelId="{8FDD9E00-B1F2-4AF8-AAC5-C81D7FE6535D}">
      <dgm:prSet phldrT="[Text]" custT="1"/>
      <dgm:spPr/>
      <dgm:t>
        <a:bodyPr lIns="0" tIns="0" rIns="0" bIns="0"/>
        <a:lstStyle/>
        <a:p>
          <a:r>
            <a:rPr lang="en-GB" sz="1200" dirty="0"/>
            <a:t>Gain Approval for OBW</a:t>
          </a:r>
        </a:p>
      </dgm:t>
    </dgm:pt>
    <dgm:pt modelId="{D76D826C-7FD8-40C3-95E1-58E80B2F43BE}" type="parTrans" cxnId="{1FD6FA38-12A2-4AA0-B561-8064058C470A}">
      <dgm:prSet/>
      <dgm:spPr/>
      <dgm:t>
        <a:bodyPr/>
        <a:lstStyle/>
        <a:p>
          <a:endParaRPr lang="en-GB"/>
        </a:p>
      </dgm:t>
    </dgm:pt>
    <dgm:pt modelId="{5C5E4307-9BBB-4D2E-87CE-A575FC44F4CF}" type="sibTrans" cxnId="{1FD6FA38-12A2-4AA0-B561-8064058C470A}">
      <dgm:prSet/>
      <dgm:spPr/>
      <dgm:t>
        <a:bodyPr/>
        <a:lstStyle/>
        <a:p>
          <a:endParaRPr lang="en-GB"/>
        </a:p>
      </dgm:t>
    </dgm:pt>
    <dgm:pt modelId="{B5C40E80-AD15-4A76-BE0E-833B437A36E7}" type="pres">
      <dgm:prSet presAssocID="{8D7DD4E1-8A2A-438F-97D7-27EFD04EF301}" presName="cycle" presStyleCnt="0">
        <dgm:presLayoutVars>
          <dgm:dir/>
          <dgm:resizeHandles val="exact"/>
        </dgm:presLayoutVars>
      </dgm:prSet>
      <dgm:spPr/>
    </dgm:pt>
    <dgm:pt modelId="{48C291AC-0C6B-4A37-85E4-10ABA6EB9B19}" type="pres">
      <dgm:prSet presAssocID="{F60AF9AD-9C82-4531-9048-803480A5BC08}" presName="node" presStyleLbl="node1" presStyleIdx="0" presStyleCnt="9" custScaleX="142382" custScaleY="102163" custRadScaleRad="94943">
        <dgm:presLayoutVars>
          <dgm:bulletEnabled val="1"/>
        </dgm:presLayoutVars>
      </dgm:prSet>
      <dgm:spPr/>
    </dgm:pt>
    <dgm:pt modelId="{65EFCF71-D70B-4EB4-B8B2-ECB14905BC8A}" type="pres">
      <dgm:prSet presAssocID="{109D7098-4732-4B51-BB9B-6DA91F7A7E6B}" presName="sibTrans" presStyleLbl="sibTrans2D1" presStyleIdx="0" presStyleCnt="9"/>
      <dgm:spPr/>
    </dgm:pt>
    <dgm:pt modelId="{8D8862A1-8971-4B3A-8431-1B7D889D2D47}" type="pres">
      <dgm:prSet presAssocID="{109D7098-4732-4B51-BB9B-6DA91F7A7E6B}" presName="connectorText" presStyleLbl="sibTrans2D1" presStyleIdx="0" presStyleCnt="9"/>
      <dgm:spPr/>
    </dgm:pt>
    <dgm:pt modelId="{4145BB43-7CC2-4098-9ADF-CA275CE0264B}" type="pres">
      <dgm:prSet presAssocID="{8FDD9E00-B1F2-4AF8-AAC5-C81D7FE6535D}" presName="node" presStyleLbl="node1" presStyleIdx="1" presStyleCnt="9" custScaleX="142382" custScaleY="102163" custRadScaleRad="100417" custRadScaleInc="23379">
        <dgm:presLayoutVars>
          <dgm:bulletEnabled val="1"/>
        </dgm:presLayoutVars>
      </dgm:prSet>
      <dgm:spPr/>
    </dgm:pt>
    <dgm:pt modelId="{4BD27F99-DA38-4321-A001-A69FB96B0656}" type="pres">
      <dgm:prSet presAssocID="{5C5E4307-9BBB-4D2E-87CE-A575FC44F4CF}" presName="sibTrans" presStyleLbl="sibTrans2D1" presStyleIdx="1" presStyleCnt="9"/>
      <dgm:spPr/>
    </dgm:pt>
    <dgm:pt modelId="{9EC28A2C-ED1E-47FC-AC3D-F5B59F20A189}" type="pres">
      <dgm:prSet presAssocID="{5C5E4307-9BBB-4D2E-87CE-A575FC44F4CF}" presName="connectorText" presStyleLbl="sibTrans2D1" presStyleIdx="1" presStyleCnt="9"/>
      <dgm:spPr/>
    </dgm:pt>
    <dgm:pt modelId="{D2497C7E-789B-4908-BB94-2B3160BFD950}" type="pres">
      <dgm:prSet presAssocID="{D2A15F64-6804-44F8-A3BC-B9C6E19383ED}" presName="node" presStyleLbl="node1" presStyleIdx="2" presStyleCnt="9" custScaleX="142382" custScaleY="102163" custRadScaleRad="107809" custRadScaleInc="3655">
        <dgm:presLayoutVars>
          <dgm:bulletEnabled val="1"/>
        </dgm:presLayoutVars>
      </dgm:prSet>
      <dgm:spPr/>
    </dgm:pt>
    <dgm:pt modelId="{2A967C88-75DA-40F0-9F2F-F85522603FED}" type="pres">
      <dgm:prSet presAssocID="{8AC1B1FE-52E5-4883-9702-D0F484B810BA}" presName="sibTrans" presStyleLbl="sibTrans2D1" presStyleIdx="2" presStyleCnt="9"/>
      <dgm:spPr/>
    </dgm:pt>
    <dgm:pt modelId="{DF30A10D-CE5D-4E36-9EE7-E280621E7C38}" type="pres">
      <dgm:prSet presAssocID="{8AC1B1FE-52E5-4883-9702-D0F484B810BA}" presName="connectorText" presStyleLbl="sibTrans2D1" presStyleIdx="2" presStyleCnt="9"/>
      <dgm:spPr/>
    </dgm:pt>
    <dgm:pt modelId="{E5588790-AEF3-4524-B3A6-2656AC07DBA8}" type="pres">
      <dgm:prSet presAssocID="{2B406B78-8258-40C8-98AD-1CBE6A531E1E}" presName="node" presStyleLbl="node1" presStyleIdx="3" presStyleCnt="9" custScaleX="142382" custScaleY="102163" custRadScaleRad="98678" custRadScaleInc="-23958">
        <dgm:presLayoutVars>
          <dgm:bulletEnabled val="1"/>
        </dgm:presLayoutVars>
      </dgm:prSet>
      <dgm:spPr/>
    </dgm:pt>
    <dgm:pt modelId="{F2346558-3BD2-4F92-9BE6-633E66C66576}" type="pres">
      <dgm:prSet presAssocID="{204FE7A4-F346-4651-8A89-AFF6BEC5846E}" presName="sibTrans" presStyleLbl="sibTrans2D1" presStyleIdx="3" presStyleCnt="9"/>
      <dgm:spPr/>
    </dgm:pt>
    <dgm:pt modelId="{42211769-FA8F-4426-9F5A-6AC721E86CD7}" type="pres">
      <dgm:prSet presAssocID="{204FE7A4-F346-4651-8A89-AFF6BEC5846E}" presName="connectorText" presStyleLbl="sibTrans2D1" presStyleIdx="3" presStyleCnt="9"/>
      <dgm:spPr/>
    </dgm:pt>
    <dgm:pt modelId="{E454976B-FDEF-43B3-8D9B-64AD2A2B5E88}" type="pres">
      <dgm:prSet presAssocID="{58A284B2-09F1-4362-99A0-B732ED8906DD}" presName="node" presStyleLbl="node1" presStyleIdx="4" presStyleCnt="9" custScaleX="142382" custScaleY="102163" custRadScaleRad="98532" custRadScaleInc="-18082">
        <dgm:presLayoutVars>
          <dgm:bulletEnabled val="1"/>
        </dgm:presLayoutVars>
      </dgm:prSet>
      <dgm:spPr/>
    </dgm:pt>
    <dgm:pt modelId="{31E91C40-FF2F-487A-8F3A-BCA8D4F50C75}" type="pres">
      <dgm:prSet presAssocID="{66EDDABD-2516-4DA0-9C81-42FC70CACBF4}" presName="sibTrans" presStyleLbl="sibTrans2D1" presStyleIdx="4" presStyleCnt="9"/>
      <dgm:spPr/>
    </dgm:pt>
    <dgm:pt modelId="{687FC21B-1382-437E-92C8-701AD9BDA401}" type="pres">
      <dgm:prSet presAssocID="{66EDDABD-2516-4DA0-9C81-42FC70CACBF4}" presName="connectorText" presStyleLbl="sibTrans2D1" presStyleIdx="4" presStyleCnt="9"/>
      <dgm:spPr/>
    </dgm:pt>
    <dgm:pt modelId="{A5BB34CD-7009-4ED5-B1AB-BC2C1D7CE5D5}" type="pres">
      <dgm:prSet presAssocID="{6BC04257-162E-4137-AD47-908A33060002}" presName="node" presStyleLbl="node1" presStyleIdx="5" presStyleCnt="9" custScaleX="142382" custScaleY="102163" custRadScaleRad="98308" custRadScaleInc="16581">
        <dgm:presLayoutVars>
          <dgm:bulletEnabled val="1"/>
        </dgm:presLayoutVars>
      </dgm:prSet>
      <dgm:spPr/>
    </dgm:pt>
    <dgm:pt modelId="{B75FB424-D7EE-423A-8525-E2182F94954E}" type="pres">
      <dgm:prSet presAssocID="{67285C08-9058-426F-BB7A-64B89245EE9B}" presName="sibTrans" presStyleLbl="sibTrans2D1" presStyleIdx="5" presStyleCnt="9"/>
      <dgm:spPr/>
    </dgm:pt>
    <dgm:pt modelId="{4E4DE447-1CE1-4B7B-AD08-2188AFC431EB}" type="pres">
      <dgm:prSet presAssocID="{67285C08-9058-426F-BB7A-64B89245EE9B}" presName="connectorText" presStyleLbl="sibTrans2D1" presStyleIdx="5" presStyleCnt="9"/>
      <dgm:spPr/>
    </dgm:pt>
    <dgm:pt modelId="{39659951-2FFC-4CD4-8E69-80DFC7DC1510}" type="pres">
      <dgm:prSet presAssocID="{3D59E332-1398-4044-833C-B8AAEB6D8EEB}" presName="node" presStyleLbl="node1" presStyleIdx="6" presStyleCnt="9" custScaleX="142382" custScaleY="102163" custRadScaleRad="98171" custRadScaleInc="23258">
        <dgm:presLayoutVars>
          <dgm:bulletEnabled val="1"/>
        </dgm:presLayoutVars>
      </dgm:prSet>
      <dgm:spPr/>
    </dgm:pt>
    <dgm:pt modelId="{4A1A11B9-A28A-4554-AC2B-DAC872C75E57}" type="pres">
      <dgm:prSet presAssocID="{CAF35D4D-ED30-44EF-9533-F29191935809}" presName="sibTrans" presStyleLbl="sibTrans2D1" presStyleIdx="6" presStyleCnt="9"/>
      <dgm:spPr/>
    </dgm:pt>
    <dgm:pt modelId="{1D5C5B7F-76A6-4247-A769-157E4F55838C}" type="pres">
      <dgm:prSet presAssocID="{CAF35D4D-ED30-44EF-9533-F29191935809}" presName="connectorText" presStyleLbl="sibTrans2D1" presStyleIdx="6" presStyleCnt="9"/>
      <dgm:spPr/>
    </dgm:pt>
    <dgm:pt modelId="{CF733AF9-F966-4FF0-BDB6-B16CE467676D}" type="pres">
      <dgm:prSet presAssocID="{3FF3ED77-EBDE-4CDB-B213-FF5B7D23058C}" presName="node" presStyleLbl="node1" presStyleIdx="7" presStyleCnt="9" custScaleX="142382" custScaleY="102163" custRadScaleRad="107255" custRadScaleInc="-3413">
        <dgm:presLayoutVars>
          <dgm:bulletEnabled val="1"/>
        </dgm:presLayoutVars>
      </dgm:prSet>
      <dgm:spPr/>
    </dgm:pt>
    <dgm:pt modelId="{8C0BA2D5-D2F9-4DB9-9330-BFA85668680E}" type="pres">
      <dgm:prSet presAssocID="{AF85DE47-832B-42A9-8FDF-EC3A0F04358B}" presName="sibTrans" presStyleLbl="sibTrans2D1" presStyleIdx="7" presStyleCnt="9"/>
      <dgm:spPr/>
    </dgm:pt>
    <dgm:pt modelId="{F4D1FEB2-8CA6-4855-9B15-6CCC27509439}" type="pres">
      <dgm:prSet presAssocID="{AF85DE47-832B-42A9-8FDF-EC3A0F04358B}" presName="connectorText" presStyleLbl="sibTrans2D1" presStyleIdx="7" presStyleCnt="9"/>
      <dgm:spPr/>
    </dgm:pt>
    <dgm:pt modelId="{48C89E0E-8F0B-4468-9871-D36B43D44AC5}" type="pres">
      <dgm:prSet presAssocID="{9B29F546-5078-40C2-9E23-F2DE9F5E344C}" presName="node" presStyleLbl="node1" presStyleIdx="8" presStyleCnt="9" custScaleX="142382" custScaleY="102163" custRadScaleRad="100022" custRadScaleInc="-22233">
        <dgm:presLayoutVars>
          <dgm:bulletEnabled val="1"/>
        </dgm:presLayoutVars>
      </dgm:prSet>
      <dgm:spPr/>
    </dgm:pt>
    <dgm:pt modelId="{5AF4E085-E954-49D7-B6DA-1A0E704E2FDA}" type="pres">
      <dgm:prSet presAssocID="{C8F2BD72-2344-48BA-B4B1-632FB612334C}" presName="sibTrans" presStyleLbl="sibTrans2D1" presStyleIdx="8" presStyleCnt="9"/>
      <dgm:spPr/>
    </dgm:pt>
    <dgm:pt modelId="{7A338413-765A-4391-BEA1-49ADCC3060DF}" type="pres">
      <dgm:prSet presAssocID="{C8F2BD72-2344-48BA-B4B1-632FB612334C}" presName="connectorText" presStyleLbl="sibTrans2D1" presStyleIdx="8" presStyleCnt="9"/>
      <dgm:spPr/>
    </dgm:pt>
  </dgm:ptLst>
  <dgm:cxnLst>
    <dgm:cxn modelId="{4A866700-FD61-497D-8A9A-3401ACEE0501}" srcId="{8D7DD4E1-8A2A-438F-97D7-27EFD04EF301}" destId="{D2A15F64-6804-44F8-A3BC-B9C6E19383ED}" srcOrd="2" destOrd="0" parTransId="{60BE2A77-1448-4B81-80AC-280022C459BA}" sibTransId="{8AC1B1FE-52E5-4883-9702-D0F484B810BA}"/>
    <dgm:cxn modelId="{306D3512-AD96-4D65-A838-5080E17843BA}" srcId="{8D7DD4E1-8A2A-438F-97D7-27EFD04EF301}" destId="{9B29F546-5078-40C2-9E23-F2DE9F5E344C}" srcOrd="8" destOrd="0" parTransId="{34980ADF-F6F4-486F-AB6A-65346E2F5A1D}" sibTransId="{C8F2BD72-2344-48BA-B4B1-632FB612334C}"/>
    <dgm:cxn modelId="{BA7AA41C-2495-4B68-95EB-81026783FCE5}" type="presOf" srcId="{8AC1B1FE-52E5-4883-9702-D0F484B810BA}" destId="{2A967C88-75DA-40F0-9F2F-F85522603FED}" srcOrd="0" destOrd="0" presId="urn:microsoft.com/office/officeart/2005/8/layout/cycle2"/>
    <dgm:cxn modelId="{1572C31F-C3B6-4914-B4B1-39EDA2032D34}" type="presOf" srcId="{8FDD9E00-B1F2-4AF8-AAC5-C81D7FE6535D}" destId="{4145BB43-7CC2-4098-9ADF-CA275CE0264B}" srcOrd="0" destOrd="0" presId="urn:microsoft.com/office/officeart/2005/8/layout/cycle2"/>
    <dgm:cxn modelId="{FAD24A21-422D-4EA1-8810-3FE44FD29E1E}" type="presOf" srcId="{3D59E332-1398-4044-833C-B8AAEB6D8EEB}" destId="{39659951-2FFC-4CD4-8E69-80DFC7DC1510}" srcOrd="0" destOrd="0" presId="urn:microsoft.com/office/officeart/2005/8/layout/cycle2"/>
    <dgm:cxn modelId="{0AD1F92F-CC26-4EED-B0A5-B96960837E9C}" type="presOf" srcId="{6BC04257-162E-4137-AD47-908A33060002}" destId="{A5BB34CD-7009-4ED5-B1AB-BC2C1D7CE5D5}" srcOrd="0" destOrd="0" presId="urn:microsoft.com/office/officeart/2005/8/layout/cycle2"/>
    <dgm:cxn modelId="{1FD6FA38-12A2-4AA0-B561-8064058C470A}" srcId="{8D7DD4E1-8A2A-438F-97D7-27EFD04EF301}" destId="{8FDD9E00-B1F2-4AF8-AAC5-C81D7FE6535D}" srcOrd="1" destOrd="0" parTransId="{D76D826C-7FD8-40C3-95E1-58E80B2F43BE}" sibTransId="{5C5E4307-9BBB-4D2E-87CE-A575FC44F4CF}"/>
    <dgm:cxn modelId="{D9DF1762-56C3-48AD-962F-A5C9D2A4CD5A}" type="presOf" srcId="{AF85DE47-832B-42A9-8FDF-EC3A0F04358B}" destId="{F4D1FEB2-8CA6-4855-9B15-6CCC27509439}" srcOrd="1" destOrd="0" presId="urn:microsoft.com/office/officeart/2005/8/layout/cycle2"/>
    <dgm:cxn modelId="{F2240846-7B79-4723-91CF-076B5973D91C}" type="presOf" srcId="{58A284B2-09F1-4362-99A0-B732ED8906DD}" destId="{E454976B-FDEF-43B3-8D9B-64AD2A2B5E88}" srcOrd="0" destOrd="0" presId="urn:microsoft.com/office/officeart/2005/8/layout/cycle2"/>
    <dgm:cxn modelId="{C456EA69-9CF6-4707-AD40-3D68C57903F8}" type="presOf" srcId="{66EDDABD-2516-4DA0-9C81-42FC70CACBF4}" destId="{687FC21B-1382-437E-92C8-701AD9BDA401}" srcOrd="1" destOrd="0" presId="urn:microsoft.com/office/officeart/2005/8/layout/cycle2"/>
    <dgm:cxn modelId="{85DD616B-379F-4245-8B74-27BBA178DD88}" srcId="{8D7DD4E1-8A2A-438F-97D7-27EFD04EF301}" destId="{3FF3ED77-EBDE-4CDB-B213-FF5B7D23058C}" srcOrd="7" destOrd="0" parTransId="{203F99FB-CFD1-4234-B21D-E8D04D40A76A}" sibTransId="{AF85DE47-832B-42A9-8FDF-EC3A0F04358B}"/>
    <dgm:cxn modelId="{73D3D46B-7E83-498A-920A-9225C8992F21}" type="presOf" srcId="{8AC1B1FE-52E5-4883-9702-D0F484B810BA}" destId="{DF30A10D-CE5D-4E36-9EE7-E280621E7C38}" srcOrd="1" destOrd="0" presId="urn:microsoft.com/office/officeart/2005/8/layout/cycle2"/>
    <dgm:cxn modelId="{962BBA4E-70F8-4BB1-9095-E3BA1C7809F7}" type="presOf" srcId="{9B29F546-5078-40C2-9E23-F2DE9F5E344C}" destId="{48C89E0E-8F0B-4468-9871-D36B43D44AC5}" srcOrd="0" destOrd="0" presId="urn:microsoft.com/office/officeart/2005/8/layout/cycle2"/>
    <dgm:cxn modelId="{9E5E8170-E230-4869-B48D-2802E1079BDB}" srcId="{8D7DD4E1-8A2A-438F-97D7-27EFD04EF301}" destId="{58A284B2-09F1-4362-99A0-B732ED8906DD}" srcOrd="4" destOrd="0" parTransId="{59600BC4-9659-4781-837C-0992C115219C}" sibTransId="{66EDDABD-2516-4DA0-9C81-42FC70CACBF4}"/>
    <dgm:cxn modelId="{45EFEE73-1F5A-4543-8431-432DC55FD27B}" srcId="{8D7DD4E1-8A2A-438F-97D7-27EFD04EF301}" destId="{2B406B78-8258-40C8-98AD-1CBE6A531E1E}" srcOrd="3" destOrd="0" parTransId="{A0290D0E-5D0C-4522-A1B0-DC811694EE9E}" sibTransId="{204FE7A4-F346-4651-8A89-AFF6BEC5846E}"/>
    <dgm:cxn modelId="{79FCFA75-A0F1-4B04-A78A-F8D276331A14}" type="presOf" srcId="{2B406B78-8258-40C8-98AD-1CBE6A531E1E}" destId="{E5588790-AEF3-4524-B3A6-2656AC07DBA8}" srcOrd="0" destOrd="0" presId="urn:microsoft.com/office/officeart/2005/8/layout/cycle2"/>
    <dgm:cxn modelId="{71987A56-F955-485C-A42B-97ED535728CE}" srcId="{8D7DD4E1-8A2A-438F-97D7-27EFD04EF301}" destId="{6BC04257-162E-4137-AD47-908A33060002}" srcOrd="5" destOrd="0" parTransId="{6FE58268-841D-4E5A-A58C-6DA138D81B68}" sibTransId="{67285C08-9058-426F-BB7A-64B89245EE9B}"/>
    <dgm:cxn modelId="{E5068958-CB28-4E08-91CE-D843BF2E5891}" type="presOf" srcId="{3FF3ED77-EBDE-4CDB-B213-FF5B7D23058C}" destId="{CF733AF9-F966-4FF0-BDB6-B16CE467676D}" srcOrd="0" destOrd="0" presId="urn:microsoft.com/office/officeart/2005/8/layout/cycle2"/>
    <dgm:cxn modelId="{599E617C-6772-474A-ADBA-EC5E8D990C51}" type="presOf" srcId="{204FE7A4-F346-4651-8A89-AFF6BEC5846E}" destId="{42211769-FA8F-4426-9F5A-6AC721E86CD7}" srcOrd="1" destOrd="0" presId="urn:microsoft.com/office/officeart/2005/8/layout/cycle2"/>
    <dgm:cxn modelId="{8CD4437F-D7D9-466F-8DF0-1708851B859E}" type="presOf" srcId="{CAF35D4D-ED30-44EF-9533-F29191935809}" destId="{1D5C5B7F-76A6-4247-A769-157E4F55838C}" srcOrd="1" destOrd="0" presId="urn:microsoft.com/office/officeart/2005/8/layout/cycle2"/>
    <dgm:cxn modelId="{77CA6192-DE68-4F7B-8670-D648B04D352C}" type="presOf" srcId="{67285C08-9058-426F-BB7A-64B89245EE9B}" destId="{4E4DE447-1CE1-4B7B-AD08-2188AFC431EB}" srcOrd="1" destOrd="0" presId="urn:microsoft.com/office/officeart/2005/8/layout/cycle2"/>
    <dgm:cxn modelId="{3E04149F-CFBE-4C01-9454-53E167955929}" type="presOf" srcId="{109D7098-4732-4B51-BB9B-6DA91F7A7E6B}" destId="{8D8862A1-8971-4B3A-8431-1B7D889D2D47}" srcOrd="1" destOrd="0" presId="urn:microsoft.com/office/officeart/2005/8/layout/cycle2"/>
    <dgm:cxn modelId="{75CA919F-01F3-4793-BD92-5ADDCD135BA7}" type="presOf" srcId="{D2A15F64-6804-44F8-A3BC-B9C6E19383ED}" destId="{D2497C7E-789B-4908-BB94-2B3160BFD950}" srcOrd="0" destOrd="0" presId="urn:microsoft.com/office/officeart/2005/8/layout/cycle2"/>
    <dgm:cxn modelId="{10537BB7-38F5-40A8-8401-A8AE7BC4F3FF}" type="presOf" srcId="{204FE7A4-F346-4651-8A89-AFF6BEC5846E}" destId="{F2346558-3BD2-4F92-9BE6-633E66C66576}" srcOrd="0" destOrd="0" presId="urn:microsoft.com/office/officeart/2005/8/layout/cycle2"/>
    <dgm:cxn modelId="{2CED67BE-75B6-4861-BF9B-2ECDC51A27E1}" type="presOf" srcId="{AF85DE47-832B-42A9-8FDF-EC3A0F04358B}" destId="{8C0BA2D5-D2F9-4DB9-9330-BFA85668680E}" srcOrd="0" destOrd="0" presId="urn:microsoft.com/office/officeart/2005/8/layout/cycle2"/>
    <dgm:cxn modelId="{7A3D30C3-2EBA-41B0-B0BA-EC73CFC224DB}" type="presOf" srcId="{F60AF9AD-9C82-4531-9048-803480A5BC08}" destId="{48C291AC-0C6B-4A37-85E4-10ABA6EB9B19}" srcOrd="0" destOrd="0" presId="urn:microsoft.com/office/officeart/2005/8/layout/cycle2"/>
    <dgm:cxn modelId="{71B100C6-7DD1-4A1D-8F92-58909A180AC4}" srcId="{8D7DD4E1-8A2A-438F-97D7-27EFD04EF301}" destId="{3D59E332-1398-4044-833C-B8AAEB6D8EEB}" srcOrd="6" destOrd="0" parTransId="{930DCF4D-67A3-4E7D-BF01-246AAB722A4A}" sibTransId="{CAF35D4D-ED30-44EF-9533-F29191935809}"/>
    <dgm:cxn modelId="{97C52EC8-44E5-459F-AA06-86E0081D4F62}" type="presOf" srcId="{CAF35D4D-ED30-44EF-9533-F29191935809}" destId="{4A1A11B9-A28A-4554-AC2B-DAC872C75E57}" srcOrd="0" destOrd="0" presId="urn:microsoft.com/office/officeart/2005/8/layout/cycle2"/>
    <dgm:cxn modelId="{1A4962C8-4883-4D7E-9065-9C3038285293}" srcId="{8D7DD4E1-8A2A-438F-97D7-27EFD04EF301}" destId="{F60AF9AD-9C82-4531-9048-803480A5BC08}" srcOrd="0" destOrd="0" parTransId="{C876AD4B-5380-4292-8902-6B5098FA45B5}" sibTransId="{109D7098-4732-4B51-BB9B-6DA91F7A7E6B}"/>
    <dgm:cxn modelId="{C3F681D2-19EF-440B-A220-2F7E45B683F4}" type="presOf" srcId="{C8F2BD72-2344-48BA-B4B1-632FB612334C}" destId="{7A338413-765A-4391-BEA1-49ADCC3060DF}" srcOrd="1" destOrd="0" presId="urn:microsoft.com/office/officeart/2005/8/layout/cycle2"/>
    <dgm:cxn modelId="{FB4D41D4-3787-4239-98E6-A790850F91E6}" type="presOf" srcId="{67285C08-9058-426F-BB7A-64B89245EE9B}" destId="{B75FB424-D7EE-423A-8525-E2182F94954E}" srcOrd="0" destOrd="0" presId="urn:microsoft.com/office/officeart/2005/8/layout/cycle2"/>
    <dgm:cxn modelId="{E1C715DB-A296-46CD-84EF-9373239918A5}" type="presOf" srcId="{66EDDABD-2516-4DA0-9C81-42FC70CACBF4}" destId="{31E91C40-FF2F-487A-8F3A-BCA8D4F50C75}" srcOrd="0" destOrd="0" presId="urn:microsoft.com/office/officeart/2005/8/layout/cycle2"/>
    <dgm:cxn modelId="{B91731DE-89CB-4B25-8B55-D55D0E7E6215}" type="presOf" srcId="{8D7DD4E1-8A2A-438F-97D7-27EFD04EF301}" destId="{B5C40E80-AD15-4A76-BE0E-833B437A36E7}" srcOrd="0" destOrd="0" presId="urn:microsoft.com/office/officeart/2005/8/layout/cycle2"/>
    <dgm:cxn modelId="{5D7A73DF-4E3A-4198-82DE-F935FB51206D}" type="presOf" srcId="{5C5E4307-9BBB-4D2E-87CE-A575FC44F4CF}" destId="{4BD27F99-DA38-4321-A001-A69FB96B0656}" srcOrd="0" destOrd="0" presId="urn:microsoft.com/office/officeart/2005/8/layout/cycle2"/>
    <dgm:cxn modelId="{71177FE0-13A9-4C41-9DDB-AA39575847C2}" type="presOf" srcId="{C8F2BD72-2344-48BA-B4B1-632FB612334C}" destId="{5AF4E085-E954-49D7-B6DA-1A0E704E2FDA}" srcOrd="0" destOrd="0" presId="urn:microsoft.com/office/officeart/2005/8/layout/cycle2"/>
    <dgm:cxn modelId="{FBD98FF3-1E36-42FC-84EE-A10FBA3D3C99}" type="presOf" srcId="{5C5E4307-9BBB-4D2E-87CE-A575FC44F4CF}" destId="{9EC28A2C-ED1E-47FC-AC3D-F5B59F20A189}" srcOrd="1" destOrd="0" presId="urn:microsoft.com/office/officeart/2005/8/layout/cycle2"/>
    <dgm:cxn modelId="{64C417FF-1BC3-4C4A-967F-10109101F513}" type="presOf" srcId="{109D7098-4732-4B51-BB9B-6DA91F7A7E6B}" destId="{65EFCF71-D70B-4EB4-B8B2-ECB14905BC8A}" srcOrd="0" destOrd="0" presId="urn:microsoft.com/office/officeart/2005/8/layout/cycle2"/>
    <dgm:cxn modelId="{200AAA5E-A637-4A72-9B4D-68AB751F6713}" type="presParOf" srcId="{B5C40E80-AD15-4A76-BE0E-833B437A36E7}" destId="{48C291AC-0C6B-4A37-85E4-10ABA6EB9B19}" srcOrd="0" destOrd="0" presId="urn:microsoft.com/office/officeart/2005/8/layout/cycle2"/>
    <dgm:cxn modelId="{83DF33EA-DB84-4979-9A27-103BC652C691}" type="presParOf" srcId="{B5C40E80-AD15-4A76-BE0E-833B437A36E7}" destId="{65EFCF71-D70B-4EB4-B8B2-ECB14905BC8A}" srcOrd="1" destOrd="0" presId="urn:microsoft.com/office/officeart/2005/8/layout/cycle2"/>
    <dgm:cxn modelId="{327A560A-F0A5-43B0-9FDA-D73070FA8739}" type="presParOf" srcId="{65EFCF71-D70B-4EB4-B8B2-ECB14905BC8A}" destId="{8D8862A1-8971-4B3A-8431-1B7D889D2D47}" srcOrd="0" destOrd="0" presId="urn:microsoft.com/office/officeart/2005/8/layout/cycle2"/>
    <dgm:cxn modelId="{4AFA6E9A-74FC-46BE-8BC2-E27F8921CA9B}" type="presParOf" srcId="{B5C40E80-AD15-4A76-BE0E-833B437A36E7}" destId="{4145BB43-7CC2-4098-9ADF-CA275CE0264B}" srcOrd="2" destOrd="0" presId="urn:microsoft.com/office/officeart/2005/8/layout/cycle2"/>
    <dgm:cxn modelId="{6BFD627C-65A1-43A9-AFFD-D4E53FA9322A}" type="presParOf" srcId="{B5C40E80-AD15-4A76-BE0E-833B437A36E7}" destId="{4BD27F99-DA38-4321-A001-A69FB96B0656}" srcOrd="3" destOrd="0" presId="urn:microsoft.com/office/officeart/2005/8/layout/cycle2"/>
    <dgm:cxn modelId="{3C3D7709-F849-427A-B71D-23206F7F681F}" type="presParOf" srcId="{4BD27F99-DA38-4321-A001-A69FB96B0656}" destId="{9EC28A2C-ED1E-47FC-AC3D-F5B59F20A189}" srcOrd="0" destOrd="0" presId="urn:microsoft.com/office/officeart/2005/8/layout/cycle2"/>
    <dgm:cxn modelId="{EDE17A98-C6EB-4B43-9BA7-A284FF58F25C}" type="presParOf" srcId="{B5C40E80-AD15-4A76-BE0E-833B437A36E7}" destId="{D2497C7E-789B-4908-BB94-2B3160BFD950}" srcOrd="4" destOrd="0" presId="urn:microsoft.com/office/officeart/2005/8/layout/cycle2"/>
    <dgm:cxn modelId="{939E5802-C45B-4923-A706-BC4A7E80FC19}" type="presParOf" srcId="{B5C40E80-AD15-4A76-BE0E-833B437A36E7}" destId="{2A967C88-75DA-40F0-9F2F-F85522603FED}" srcOrd="5" destOrd="0" presId="urn:microsoft.com/office/officeart/2005/8/layout/cycle2"/>
    <dgm:cxn modelId="{5126E395-717C-48D1-BCC4-5907713A939E}" type="presParOf" srcId="{2A967C88-75DA-40F0-9F2F-F85522603FED}" destId="{DF30A10D-CE5D-4E36-9EE7-E280621E7C38}" srcOrd="0" destOrd="0" presId="urn:microsoft.com/office/officeart/2005/8/layout/cycle2"/>
    <dgm:cxn modelId="{F6354CC7-8AD8-4ACC-AC6D-CAB0AD1858EE}" type="presParOf" srcId="{B5C40E80-AD15-4A76-BE0E-833B437A36E7}" destId="{E5588790-AEF3-4524-B3A6-2656AC07DBA8}" srcOrd="6" destOrd="0" presId="urn:microsoft.com/office/officeart/2005/8/layout/cycle2"/>
    <dgm:cxn modelId="{2C093CF0-EC4E-455D-8740-65862AD459AB}" type="presParOf" srcId="{B5C40E80-AD15-4A76-BE0E-833B437A36E7}" destId="{F2346558-3BD2-4F92-9BE6-633E66C66576}" srcOrd="7" destOrd="0" presId="urn:microsoft.com/office/officeart/2005/8/layout/cycle2"/>
    <dgm:cxn modelId="{09A75D40-0C6C-48B2-A52A-C2CF4DEEF178}" type="presParOf" srcId="{F2346558-3BD2-4F92-9BE6-633E66C66576}" destId="{42211769-FA8F-4426-9F5A-6AC721E86CD7}" srcOrd="0" destOrd="0" presId="urn:microsoft.com/office/officeart/2005/8/layout/cycle2"/>
    <dgm:cxn modelId="{E9D0EB15-C69D-421A-9367-0DB1A3CAC440}" type="presParOf" srcId="{B5C40E80-AD15-4A76-BE0E-833B437A36E7}" destId="{E454976B-FDEF-43B3-8D9B-64AD2A2B5E88}" srcOrd="8" destOrd="0" presId="urn:microsoft.com/office/officeart/2005/8/layout/cycle2"/>
    <dgm:cxn modelId="{636237C2-588A-4D9B-BAE2-B9A41BF5C250}" type="presParOf" srcId="{B5C40E80-AD15-4A76-BE0E-833B437A36E7}" destId="{31E91C40-FF2F-487A-8F3A-BCA8D4F50C75}" srcOrd="9" destOrd="0" presId="urn:microsoft.com/office/officeart/2005/8/layout/cycle2"/>
    <dgm:cxn modelId="{E9F1A496-3EC8-4F09-9CD9-F967B88BEB78}" type="presParOf" srcId="{31E91C40-FF2F-487A-8F3A-BCA8D4F50C75}" destId="{687FC21B-1382-437E-92C8-701AD9BDA401}" srcOrd="0" destOrd="0" presId="urn:microsoft.com/office/officeart/2005/8/layout/cycle2"/>
    <dgm:cxn modelId="{1AD71894-0403-4FD4-84F4-4E5B5CD1E999}" type="presParOf" srcId="{B5C40E80-AD15-4A76-BE0E-833B437A36E7}" destId="{A5BB34CD-7009-4ED5-B1AB-BC2C1D7CE5D5}" srcOrd="10" destOrd="0" presId="urn:microsoft.com/office/officeart/2005/8/layout/cycle2"/>
    <dgm:cxn modelId="{820CA730-F4EE-4321-81D2-BBA23B45E752}" type="presParOf" srcId="{B5C40E80-AD15-4A76-BE0E-833B437A36E7}" destId="{B75FB424-D7EE-423A-8525-E2182F94954E}" srcOrd="11" destOrd="0" presId="urn:microsoft.com/office/officeart/2005/8/layout/cycle2"/>
    <dgm:cxn modelId="{A67A5094-DBA4-4107-871F-5C7DE12DCF7E}" type="presParOf" srcId="{B75FB424-D7EE-423A-8525-E2182F94954E}" destId="{4E4DE447-1CE1-4B7B-AD08-2188AFC431EB}" srcOrd="0" destOrd="0" presId="urn:microsoft.com/office/officeart/2005/8/layout/cycle2"/>
    <dgm:cxn modelId="{31CE6FDA-DFAD-41C3-A17F-528E294A5EDE}" type="presParOf" srcId="{B5C40E80-AD15-4A76-BE0E-833B437A36E7}" destId="{39659951-2FFC-4CD4-8E69-80DFC7DC1510}" srcOrd="12" destOrd="0" presId="urn:microsoft.com/office/officeart/2005/8/layout/cycle2"/>
    <dgm:cxn modelId="{FC78DCFE-3B5F-4D7C-ADF4-7F4A7D3B165C}" type="presParOf" srcId="{B5C40E80-AD15-4A76-BE0E-833B437A36E7}" destId="{4A1A11B9-A28A-4554-AC2B-DAC872C75E57}" srcOrd="13" destOrd="0" presId="urn:microsoft.com/office/officeart/2005/8/layout/cycle2"/>
    <dgm:cxn modelId="{D2B14994-4A34-4560-BA2F-5739CC9B762D}" type="presParOf" srcId="{4A1A11B9-A28A-4554-AC2B-DAC872C75E57}" destId="{1D5C5B7F-76A6-4247-A769-157E4F55838C}" srcOrd="0" destOrd="0" presId="urn:microsoft.com/office/officeart/2005/8/layout/cycle2"/>
    <dgm:cxn modelId="{9D830703-88FD-49ED-9F76-320AABD6F570}" type="presParOf" srcId="{B5C40E80-AD15-4A76-BE0E-833B437A36E7}" destId="{CF733AF9-F966-4FF0-BDB6-B16CE467676D}" srcOrd="14" destOrd="0" presId="urn:microsoft.com/office/officeart/2005/8/layout/cycle2"/>
    <dgm:cxn modelId="{B507AFBE-B1FE-47D8-9767-D397BA680E4E}" type="presParOf" srcId="{B5C40E80-AD15-4A76-BE0E-833B437A36E7}" destId="{8C0BA2D5-D2F9-4DB9-9330-BFA85668680E}" srcOrd="15" destOrd="0" presId="urn:microsoft.com/office/officeart/2005/8/layout/cycle2"/>
    <dgm:cxn modelId="{DBDEA3ED-D40C-4E5A-A6D2-53FEDAE419F8}" type="presParOf" srcId="{8C0BA2D5-D2F9-4DB9-9330-BFA85668680E}" destId="{F4D1FEB2-8CA6-4855-9B15-6CCC27509439}" srcOrd="0" destOrd="0" presId="urn:microsoft.com/office/officeart/2005/8/layout/cycle2"/>
    <dgm:cxn modelId="{07ABEF5C-A1F1-464B-9C42-C897E04E36F6}" type="presParOf" srcId="{B5C40E80-AD15-4A76-BE0E-833B437A36E7}" destId="{48C89E0E-8F0B-4468-9871-D36B43D44AC5}" srcOrd="16" destOrd="0" presId="urn:microsoft.com/office/officeart/2005/8/layout/cycle2"/>
    <dgm:cxn modelId="{BBF6E5FB-7991-44BF-8BCB-145C76EA0A50}" type="presParOf" srcId="{B5C40E80-AD15-4A76-BE0E-833B437A36E7}" destId="{5AF4E085-E954-49D7-B6DA-1A0E704E2FDA}" srcOrd="17" destOrd="0" presId="urn:microsoft.com/office/officeart/2005/8/layout/cycle2"/>
    <dgm:cxn modelId="{28866B75-0D93-45A9-B48B-6177A7CF4863}" type="presParOf" srcId="{5AF4E085-E954-49D7-B6DA-1A0E704E2FDA}" destId="{7A338413-765A-4391-BEA1-49ADCC3060D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C291AC-0C6B-4A37-85E4-10ABA6EB9B19}">
      <dsp:nvSpPr>
        <dsp:cNvPr id="0" name=""/>
        <dsp:cNvSpPr/>
      </dsp:nvSpPr>
      <dsp:spPr>
        <a:xfrm>
          <a:off x="3828883" y="108005"/>
          <a:ext cx="1499233" cy="107574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Process User Group – Document OBW</a:t>
          </a:r>
        </a:p>
      </dsp:txBody>
      <dsp:txXfrm>
        <a:off x="4048441" y="265544"/>
        <a:ext cx="1060117" cy="760663"/>
      </dsp:txXfrm>
    </dsp:sp>
    <dsp:sp modelId="{65EFCF71-D70B-4EB4-B8B2-ECB14905BC8A}">
      <dsp:nvSpPr>
        <dsp:cNvPr id="0" name=""/>
        <dsp:cNvSpPr/>
      </dsp:nvSpPr>
      <dsp:spPr>
        <a:xfrm rot="1106211">
          <a:off x="5314574" y="739042"/>
          <a:ext cx="152798" cy="355375"/>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315750" y="802868"/>
        <a:ext cx="106959" cy="213225"/>
      </dsp:txXfrm>
    </dsp:sp>
    <dsp:sp modelId="{4145BB43-7CC2-4098-9ADF-CA275CE0264B}">
      <dsp:nvSpPr>
        <dsp:cNvPr id="0" name=""/>
        <dsp:cNvSpPr/>
      </dsp:nvSpPr>
      <dsp:spPr>
        <a:xfrm>
          <a:off x="5462034" y="652449"/>
          <a:ext cx="1499233" cy="1075741"/>
        </a:xfrm>
        <a:prstGeom prst="ellipse">
          <a:avLst/>
        </a:prstGeom>
        <a:gradFill rotWithShape="0">
          <a:gsLst>
            <a:gs pos="0">
              <a:schemeClr val="accent4">
                <a:hueOff val="0"/>
                <a:satOff val="7547"/>
                <a:lumOff val="6765"/>
                <a:alphaOff val="0"/>
                <a:shade val="51000"/>
                <a:satMod val="130000"/>
              </a:schemeClr>
            </a:gs>
            <a:gs pos="80000">
              <a:schemeClr val="accent4">
                <a:hueOff val="0"/>
                <a:satOff val="7547"/>
                <a:lumOff val="6765"/>
                <a:alphaOff val="0"/>
                <a:shade val="93000"/>
                <a:satMod val="130000"/>
              </a:schemeClr>
            </a:gs>
            <a:gs pos="100000">
              <a:schemeClr val="accent4">
                <a:hueOff val="0"/>
                <a:satOff val="7547"/>
                <a:lumOff val="67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Gain Approval for OBW</a:t>
          </a:r>
        </a:p>
      </dsp:txBody>
      <dsp:txXfrm>
        <a:off x="5681592" y="809988"/>
        <a:ext cx="1060117" cy="760663"/>
      </dsp:txXfrm>
    </dsp:sp>
    <dsp:sp modelId="{4BD27F99-DA38-4321-A001-A69FB96B0656}">
      <dsp:nvSpPr>
        <dsp:cNvPr id="0" name=""/>
        <dsp:cNvSpPr/>
      </dsp:nvSpPr>
      <dsp:spPr>
        <a:xfrm rot="3388696">
          <a:off x="6534401" y="1633486"/>
          <a:ext cx="177045" cy="355375"/>
        </a:xfrm>
        <a:prstGeom prst="rightArrow">
          <a:avLst>
            <a:gd name="adj1" fmla="val 60000"/>
            <a:gd name="adj2" fmla="val 50000"/>
          </a:avLst>
        </a:prstGeom>
        <a:gradFill rotWithShape="0">
          <a:gsLst>
            <a:gs pos="0">
              <a:schemeClr val="accent4">
                <a:hueOff val="0"/>
                <a:satOff val="7547"/>
                <a:lumOff val="6765"/>
                <a:alphaOff val="0"/>
                <a:shade val="51000"/>
                <a:satMod val="130000"/>
              </a:schemeClr>
            </a:gs>
            <a:gs pos="80000">
              <a:schemeClr val="accent4">
                <a:hueOff val="0"/>
                <a:satOff val="7547"/>
                <a:lumOff val="6765"/>
                <a:alphaOff val="0"/>
                <a:shade val="93000"/>
                <a:satMod val="130000"/>
              </a:schemeClr>
            </a:gs>
            <a:gs pos="100000">
              <a:schemeClr val="accent4">
                <a:hueOff val="0"/>
                <a:satOff val="7547"/>
                <a:lumOff val="67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6546292" y="1682421"/>
        <a:ext cx="123932" cy="213225"/>
      </dsp:txXfrm>
    </dsp:sp>
    <dsp:sp modelId="{D2497C7E-789B-4908-BB94-2B3160BFD950}">
      <dsp:nvSpPr>
        <dsp:cNvPr id="0" name=""/>
        <dsp:cNvSpPr/>
      </dsp:nvSpPr>
      <dsp:spPr>
        <a:xfrm>
          <a:off x="6290115" y="1902512"/>
          <a:ext cx="1499233" cy="1075741"/>
        </a:xfrm>
        <a:prstGeom prst="ellipse">
          <a:avLst/>
        </a:prstGeom>
        <a:gradFill rotWithShape="0">
          <a:gsLst>
            <a:gs pos="0">
              <a:schemeClr val="accent4">
                <a:hueOff val="0"/>
                <a:satOff val="15094"/>
                <a:lumOff val="13530"/>
                <a:alphaOff val="0"/>
                <a:shade val="51000"/>
                <a:satMod val="130000"/>
              </a:schemeClr>
            </a:gs>
            <a:gs pos="80000">
              <a:schemeClr val="accent4">
                <a:hueOff val="0"/>
                <a:satOff val="15094"/>
                <a:lumOff val="13530"/>
                <a:alphaOff val="0"/>
                <a:shade val="93000"/>
                <a:satMod val="130000"/>
              </a:schemeClr>
            </a:gs>
            <a:gs pos="100000">
              <a:schemeClr val="accent4">
                <a:hueOff val="0"/>
                <a:satOff val="15094"/>
                <a:lumOff val="135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Carry out FMEA (Failure Modes and Effects Analysis)</a:t>
          </a:r>
        </a:p>
      </dsp:txBody>
      <dsp:txXfrm>
        <a:off x="6509673" y="2060051"/>
        <a:ext cx="1060117" cy="760663"/>
      </dsp:txXfrm>
    </dsp:sp>
    <dsp:sp modelId="{2A967C88-75DA-40F0-9F2F-F85522603FED}">
      <dsp:nvSpPr>
        <dsp:cNvPr id="0" name=""/>
        <dsp:cNvSpPr/>
      </dsp:nvSpPr>
      <dsp:spPr>
        <a:xfrm rot="6364829">
          <a:off x="6754733" y="2944815"/>
          <a:ext cx="176731" cy="355375"/>
        </a:xfrm>
        <a:prstGeom prst="rightArrow">
          <a:avLst>
            <a:gd name="adj1" fmla="val 60000"/>
            <a:gd name="adj2" fmla="val 50000"/>
          </a:avLst>
        </a:prstGeom>
        <a:gradFill rotWithShape="0">
          <a:gsLst>
            <a:gs pos="0">
              <a:schemeClr val="accent4">
                <a:hueOff val="0"/>
                <a:satOff val="15094"/>
                <a:lumOff val="13530"/>
                <a:alphaOff val="0"/>
                <a:shade val="51000"/>
                <a:satMod val="130000"/>
              </a:schemeClr>
            </a:gs>
            <a:gs pos="80000">
              <a:schemeClr val="accent4">
                <a:hueOff val="0"/>
                <a:satOff val="15094"/>
                <a:lumOff val="13530"/>
                <a:alphaOff val="0"/>
                <a:shade val="93000"/>
                <a:satMod val="130000"/>
              </a:schemeClr>
            </a:gs>
            <a:gs pos="100000">
              <a:schemeClr val="accent4">
                <a:hueOff val="0"/>
                <a:satOff val="15094"/>
                <a:lumOff val="135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6788585" y="2990418"/>
        <a:ext cx="123712" cy="213225"/>
      </dsp:txXfrm>
    </dsp:sp>
    <dsp:sp modelId="{E5588790-AEF3-4524-B3A6-2656AC07DBA8}">
      <dsp:nvSpPr>
        <dsp:cNvPr id="0" name=""/>
        <dsp:cNvSpPr/>
      </dsp:nvSpPr>
      <dsp:spPr>
        <a:xfrm>
          <a:off x="5894079" y="3276364"/>
          <a:ext cx="1499233" cy="1075741"/>
        </a:xfrm>
        <a:prstGeom prst="ellipse">
          <a:avLst/>
        </a:prstGeom>
        <a:gradFill rotWithShape="0">
          <a:gsLst>
            <a:gs pos="0">
              <a:schemeClr val="accent4">
                <a:hueOff val="0"/>
                <a:satOff val="22642"/>
                <a:lumOff val="20294"/>
                <a:alphaOff val="0"/>
                <a:shade val="51000"/>
                <a:satMod val="130000"/>
              </a:schemeClr>
            </a:gs>
            <a:gs pos="80000">
              <a:schemeClr val="accent4">
                <a:hueOff val="0"/>
                <a:satOff val="22642"/>
                <a:lumOff val="20294"/>
                <a:alphaOff val="0"/>
                <a:shade val="93000"/>
                <a:satMod val="130000"/>
              </a:schemeClr>
            </a:gs>
            <a:gs pos="100000">
              <a:schemeClr val="accent4">
                <a:hueOff val="0"/>
                <a:satOff val="22642"/>
                <a:lumOff val="202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Identify Critical Control Points (CCP’s)</a:t>
          </a:r>
        </a:p>
      </dsp:txBody>
      <dsp:txXfrm>
        <a:off x="6113637" y="3433903"/>
        <a:ext cx="1060117" cy="760663"/>
      </dsp:txXfrm>
    </dsp:sp>
    <dsp:sp modelId="{F2346558-3BD2-4F92-9BE6-633E66C66576}">
      <dsp:nvSpPr>
        <dsp:cNvPr id="0" name=""/>
        <dsp:cNvSpPr/>
      </dsp:nvSpPr>
      <dsp:spPr>
        <a:xfrm rot="8154535">
          <a:off x="5975677" y="4190840"/>
          <a:ext cx="191710" cy="355375"/>
        </a:xfrm>
        <a:prstGeom prst="rightArrow">
          <a:avLst>
            <a:gd name="adj1" fmla="val 60000"/>
            <a:gd name="adj2" fmla="val 50000"/>
          </a:avLst>
        </a:prstGeom>
        <a:gradFill rotWithShape="0">
          <a:gsLst>
            <a:gs pos="0">
              <a:schemeClr val="accent4">
                <a:hueOff val="0"/>
                <a:satOff val="22642"/>
                <a:lumOff val="20294"/>
                <a:alphaOff val="0"/>
                <a:shade val="51000"/>
                <a:satMod val="130000"/>
              </a:schemeClr>
            </a:gs>
            <a:gs pos="80000">
              <a:schemeClr val="accent4">
                <a:hueOff val="0"/>
                <a:satOff val="22642"/>
                <a:lumOff val="20294"/>
                <a:alphaOff val="0"/>
                <a:shade val="93000"/>
                <a:satMod val="130000"/>
              </a:schemeClr>
            </a:gs>
            <a:gs pos="100000">
              <a:schemeClr val="accent4">
                <a:hueOff val="0"/>
                <a:satOff val="22642"/>
                <a:lumOff val="202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6025087" y="4241906"/>
        <a:ext cx="134197" cy="213225"/>
      </dsp:txXfrm>
    </dsp:sp>
    <dsp:sp modelId="{E454976B-FDEF-43B3-8D9B-64AD2A2B5E88}">
      <dsp:nvSpPr>
        <dsp:cNvPr id="0" name=""/>
        <dsp:cNvSpPr/>
      </dsp:nvSpPr>
      <dsp:spPr>
        <a:xfrm>
          <a:off x="4741957" y="4392501"/>
          <a:ext cx="1499233" cy="1075741"/>
        </a:xfrm>
        <a:prstGeom prst="ellipse">
          <a:avLst/>
        </a:prstGeom>
        <a:gradFill rotWithShape="0">
          <a:gsLst>
            <a:gs pos="0">
              <a:schemeClr val="accent4">
                <a:hueOff val="0"/>
                <a:satOff val="30189"/>
                <a:lumOff val="27059"/>
                <a:alphaOff val="0"/>
                <a:shade val="51000"/>
                <a:satMod val="130000"/>
              </a:schemeClr>
            </a:gs>
            <a:gs pos="80000">
              <a:schemeClr val="accent4">
                <a:hueOff val="0"/>
                <a:satOff val="30189"/>
                <a:lumOff val="27059"/>
                <a:alphaOff val="0"/>
                <a:shade val="93000"/>
                <a:satMod val="130000"/>
              </a:schemeClr>
            </a:gs>
            <a:gs pos="100000">
              <a:schemeClr val="accent4">
                <a:hueOff val="0"/>
                <a:satOff val="30189"/>
                <a:lumOff val="27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Highlight Critical Control Points on ‘One Best Ways’</a:t>
          </a:r>
        </a:p>
      </dsp:txBody>
      <dsp:txXfrm>
        <a:off x="4961515" y="4550040"/>
        <a:ext cx="1060117" cy="760663"/>
      </dsp:txXfrm>
    </dsp:sp>
    <dsp:sp modelId="{31E91C40-FF2F-487A-8F3A-BCA8D4F50C75}">
      <dsp:nvSpPr>
        <dsp:cNvPr id="0" name=""/>
        <dsp:cNvSpPr/>
      </dsp:nvSpPr>
      <dsp:spPr>
        <a:xfrm rot="10800006">
          <a:off x="4506525" y="4752682"/>
          <a:ext cx="166371" cy="355375"/>
        </a:xfrm>
        <a:prstGeom prst="rightArrow">
          <a:avLst>
            <a:gd name="adj1" fmla="val 60000"/>
            <a:gd name="adj2" fmla="val 50000"/>
          </a:avLst>
        </a:prstGeom>
        <a:gradFill rotWithShape="0">
          <a:gsLst>
            <a:gs pos="0">
              <a:schemeClr val="accent4">
                <a:hueOff val="0"/>
                <a:satOff val="30189"/>
                <a:lumOff val="27059"/>
                <a:alphaOff val="0"/>
                <a:shade val="51000"/>
                <a:satMod val="130000"/>
              </a:schemeClr>
            </a:gs>
            <a:gs pos="80000">
              <a:schemeClr val="accent4">
                <a:hueOff val="0"/>
                <a:satOff val="30189"/>
                <a:lumOff val="27059"/>
                <a:alphaOff val="0"/>
                <a:shade val="93000"/>
                <a:satMod val="130000"/>
              </a:schemeClr>
            </a:gs>
            <a:gs pos="100000">
              <a:schemeClr val="accent4">
                <a:hueOff val="0"/>
                <a:satOff val="30189"/>
                <a:lumOff val="27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4556436" y="4823757"/>
        <a:ext cx="116460" cy="213225"/>
      </dsp:txXfrm>
    </dsp:sp>
    <dsp:sp modelId="{A5BB34CD-7009-4ED5-B1AB-BC2C1D7CE5D5}">
      <dsp:nvSpPr>
        <dsp:cNvPr id="0" name=""/>
        <dsp:cNvSpPr/>
      </dsp:nvSpPr>
      <dsp:spPr>
        <a:xfrm>
          <a:off x="2928814" y="4392498"/>
          <a:ext cx="1499233" cy="1075741"/>
        </a:xfrm>
        <a:prstGeom prst="ellipse">
          <a:avLst/>
        </a:prstGeom>
        <a:gradFill rotWithShape="0">
          <a:gsLst>
            <a:gs pos="0">
              <a:schemeClr val="accent4">
                <a:hueOff val="0"/>
                <a:satOff val="37736"/>
                <a:lumOff val="33824"/>
                <a:alphaOff val="0"/>
                <a:shade val="51000"/>
                <a:satMod val="130000"/>
              </a:schemeClr>
            </a:gs>
            <a:gs pos="80000">
              <a:schemeClr val="accent4">
                <a:hueOff val="0"/>
                <a:satOff val="37736"/>
                <a:lumOff val="33824"/>
                <a:alphaOff val="0"/>
                <a:shade val="93000"/>
                <a:satMod val="130000"/>
              </a:schemeClr>
            </a:gs>
            <a:gs pos="100000">
              <a:schemeClr val="accent4">
                <a:hueOff val="0"/>
                <a:satOff val="37736"/>
                <a:lumOff val="338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Produce User Guides and / or Aide Memoirs based on CCP’s</a:t>
          </a:r>
        </a:p>
      </dsp:txBody>
      <dsp:txXfrm>
        <a:off x="3148372" y="4550037"/>
        <a:ext cx="1060117" cy="760663"/>
      </dsp:txXfrm>
    </dsp:sp>
    <dsp:sp modelId="{B75FB424-D7EE-423A-8525-E2182F94954E}">
      <dsp:nvSpPr>
        <dsp:cNvPr id="0" name=""/>
        <dsp:cNvSpPr/>
      </dsp:nvSpPr>
      <dsp:spPr>
        <a:xfrm rot="13445388">
          <a:off x="3010402" y="4198400"/>
          <a:ext cx="191706" cy="355375"/>
        </a:xfrm>
        <a:prstGeom prst="rightArrow">
          <a:avLst>
            <a:gd name="adj1" fmla="val 60000"/>
            <a:gd name="adj2" fmla="val 50000"/>
          </a:avLst>
        </a:prstGeom>
        <a:gradFill rotWithShape="0">
          <a:gsLst>
            <a:gs pos="0">
              <a:schemeClr val="accent4">
                <a:hueOff val="0"/>
                <a:satOff val="37736"/>
                <a:lumOff val="33824"/>
                <a:alphaOff val="0"/>
                <a:shade val="51000"/>
                <a:satMod val="130000"/>
              </a:schemeClr>
            </a:gs>
            <a:gs pos="80000">
              <a:schemeClr val="accent4">
                <a:hueOff val="0"/>
                <a:satOff val="37736"/>
                <a:lumOff val="33824"/>
                <a:alphaOff val="0"/>
                <a:shade val="93000"/>
                <a:satMod val="130000"/>
              </a:schemeClr>
            </a:gs>
            <a:gs pos="100000">
              <a:schemeClr val="accent4">
                <a:hueOff val="0"/>
                <a:satOff val="37736"/>
                <a:lumOff val="3382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3059812" y="4289483"/>
        <a:ext cx="134194" cy="213225"/>
      </dsp:txXfrm>
    </dsp:sp>
    <dsp:sp modelId="{39659951-2FFC-4CD4-8E69-80DFC7DC1510}">
      <dsp:nvSpPr>
        <dsp:cNvPr id="0" name=""/>
        <dsp:cNvSpPr/>
      </dsp:nvSpPr>
      <dsp:spPr>
        <a:xfrm>
          <a:off x="1776667" y="3276387"/>
          <a:ext cx="1499233" cy="1075741"/>
        </a:xfrm>
        <a:prstGeom prst="ellipse">
          <a:avLst/>
        </a:prstGeom>
        <a:gradFill rotWithShape="0">
          <a:gsLst>
            <a:gs pos="0">
              <a:schemeClr val="accent4">
                <a:hueOff val="0"/>
                <a:satOff val="45283"/>
                <a:lumOff val="40589"/>
                <a:alphaOff val="0"/>
                <a:shade val="51000"/>
                <a:satMod val="130000"/>
              </a:schemeClr>
            </a:gs>
            <a:gs pos="80000">
              <a:schemeClr val="accent4">
                <a:hueOff val="0"/>
                <a:satOff val="45283"/>
                <a:lumOff val="40589"/>
                <a:alphaOff val="0"/>
                <a:shade val="93000"/>
                <a:satMod val="130000"/>
              </a:schemeClr>
            </a:gs>
            <a:gs pos="100000">
              <a:schemeClr val="accent4">
                <a:hueOff val="0"/>
                <a:satOff val="45283"/>
                <a:lumOff val="4058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Build CCP’s into QA system – Gain necessary sign off</a:t>
          </a:r>
        </a:p>
      </dsp:txBody>
      <dsp:txXfrm>
        <a:off x="1996225" y="3433926"/>
        <a:ext cx="1060117" cy="760663"/>
      </dsp:txXfrm>
    </dsp:sp>
    <dsp:sp modelId="{4A1A11B9-A28A-4554-AC2B-DAC872C75E57}">
      <dsp:nvSpPr>
        <dsp:cNvPr id="0" name=""/>
        <dsp:cNvSpPr/>
      </dsp:nvSpPr>
      <dsp:spPr>
        <a:xfrm rot="15235202">
          <a:off x="2241282" y="2954437"/>
          <a:ext cx="176745" cy="355375"/>
        </a:xfrm>
        <a:prstGeom prst="rightArrow">
          <a:avLst>
            <a:gd name="adj1" fmla="val 60000"/>
            <a:gd name="adj2" fmla="val 50000"/>
          </a:avLst>
        </a:prstGeom>
        <a:gradFill rotWithShape="0">
          <a:gsLst>
            <a:gs pos="0">
              <a:schemeClr val="accent4">
                <a:hueOff val="0"/>
                <a:satOff val="45283"/>
                <a:lumOff val="40589"/>
                <a:alphaOff val="0"/>
                <a:shade val="51000"/>
                <a:satMod val="130000"/>
              </a:schemeClr>
            </a:gs>
            <a:gs pos="80000">
              <a:schemeClr val="accent4">
                <a:hueOff val="0"/>
                <a:satOff val="45283"/>
                <a:lumOff val="40589"/>
                <a:alphaOff val="0"/>
                <a:shade val="93000"/>
                <a:satMod val="130000"/>
              </a:schemeClr>
            </a:gs>
            <a:gs pos="100000">
              <a:schemeClr val="accent4">
                <a:hueOff val="0"/>
                <a:satOff val="45283"/>
                <a:lumOff val="4058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rot="10800000">
        <a:off x="2275137" y="3050986"/>
        <a:ext cx="123722" cy="213225"/>
      </dsp:txXfrm>
    </dsp:sp>
    <dsp:sp modelId="{CF733AF9-F966-4FF0-BDB6-B16CE467676D}">
      <dsp:nvSpPr>
        <dsp:cNvPr id="0" name=""/>
        <dsp:cNvSpPr/>
      </dsp:nvSpPr>
      <dsp:spPr>
        <a:xfrm>
          <a:off x="1380638" y="1902508"/>
          <a:ext cx="1499233" cy="1075741"/>
        </a:xfrm>
        <a:prstGeom prst="ellipse">
          <a:avLst/>
        </a:prstGeom>
        <a:gradFill rotWithShape="0">
          <a:gsLst>
            <a:gs pos="0">
              <a:schemeClr val="accent4">
                <a:hueOff val="0"/>
                <a:satOff val="52831"/>
                <a:lumOff val="47353"/>
                <a:alphaOff val="0"/>
                <a:shade val="51000"/>
                <a:satMod val="130000"/>
              </a:schemeClr>
            </a:gs>
            <a:gs pos="80000">
              <a:schemeClr val="accent4">
                <a:hueOff val="0"/>
                <a:satOff val="52831"/>
                <a:lumOff val="47353"/>
                <a:alphaOff val="0"/>
                <a:shade val="93000"/>
                <a:satMod val="130000"/>
              </a:schemeClr>
            </a:gs>
            <a:gs pos="100000">
              <a:schemeClr val="accent4">
                <a:hueOff val="0"/>
                <a:satOff val="52831"/>
                <a:lumOff val="47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Identify mitigation for CCP’s &amp; build into on-going plan</a:t>
          </a:r>
        </a:p>
      </dsp:txBody>
      <dsp:txXfrm>
        <a:off x="1600196" y="2060047"/>
        <a:ext cx="1060117" cy="760663"/>
      </dsp:txXfrm>
    </dsp:sp>
    <dsp:sp modelId="{8C0BA2D5-D2F9-4DB9-9330-BFA85668680E}">
      <dsp:nvSpPr>
        <dsp:cNvPr id="0" name=""/>
        <dsp:cNvSpPr/>
      </dsp:nvSpPr>
      <dsp:spPr>
        <a:xfrm rot="18211375">
          <a:off x="2453020" y="1641840"/>
          <a:ext cx="177048" cy="355375"/>
        </a:xfrm>
        <a:prstGeom prst="rightArrow">
          <a:avLst>
            <a:gd name="adj1" fmla="val 60000"/>
            <a:gd name="adj2" fmla="val 50000"/>
          </a:avLst>
        </a:prstGeom>
        <a:gradFill rotWithShape="0">
          <a:gsLst>
            <a:gs pos="0">
              <a:schemeClr val="accent4">
                <a:hueOff val="0"/>
                <a:satOff val="52831"/>
                <a:lumOff val="47353"/>
                <a:alphaOff val="0"/>
                <a:shade val="51000"/>
                <a:satMod val="130000"/>
              </a:schemeClr>
            </a:gs>
            <a:gs pos="80000">
              <a:schemeClr val="accent4">
                <a:hueOff val="0"/>
                <a:satOff val="52831"/>
                <a:lumOff val="47353"/>
                <a:alphaOff val="0"/>
                <a:shade val="93000"/>
                <a:satMod val="130000"/>
              </a:schemeClr>
            </a:gs>
            <a:gs pos="100000">
              <a:schemeClr val="accent4">
                <a:hueOff val="0"/>
                <a:satOff val="52831"/>
                <a:lumOff val="47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64910" y="1735055"/>
        <a:ext cx="123934" cy="213225"/>
      </dsp:txXfrm>
    </dsp:sp>
    <dsp:sp modelId="{48C89E0E-8F0B-4468-9871-D36B43D44AC5}">
      <dsp:nvSpPr>
        <dsp:cNvPr id="0" name=""/>
        <dsp:cNvSpPr/>
      </dsp:nvSpPr>
      <dsp:spPr>
        <a:xfrm>
          <a:off x="2208751" y="652452"/>
          <a:ext cx="1499233" cy="1075741"/>
        </a:xfrm>
        <a:prstGeom prst="ellipse">
          <a:avLst/>
        </a:prstGeom>
        <a:gradFill rotWithShape="0">
          <a:gsLst>
            <a:gs pos="0">
              <a:schemeClr val="accent4">
                <a:hueOff val="0"/>
                <a:satOff val="60378"/>
                <a:lumOff val="54118"/>
                <a:alphaOff val="0"/>
                <a:shade val="51000"/>
                <a:satMod val="130000"/>
              </a:schemeClr>
            </a:gs>
            <a:gs pos="80000">
              <a:schemeClr val="accent4">
                <a:hueOff val="0"/>
                <a:satOff val="60378"/>
                <a:lumOff val="54118"/>
                <a:alphaOff val="0"/>
                <a:shade val="93000"/>
                <a:satMod val="130000"/>
              </a:schemeClr>
            </a:gs>
            <a:gs pos="100000">
              <a:schemeClr val="accent4">
                <a:hueOff val="0"/>
                <a:satOff val="60378"/>
                <a:lumOff val="541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Identify Improvements</a:t>
          </a:r>
        </a:p>
      </dsp:txBody>
      <dsp:txXfrm>
        <a:off x="2428309" y="809991"/>
        <a:ext cx="1060117" cy="760663"/>
      </dsp:txXfrm>
    </dsp:sp>
    <dsp:sp modelId="{5AF4E085-E954-49D7-B6DA-1A0E704E2FDA}">
      <dsp:nvSpPr>
        <dsp:cNvPr id="0" name=""/>
        <dsp:cNvSpPr/>
      </dsp:nvSpPr>
      <dsp:spPr>
        <a:xfrm rot="20485501">
          <a:off x="3691133" y="741734"/>
          <a:ext cx="146729" cy="355375"/>
        </a:xfrm>
        <a:prstGeom prst="rightArrow">
          <a:avLst>
            <a:gd name="adj1" fmla="val 60000"/>
            <a:gd name="adj2" fmla="val 50000"/>
          </a:avLst>
        </a:prstGeom>
        <a:gradFill rotWithShape="0">
          <a:gsLst>
            <a:gs pos="0">
              <a:schemeClr val="accent4">
                <a:hueOff val="0"/>
                <a:satOff val="60378"/>
                <a:lumOff val="54118"/>
                <a:alphaOff val="0"/>
                <a:shade val="51000"/>
                <a:satMod val="130000"/>
              </a:schemeClr>
            </a:gs>
            <a:gs pos="80000">
              <a:schemeClr val="accent4">
                <a:hueOff val="0"/>
                <a:satOff val="60378"/>
                <a:lumOff val="54118"/>
                <a:alphaOff val="0"/>
                <a:shade val="93000"/>
                <a:satMod val="130000"/>
              </a:schemeClr>
            </a:gs>
            <a:gs pos="100000">
              <a:schemeClr val="accent4">
                <a:hueOff val="0"/>
                <a:satOff val="60378"/>
                <a:lumOff val="541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692280" y="819820"/>
        <a:ext cx="102710" cy="21322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0190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1440" tIns="45720" rIns="91440" bIns="45720" rtlCol="0"/>
          <a:lstStyle>
            <a:lvl1pPr algn="l">
              <a:defRPr sz="1200">
                <a:cs typeface="+mn-cs"/>
              </a:defRPr>
            </a:lvl1pPr>
          </a:lstStyle>
          <a:p>
            <a:pPr>
              <a:defRPr/>
            </a:pPr>
            <a:endParaRPr lang="en-GB"/>
          </a:p>
        </p:txBody>
      </p:sp>
      <p:sp>
        <p:nvSpPr>
          <p:cNvPr id="3" name="Date Placeholder 2"/>
          <p:cNvSpPr>
            <a:spLocks noGrp="1"/>
          </p:cNvSpPr>
          <p:nvPr>
            <p:ph type="dt" idx="1"/>
          </p:nvPr>
        </p:nvSpPr>
        <p:spPr>
          <a:xfrm>
            <a:off x="4014100" y="0"/>
            <a:ext cx="3070860" cy="468630"/>
          </a:xfrm>
          <a:prstGeom prst="rect">
            <a:avLst/>
          </a:prstGeom>
        </p:spPr>
        <p:txBody>
          <a:bodyPr vert="horz" lIns="91440" tIns="45720" rIns="91440" bIns="45720" rtlCol="0"/>
          <a:lstStyle>
            <a:lvl1pPr algn="r">
              <a:defRPr sz="1200">
                <a:cs typeface="+mn-cs"/>
              </a:defRPr>
            </a:lvl1pPr>
          </a:lstStyle>
          <a:p>
            <a:pPr>
              <a:defRPr/>
            </a:pPr>
            <a:fld id="{61696C7E-AA73-4BA7-BD99-1C3895755BAF}" type="datetimeFigureOut">
              <a:rPr lang="en-US"/>
              <a:pPr>
                <a:defRPr/>
              </a:pPr>
              <a:t>12/21/2020</a:t>
            </a:fld>
            <a:endParaRPr lang="en-GB"/>
          </a:p>
        </p:txBody>
      </p:sp>
      <p:sp>
        <p:nvSpPr>
          <p:cNvPr id="4" name="Slide Image Placeholder 3"/>
          <p:cNvSpPr>
            <a:spLocks noGrp="1" noRot="1" noChangeAspect="1"/>
          </p:cNvSpPr>
          <p:nvPr>
            <p:ph type="sldImg" idx="2"/>
          </p:nvPr>
        </p:nvSpPr>
        <p:spPr>
          <a:xfrm>
            <a:off x="1198563" y="701675"/>
            <a:ext cx="4689475" cy="351631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708660" y="4451986"/>
            <a:ext cx="5669280" cy="421767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902343"/>
            <a:ext cx="3070860" cy="468630"/>
          </a:xfrm>
          <a:prstGeom prst="rect">
            <a:avLst/>
          </a:prstGeom>
        </p:spPr>
        <p:txBody>
          <a:bodyPr vert="horz" lIns="91440" tIns="45720" rIns="91440" bIns="45720" rtlCol="0" anchor="b"/>
          <a:lstStyle>
            <a:lvl1pPr algn="l">
              <a:defRPr sz="1200">
                <a:cs typeface="+mn-cs"/>
              </a:defRPr>
            </a:lvl1pPr>
          </a:lstStyle>
          <a:p>
            <a:pPr>
              <a:defRPr/>
            </a:pPr>
            <a:endParaRPr lang="en-GB"/>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1440" tIns="45720" rIns="91440" bIns="45720" rtlCol="0" anchor="b"/>
          <a:lstStyle>
            <a:lvl1pPr algn="r">
              <a:defRPr sz="1200">
                <a:cs typeface="+mn-cs"/>
              </a:defRPr>
            </a:lvl1pPr>
          </a:lstStyle>
          <a:p>
            <a:pPr>
              <a:defRPr/>
            </a:pPr>
            <a:fld id="{B41C7027-FF56-426B-B723-CABA5F9D4321}" type="slidenum">
              <a:rPr lang="en-GB"/>
              <a:pPr>
                <a:defRPr/>
              </a:pPr>
              <a:t>‹#›</a:t>
            </a:fld>
            <a:endParaRPr lang="en-GB"/>
          </a:p>
        </p:txBody>
      </p:sp>
    </p:spTree>
    <p:extLst>
      <p:ext uri="{BB962C8B-B14F-4D97-AF65-F5344CB8AC3E}">
        <p14:creationId xmlns:p14="http://schemas.microsoft.com/office/powerpoint/2010/main" val="3424583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200150" y="701675"/>
            <a:ext cx="4687888" cy="3516313"/>
          </a:xfrm>
          <a:ln/>
        </p:spPr>
      </p:sp>
      <p:sp>
        <p:nvSpPr>
          <p:cNvPr id="62467" name="Rectangle 3"/>
          <p:cNvSpPr>
            <a:spLocks noGrp="1" noChangeArrowheads="1"/>
          </p:cNvSpPr>
          <p:nvPr>
            <p:ph type="body" idx="1"/>
          </p:nvPr>
        </p:nvSpPr>
        <p:spPr>
          <a:xfrm>
            <a:off x="943336" y="4451723"/>
            <a:ext cx="5199930" cy="4219394"/>
          </a:xfrm>
          <a:noFill/>
          <a:ln/>
        </p:spPr>
        <p:txBody>
          <a:bodyPr/>
          <a:lstStyle/>
          <a:p>
            <a:pPr>
              <a:buFontTx/>
              <a:buChar char="•"/>
            </a:pPr>
            <a:r>
              <a:rPr lang="en-GB">
                <a:latin typeface="Arial" charset="0"/>
              </a:rPr>
              <a:t>This course is to provide an awareness of Lean thinking, so you may have seen or heard of some of the elements that we will discuss.</a:t>
            </a:r>
          </a:p>
          <a:p>
            <a:pPr>
              <a:buFontTx/>
              <a:buChar char="•"/>
            </a:pPr>
            <a:r>
              <a:rPr lang="en-GB">
                <a:latin typeface="Arial" charset="0"/>
              </a:rPr>
              <a:t>Talk through each bullet point on the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4282D88-CD42-4E39-9A02-E7C4B4C18DF4}" type="slidenum">
              <a:rPr lang="en-US" smtClean="0"/>
              <a:pPr>
                <a:defRPr/>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200150" y="701675"/>
            <a:ext cx="4687888" cy="3516313"/>
          </a:xfrm>
          <a:ln/>
        </p:spPr>
      </p:sp>
      <p:sp>
        <p:nvSpPr>
          <p:cNvPr id="80899" name="Rectangle 3"/>
          <p:cNvSpPr>
            <a:spLocks noGrp="1" noChangeArrowheads="1"/>
          </p:cNvSpPr>
          <p:nvPr>
            <p:ph type="body" idx="1"/>
          </p:nvPr>
        </p:nvSpPr>
        <p:spPr>
          <a:xfrm>
            <a:off x="943336" y="4453222"/>
            <a:ext cx="5199930" cy="4217895"/>
          </a:xfrm>
          <a:noFill/>
          <a:ln/>
        </p:spPr>
        <p:txBody>
          <a:bodyPr/>
          <a:lstStyle/>
          <a:p>
            <a:pPr>
              <a:buFontTx/>
              <a:buChar char="•"/>
            </a:pPr>
            <a:r>
              <a:rPr lang="en-GB">
                <a:latin typeface="Arial" charset="0"/>
              </a:rPr>
              <a:t>The effective application of Lean is delivering sustainable benefits to the business. </a:t>
            </a:r>
          </a:p>
          <a:p>
            <a:pPr>
              <a:buFontTx/>
              <a:buChar char="•"/>
            </a:pPr>
            <a:r>
              <a:rPr lang="en-GB">
                <a:latin typeface="Arial" charset="0"/>
              </a:rPr>
              <a:t>Our ability to do ‘more with the same’ or ‘more with less’ by working smarter has a direct link to costs. </a:t>
            </a:r>
          </a:p>
          <a:p>
            <a:pPr>
              <a:buFontTx/>
              <a:buChar char="•"/>
            </a:pPr>
            <a:r>
              <a:rPr lang="en-GB">
                <a:latin typeface="Arial" charset="0"/>
              </a:rPr>
              <a:t>Our focus on ‘Doing more for Customers’ is improving the customer experience and customer advocacy to retain and attract new customers. </a:t>
            </a:r>
          </a:p>
          <a:p>
            <a:pPr>
              <a:buFontTx/>
              <a:buChar char="•"/>
            </a:pPr>
            <a:r>
              <a:rPr lang="en-GB">
                <a:latin typeface="Arial" charset="0"/>
              </a:rPr>
              <a:t>Lean can help both improve income and reduce costs - Ensuring positive Jaws</a:t>
            </a:r>
          </a:p>
          <a:p>
            <a:endParaRPr lang="en-GB">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1203325" y="701675"/>
            <a:ext cx="4687888" cy="3516313"/>
          </a:xfrm>
          <a:ln/>
        </p:spPr>
      </p:sp>
      <p:sp>
        <p:nvSpPr>
          <p:cNvPr id="89091" name="Rectangle 3"/>
          <p:cNvSpPr>
            <a:spLocks noGrp="1" noChangeArrowheads="1"/>
          </p:cNvSpPr>
          <p:nvPr>
            <p:ph type="body" idx="1"/>
          </p:nvPr>
        </p:nvSpPr>
        <p:spPr>
          <a:xfrm>
            <a:off x="943336" y="4453222"/>
            <a:ext cx="5199930" cy="4217895"/>
          </a:xfrm>
          <a:noFill/>
          <a:ln/>
        </p:spPr>
        <p:txBody>
          <a:bodyPr/>
          <a:lstStyle/>
          <a:p>
            <a:r>
              <a:rPr lang="en-GB">
                <a:latin typeface="Arial" charset="0"/>
              </a:rPr>
              <a:t>TIMELINE: 9:45 / 2:00</a:t>
            </a:r>
          </a:p>
          <a:p>
            <a:pPr>
              <a:buFontTx/>
              <a:buChar char="•"/>
            </a:pPr>
            <a:r>
              <a:rPr lang="en-GB">
                <a:latin typeface="Arial" charset="0"/>
              </a:rPr>
              <a:t>The five principles of lean were created by the authors James P. Womack and Daniel T. Jones in their book ‘Lean Thinking’ to best describe the Toyota Production System (TPS)</a:t>
            </a:r>
          </a:p>
          <a:p>
            <a:pPr>
              <a:buFontTx/>
              <a:buChar char="•"/>
            </a:pPr>
            <a:r>
              <a:rPr lang="en-GB">
                <a:latin typeface="Arial" charset="0"/>
              </a:rPr>
              <a:t>These principles are very powerful to guide our Lean application and reflection. </a:t>
            </a:r>
          </a:p>
          <a:p>
            <a:pPr>
              <a:buFontTx/>
              <a:buChar char="•"/>
            </a:pPr>
            <a:r>
              <a:rPr lang="en-GB">
                <a:latin typeface="Arial" charset="0"/>
              </a:rPr>
              <a:t>Remind delegates that they have space on their handout sheets to make notes about each of the principles.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p>
            <a:pPr>
              <a:defRPr/>
            </a:pPr>
            <a:fld id="{A2DCED6F-D0E9-427E-9344-3D32265F76E8}" type="slidenum">
              <a:rPr lang="en-US" smtClean="0"/>
              <a:pPr>
                <a:defRPr/>
              </a:pPr>
              <a:t>17</a:t>
            </a:fld>
            <a:endParaRPr lang="en-US"/>
          </a:p>
        </p:txBody>
      </p:sp>
      <p:sp>
        <p:nvSpPr>
          <p:cNvPr id="83971" name="Slide Image Placeholder 1"/>
          <p:cNvSpPr>
            <a:spLocks noGrp="1" noRot="1" noChangeAspect="1" noTextEdit="1"/>
          </p:cNvSpPr>
          <p:nvPr>
            <p:ph type="sldImg"/>
          </p:nvPr>
        </p:nvSpPr>
        <p:spPr bwMode="auto">
          <a:xfrm>
            <a:off x="1201738" y="704850"/>
            <a:ext cx="4683125" cy="35131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729" tIns="45864" rIns="91729" bIns="45864" numCol="1" anchor="t" anchorCtr="0" compatLnSpc="1">
            <a:prstTxWarp prst="textNoShape">
              <a:avLst/>
            </a:prstTxWarp>
          </a:bodyPr>
          <a:lstStyle/>
          <a:p>
            <a:pPr eaLnBrk="1" hangingPunct="1"/>
            <a:endParaRPr lang="en-GB"/>
          </a:p>
        </p:txBody>
      </p:sp>
      <p:sp>
        <p:nvSpPr>
          <p:cNvPr id="83973" name="Slide Number Placeholder 3"/>
          <p:cNvSpPr txBox="1">
            <a:spLocks noGrp="1"/>
          </p:cNvSpPr>
          <p:nvPr/>
        </p:nvSpPr>
        <p:spPr bwMode="auto">
          <a:xfrm>
            <a:off x="4013313" y="8903521"/>
            <a:ext cx="3071632" cy="467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29" tIns="45864" rIns="91729" bIns="45864" anchor="b"/>
          <a:lstStyle>
            <a:lvl1pPr defTabSz="922338" eaLnBrk="0" hangingPunct="0">
              <a:defRPr>
                <a:solidFill>
                  <a:schemeClr val="tx1"/>
                </a:solidFill>
                <a:latin typeface="Arial" pitchFamily="34" charset="0"/>
                <a:cs typeface="Arial" pitchFamily="34" charset="0"/>
              </a:defRPr>
            </a:lvl1pPr>
            <a:lvl2pPr marL="742950" indent="-285750" defTabSz="922338" eaLnBrk="0" hangingPunct="0">
              <a:defRPr>
                <a:solidFill>
                  <a:schemeClr val="tx1"/>
                </a:solidFill>
                <a:latin typeface="Arial" pitchFamily="34" charset="0"/>
                <a:cs typeface="Arial" pitchFamily="34" charset="0"/>
              </a:defRPr>
            </a:lvl2pPr>
            <a:lvl3pPr marL="1143000" indent="-228600" defTabSz="922338" eaLnBrk="0" hangingPunct="0">
              <a:defRPr>
                <a:solidFill>
                  <a:schemeClr val="tx1"/>
                </a:solidFill>
                <a:latin typeface="Arial" pitchFamily="34" charset="0"/>
                <a:cs typeface="Arial" pitchFamily="34" charset="0"/>
              </a:defRPr>
            </a:lvl3pPr>
            <a:lvl4pPr marL="1600200" indent="-228600" defTabSz="922338" eaLnBrk="0" hangingPunct="0">
              <a:defRPr>
                <a:solidFill>
                  <a:schemeClr val="tx1"/>
                </a:solidFill>
                <a:latin typeface="Arial" pitchFamily="34" charset="0"/>
                <a:cs typeface="Arial" pitchFamily="34" charset="0"/>
              </a:defRPr>
            </a:lvl4pPr>
            <a:lvl5pPr marL="2057400" indent="-228600" defTabSz="922338" eaLnBrk="0" hangingPunct="0">
              <a:defRPr>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a:solidFill>
                  <a:schemeClr val="tx1"/>
                </a:solidFill>
                <a:latin typeface="Arial" pitchFamily="34" charset="0"/>
                <a:cs typeface="Arial" pitchFamily="34" charset="0"/>
              </a:defRPr>
            </a:lvl9pPr>
          </a:lstStyle>
          <a:p>
            <a:pPr algn="r"/>
            <a:fld id="{8C95551E-99AC-4E60-A80A-C945A63AF831}" type="slidenum">
              <a:rPr lang="en-GB" sz="1200">
                <a:ea typeface="ＭＳ Ｐゴシック" pitchFamily="34" charset="-128"/>
              </a:rPr>
              <a:pPr algn="r"/>
              <a:t>17</a:t>
            </a:fld>
            <a:endParaRPr lang="en-GB" sz="120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p>
            <a:pPr>
              <a:defRPr/>
            </a:pPr>
            <a:fld id="{00664AED-CC10-4689-B5C3-318EB7793089}" type="slidenum">
              <a:rPr lang="en-US" smtClean="0"/>
              <a:pPr>
                <a:defRPr/>
              </a:pPr>
              <a:t>18</a:t>
            </a:fld>
            <a:endParaRPr lang="en-US"/>
          </a:p>
        </p:txBody>
      </p:sp>
      <p:sp>
        <p:nvSpPr>
          <p:cNvPr id="84995" name="Slide Image Placeholder 1"/>
          <p:cNvSpPr>
            <a:spLocks noGrp="1" noRot="1" noChangeAspect="1" noTextEdit="1"/>
          </p:cNvSpPr>
          <p:nvPr>
            <p:ph type="sldImg"/>
          </p:nvPr>
        </p:nvSpPr>
        <p:spPr bwMode="auto">
          <a:xfrm>
            <a:off x="1201738" y="704850"/>
            <a:ext cx="4683125" cy="35131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729" tIns="45864" rIns="91729" bIns="45864" numCol="1" anchor="t" anchorCtr="0" compatLnSpc="1">
            <a:prstTxWarp prst="textNoShape">
              <a:avLst/>
            </a:prstTxWarp>
          </a:bodyPr>
          <a:lstStyle/>
          <a:p>
            <a:pPr eaLnBrk="1" hangingPunct="1"/>
            <a:endParaRPr lang="en-GB"/>
          </a:p>
        </p:txBody>
      </p:sp>
      <p:sp>
        <p:nvSpPr>
          <p:cNvPr id="84997" name="Slide Number Placeholder 3"/>
          <p:cNvSpPr txBox="1">
            <a:spLocks noGrp="1"/>
          </p:cNvSpPr>
          <p:nvPr/>
        </p:nvSpPr>
        <p:spPr bwMode="auto">
          <a:xfrm>
            <a:off x="4013313" y="8903521"/>
            <a:ext cx="3071632" cy="467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29" tIns="45864" rIns="91729" bIns="45864" anchor="b"/>
          <a:lstStyle>
            <a:lvl1pPr defTabSz="922338" eaLnBrk="0" hangingPunct="0">
              <a:defRPr>
                <a:solidFill>
                  <a:schemeClr val="tx1"/>
                </a:solidFill>
                <a:latin typeface="Arial" pitchFamily="34" charset="0"/>
                <a:cs typeface="Arial" pitchFamily="34" charset="0"/>
              </a:defRPr>
            </a:lvl1pPr>
            <a:lvl2pPr marL="742950" indent="-285750" defTabSz="922338" eaLnBrk="0" hangingPunct="0">
              <a:defRPr>
                <a:solidFill>
                  <a:schemeClr val="tx1"/>
                </a:solidFill>
                <a:latin typeface="Arial" pitchFamily="34" charset="0"/>
                <a:cs typeface="Arial" pitchFamily="34" charset="0"/>
              </a:defRPr>
            </a:lvl2pPr>
            <a:lvl3pPr marL="1143000" indent="-228600" defTabSz="922338" eaLnBrk="0" hangingPunct="0">
              <a:defRPr>
                <a:solidFill>
                  <a:schemeClr val="tx1"/>
                </a:solidFill>
                <a:latin typeface="Arial" pitchFamily="34" charset="0"/>
                <a:cs typeface="Arial" pitchFamily="34" charset="0"/>
              </a:defRPr>
            </a:lvl3pPr>
            <a:lvl4pPr marL="1600200" indent="-228600" defTabSz="922338" eaLnBrk="0" hangingPunct="0">
              <a:defRPr>
                <a:solidFill>
                  <a:schemeClr val="tx1"/>
                </a:solidFill>
                <a:latin typeface="Arial" pitchFamily="34" charset="0"/>
                <a:cs typeface="Arial" pitchFamily="34" charset="0"/>
              </a:defRPr>
            </a:lvl4pPr>
            <a:lvl5pPr marL="2057400" indent="-228600" defTabSz="922338" eaLnBrk="0" hangingPunct="0">
              <a:defRPr>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a:solidFill>
                  <a:schemeClr val="tx1"/>
                </a:solidFill>
                <a:latin typeface="Arial" pitchFamily="34" charset="0"/>
                <a:cs typeface="Arial" pitchFamily="34" charset="0"/>
              </a:defRPr>
            </a:lvl9pPr>
          </a:lstStyle>
          <a:p>
            <a:pPr algn="r"/>
            <a:fld id="{963D2DA6-7FE3-458E-9FE8-EC41C9A32538}" type="slidenum">
              <a:rPr lang="en-GB" sz="1200">
                <a:ea typeface="ＭＳ Ｐゴシック" pitchFamily="34" charset="-128"/>
              </a:rPr>
              <a:pPr algn="r"/>
              <a:t>18</a:t>
            </a:fld>
            <a:endParaRPr lang="en-GB" sz="120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58D10FA-A243-47A6-9188-13C0049A493A}" type="slidenum">
              <a:rPr lang="en-GB"/>
              <a:pPr>
                <a:defRPr/>
              </a:pPr>
              <a:t>19</a:t>
            </a:fld>
            <a:endParaRPr lang="en-GB"/>
          </a:p>
        </p:txBody>
      </p:sp>
      <p:sp>
        <p:nvSpPr>
          <p:cNvPr id="86019" name="Rectangle 2"/>
          <p:cNvSpPr>
            <a:spLocks noGrp="1" noRot="1" noChangeAspect="1" noChangeArrowheads="1" noTextEdit="1"/>
          </p:cNvSpPr>
          <p:nvPr>
            <p:ph type="sldImg"/>
          </p:nvPr>
        </p:nvSpPr>
        <p:spPr bwMode="auto">
          <a:xfrm>
            <a:off x="968161" y="710363"/>
            <a:ext cx="5155244" cy="3502362"/>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86020" name="Rectangle 3"/>
          <p:cNvSpPr>
            <a:spLocks noGrp="1" noChangeArrowheads="1"/>
          </p:cNvSpPr>
          <p:nvPr>
            <p:ph type="body" idx="1"/>
          </p:nvPr>
        </p:nvSpPr>
        <p:spPr bwMode="auto">
          <a:xfrm>
            <a:off x="943335" y="4465997"/>
            <a:ext cx="5198275" cy="423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numCol="1" anchor="t" anchorCtr="0" compatLnSpc="1">
            <a:prstTxWarp prst="textNoShape">
              <a:avLst/>
            </a:prstTxWarp>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96011D6-CDAD-49DE-A9B9-6F35F3984DDB}" type="slidenum">
              <a:rPr lang="en-GB"/>
              <a:pPr>
                <a:defRPr/>
              </a:pPr>
              <a:t>20</a:t>
            </a:fld>
            <a:endParaRPr lang="en-GB"/>
          </a:p>
        </p:txBody>
      </p:sp>
      <p:sp>
        <p:nvSpPr>
          <p:cNvPr id="87043" name="Rectangle 2"/>
          <p:cNvSpPr>
            <a:spLocks noGrp="1" noRot="1" noChangeAspect="1" noChangeArrowheads="1" noTextEdit="1"/>
          </p:cNvSpPr>
          <p:nvPr>
            <p:ph type="sldImg"/>
          </p:nvPr>
        </p:nvSpPr>
        <p:spPr bwMode="auto">
          <a:xfrm>
            <a:off x="968161" y="710363"/>
            <a:ext cx="5155244" cy="3502362"/>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xfrm>
            <a:off x="943335" y="4465997"/>
            <a:ext cx="5198275" cy="423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numCol="1" anchor="t" anchorCtr="0" compatLnSpc="1">
            <a:prstTxWarp prst="textNoShape">
              <a:avLst/>
            </a:prstTxWarp>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1B13FC5-F1B1-4F30-9197-BC499F0FCFE8}" type="slidenum">
              <a:rPr lang="en-GB"/>
              <a:pPr>
                <a:defRPr/>
              </a:pPr>
              <a:t>21</a:t>
            </a:fld>
            <a:endParaRPr lang="en-GB"/>
          </a:p>
        </p:txBody>
      </p:sp>
      <p:sp>
        <p:nvSpPr>
          <p:cNvPr id="88067" name="Rectangle 2"/>
          <p:cNvSpPr>
            <a:spLocks noGrp="1" noRot="1" noChangeAspect="1" noChangeArrowheads="1" noTextEdit="1"/>
          </p:cNvSpPr>
          <p:nvPr>
            <p:ph type="sldImg"/>
          </p:nvPr>
        </p:nvSpPr>
        <p:spPr bwMode="auto">
          <a:xfrm>
            <a:off x="1209675" y="709613"/>
            <a:ext cx="4672013" cy="3503612"/>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88068" name="Rectangle 3"/>
          <p:cNvSpPr>
            <a:spLocks noGrp="1" noChangeArrowheads="1"/>
          </p:cNvSpPr>
          <p:nvPr>
            <p:ph type="body" idx="1"/>
          </p:nvPr>
        </p:nvSpPr>
        <p:spPr bwMode="auto">
          <a:xfrm>
            <a:off x="943335" y="4465997"/>
            <a:ext cx="5198275" cy="423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numCol="1" anchor="t" anchorCtr="0" compatLnSpc="1">
            <a:prstTxWarp prst="textNoShape">
              <a:avLst/>
            </a:prstTxWarp>
          </a:bodyPr>
          <a:lstStyle/>
          <a:p>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Arial" pitchFamily="34" charset="0"/>
              <a:ea typeface="ＭＳ Ｐゴシック" pitchFamily="34" charset="-128"/>
            </a:endParaRPr>
          </a:p>
        </p:txBody>
      </p:sp>
      <p:sp>
        <p:nvSpPr>
          <p:cNvPr id="51204" name="Slide Number Placeholder 3"/>
          <p:cNvSpPr>
            <a:spLocks noGrp="1"/>
          </p:cNvSpPr>
          <p:nvPr>
            <p:ph type="sldNum" sz="quarter" idx="5"/>
          </p:nvPr>
        </p:nvSpPr>
        <p:spPr/>
        <p:txBody>
          <a:bodyPr/>
          <a:lstStyle>
            <a:lvl1pPr defTabSz="917575">
              <a:defRPr sz="1000">
                <a:solidFill>
                  <a:schemeClr val="tx1"/>
                </a:solidFill>
                <a:latin typeface="Arial" charset="0"/>
                <a:ea typeface="ＭＳ Ｐゴシック" pitchFamily="1" charset="-128"/>
              </a:defRPr>
            </a:lvl1pPr>
            <a:lvl2pPr marL="742950" indent="-285750" defTabSz="917575">
              <a:defRPr sz="1000">
                <a:solidFill>
                  <a:schemeClr val="tx1"/>
                </a:solidFill>
                <a:latin typeface="Arial" charset="0"/>
                <a:ea typeface="ＭＳ Ｐゴシック" pitchFamily="1" charset="-128"/>
              </a:defRPr>
            </a:lvl2pPr>
            <a:lvl3pPr marL="1143000" indent="-228600" defTabSz="917575">
              <a:defRPr sz="1000">
                <a:solidFill>
                  <a:schemeClr val="tx1"/>
                </a:solidFill>
                <a:latin typeface="Arial" charset="0"/>
                <a:ea typeface="ＭＳ Ｐゴシック" pitchFamily="1" charset="-128"/>
              </a:defRPr>
            </a:lvl3pPr>
            <a:lvl4pPr marL="1600200" indent="-228600" defTabSz="917575">
              <a:defRPr sz="1000">
                <a:solidFill>
                  <a:schemeClr val="tx1"/>
                </a:solidFill>
                <a:latin typeface="Arial" charset="0"/>
                <a:ea typeface="ＭＳ Ｐゴシック" pitchFamily="1" charset="-128"/>
              </a:defRPr>
            </a:lvl4pPr>
            <a:lvl5pPr marL="2057400" indent="-228600" defTabSz="917575">
              <a:defRPr sz="1000">
                <a:solidFill>
                  <a:schemeClr val="tx1"/>
                </a:solidFill>
                <a:latin typeface="Arial" charset="0"/>
                <a:ea typeface="ＭＳ Ｐゴシック" pitchFamily="1" charset="-128"/>
              </a:defRPr>
            </a:lvl5pPr>
            <a:lvl6pPr marL="2514600" indent="-228600" defTabSz="917575" eaLnBrk="0" fontAlgn="base" hangingPunct="0">
              <a:spcBef>
                <a:spcPct val="0"/>
              </a:spcBef>
              <a:spcAft>
                <a:spcPct val="0"/>
              </a:spcAft>
              <a:defRPr sz="1000">
                <a:solidFill>
                  <a:schemeClr val="tx1"/>
                </a:solidFill>
                <a:latin typeface="Arial" charset="0"/>
                <a:ea typeface="ＭＳ Ｐゴシック" pitchFamily="1" charset="-128"/>
              </a:defRPr>
            </a:lvl6pPr>
            <a:lvl7pPr marL="2971800" indent="-228600" defTabSz="917575" eaLnBrk="0" fontAlgn="base" hangingPunct="0">
              <a:spcBef>
                <a:spcPct val="0"/>
              </a:spcBef>
              <a:spcAft>
                <a:spcPct val="0"/>
              </a:spcAft>
              <a:defRPr sz="1000">
                <a:solidFill>
                  <a:schemeClr val="tx1"/>
                </a:solidFill>
                <a:latin typeface="Arial" charset="0"/>
                <a:ea typeface="ＭＳ Ｐゴシック" pitchFamily="1" charset="-128"/>
              </a:defRPr>
            </a:lvl7pPr>
            <a:lvl8pPr marL="3429000" indent="-228600" defTabSz="917575" eaLnBrk="0" fontAlgn="base" hangingPunct="0">
              <a:spcBef>
                <a:spcPct val="0"/>
              </a:spcBef>
              <a:spcAft>
                <a:spcPct val="0"/>
              </a:spcAft>
              <a:defRPr sz="1000">
                <a:solidFill>
                  <a:schemeClr val="tx1"/>
                </a:solidFill>
                <a:latin typeface="Arial" charset="0"/>
                <a:ea typeface="ＭＳ Ｐゴシック" pitchFamily="1" charset="-128"/>
              </a:defRPr>
            </a:lvl8pPr>
            <a:lvl9pPr marL="3886200" indent="-228600" defTabSz="917575" eaLnBrk="0" fontAlgn="base" hangingPunct="0">
              <a:spcBef>
                <a:spcPct val="0"/>
              </a:spcBef>
              <a:spcAft>
                <a:spcPct val="0"/>
              </a:spcAft>
              <a:defRPr sz="1000">
                <a:solidFill>
                  <a:schemeClr val="tx1"/>
                </a:solidFill>
                <a:latin typeface="Arial" charset="0"/>
                <a:ea typeface="ＭＳ Ｐゴシック" pitchFamily="1" charset="-128"/>
              </a:defRPr>
            </a:lvl9pPr>
          </a:lstStyle>
          <a:p>
            <a:pPr>
              <a:defRPr/>
            </a:pPr>
            <a:fld id="{89DA840B-1F8A-434D-BE84-DD5909F12B15}" type="slidenum">
              <a:rPr lang="en-US" sz="1200" smtClean="0"/>
              <a:pPr>
                <a:defRPr/>
              </a:pPr>
              <a:t>22</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AA9B93B-61B4-4AD1-877A-FF6C677600B0}" type="slidenum">
              <a:rPr lang="en-GB"/>
              <a:pPr>
                <a:defRPr/>
              </a:pPr>
              <a:t>23</a:t>
            </a:fld>
            <a:endParaRPr lang="en-GB"/>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9645A5C-D4AD-469D-B8B8-A8799DEA3CC8}" type="slidenum">
              <a:rPr lang="en-GB"/>
              <a:pPr/>
              <a:t>3</a:t>
            </a:fld>
            <a:endParaRPr lang="en-GB"/>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t>Benefits</a:t>
            </a:r>
          </a:p>
          <a:p>
            <a:endParaRPr lang="en-GB"/>
          </a:p>
          <a:p>
            <a:pPr eaLnBrk="1" hangingPunct="1">
              <a:lnSpc>
                <a:spcPct val="150000"/>
              </a:lnSpc>
            </a:pPr>
            <a:r>
              <a:rPr lang="en-US">
                <a:cs typeface="Arial" pitchFamily="34" charset="0"/>
              </a:rPr>
              <a:t>Eliminate process variability, which leads to reduced mistakes and improved service quality</a:t>
            </a:r>
          </a:p>
          <a:p>
            <a:pPr eaLnBrk="1" hangingPunct="1">
              <a:lnSpc>
                <a:spcPct val="150000"/>
              </a:lnSpc>
            </a:pPr>
            <a:r>
              <a:rPr lang="en-US">
                <a:cs typeface="Arial" pitchFamily="34" charset="0"/>
              </a:rPr>
              <a:t>Improved productivity as targets are more likely to be achieved </a:t>
            </a:r>
          </a:p>
          <a:p>
            <a:pPr eaLnBrk="1" hangingPunct="1">
              <a:lnSpc>
                <a:spcPct val="150000"/>
              </a:lnSpc>
            </a:pPr>
            <a:r>
              <a:rPr lang="en-US">
                <a:cs typeface="Arial" pitchFamily="34" charset="0"/>
              </a:rPr>
              <a:t>Improved planning as performance is more predictable</a:t>
            </a:r>
          </a:p>
          <a:p>
            <a:pPr eaLnBrk="1" hangingPunct="1">
              <a:lnSpc>
                <a:spcPct val="150000"/>
              </a:lnSpc>
            </a:pPr>
            <a:r>
              <a:rPr lang="en-US">
                <a:cs typeface="Arial" pitchFamily="34" charset="0"/>
              </a:rPr>
              <a:t>More effective integration of new staff</a:t>
            </a:r>
          </a:p>
          <a:p>
            <a:pPr eaLnBrk="1" hangingPunct="1">
              <a:lnSpc>
                <a:spcPct val="150000"/>
              </a:lnSpc>
            </a:pPr>
            <a:r>
              <a:rPr lang="en-US">
                <a:cs typeface="Arial" pitchFamily="34" charset="0"/>
              </a:rPr>
              <a:t>Fast dissemination of process improvements and other interventions</a:t>
            </a:r>
          </a:p>
          <a:p>
            <a:pPr eaLnBrk="1" hangingPunct="1">
              <a:lnSpc>
                <a:spcPct val="150000"/>
              </a:lnSpc>
            </a:pPr>
            <a:r>
              <a:rPr lang="en-US">
                <a:solidFill>
                  <a:srgbClr val="FF0000"/>
                </a:solidFill>
                <a:cs typeface="Arial" pitchFamily="34" charset="0"/>
              </a:rPr>
              <a:t>Team and colleague performance can be more effectively/accurately compared (may need another word) – leading to improved morale</a:t>
            </a:r>
          </a:p>
          <a:p>
            <a:pPr eaLnBrk="1" hangingPunct="1">
              <a:lnSpc>
                <a:spcPct val="150000"/>
              </a:lnSpc>
            </a:pPr>
            <a:endParaRPr lang="en-GB">
              <a:solidFill>
                <a:srgbClr val="FF0000"/>
              </a:solidFill>
              <a:cs typeface="Arial" pitchFamily="34" charset="0"/>
            </a:endParaRPr>
          </a:p>
          <a:p>
            <a:endParaRPr lang="en-GB"/>
          </a:p>
        </p:txBody>
      </p:sp>
      <p:sp>
        <p:nvSpPr>
          <p:cNvPr id="4" name="Slide Number Placeholder 3"/>
          <p:cNvSpPr>
            <a:spLocks noGrp="1"/>
          </p:cNvSpPr>
          <p:nvPr>
            <p:ph type="sldNum" sz="quarter" idx="5"/>
          </p:nvPr>
        </p:nvSpPr>
        <p:spPr/>
        <p:txBody>
          <a:bodyPr/>
          <a:lstStyle/>
          <a:p>
            <a:pPr>
              <a:defRPr/>
            </a:pPr>
            <a:fld id="{5CB113ED-5EB4-47B9-89E9-A6F0FF982921}" type="slidenum">
              <a:rPr lang="en-GB" smtClean="0"/>
              <a:pPr>
                <a:defRPr/>
              </a:pPr>
              <a:t>24</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bwMode="auto">
          <a:xfrm>
            <a:off x="1200150" y="701675"/>
            <a:ext cx="4689475" cy="35163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ctangle 3"/>
          <p:cNvSpPr>
            <a:spLocks noGrp="1" noChangeArrowheads="1"/>
          </p:cNvSpPr>
          <p:nvPr>
            <p:ph type="body" idx="1"/>
          </p:nvPr>
        </p:nvSpPr>
        <p:spPr bwMode="auto">
          <a:xfrm>
            <a:off x="943336" y="4452510"/>
            <a:ext cx="5199929" cy="42187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Tx/>
              <a:buChar char="•"/>
            </a:pPr>
            <a:endParaRPr lang="en-GB">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xfrm>
            <a:off x="1200150" y="701675"/>
            <a:ext cx="4687888" cy="3516313"/>
          </a:xfrm>
          <a:ln/>
        </p:spPr>
      </p:sp>
      <p:sp>
        <p:nvSpPr>
          <p:cNvPr id="111619" name="Rectangle 3"/>
          <p:cNvSpPr>
            <a:spLocks noGrp="1" noChangeArrowheads="1"/>
          </p:cNvSpPr>
          <p:nvPr>
            <p:ph type="body" idx="1"/>
          </p:nvPr>
        </p:nvSpPr>
        <p:spPr>
          <a:xfrm>
            <a:off x="943336" y="4453222"/>
            <a:ext cx="5199930" cy="4217895"/>
          </a:xfrm>
          <a:noFill/>
          <a:ln/>
        </p:spPr>
        <p:txBody>
          <a:bodyPr/>
          <a:lstStyle/>
          <a:p>
            <a:r>
              <a:rPr lang="en-GB" b="1">
                <a:latin typeface="Arial" charset="0"/>
              </a:rPr>
              <a:t>Rhyme can be helpful to remember:</a:t>
            </a:r>
            <a:r>
              <a:rPr lang="en-GB">
                <a:latin typeface="Arial" charset="0"/>
              </a:rPr>
              <a:t> Muda 1, can’t be done; Muda 2, you can do!</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xfrm>
            <a:off x="1200150" y="701675"/>
            <a:ext cx="4687888" cy="3516313"/>
          </a:xfrm>
          <a:ln/>
        </p:spPr>
      </p:sp>
      <p:sp>
        <p:nvSpPr>
          <p:cNvPr id="113667" name="Rectangle 3"/>
          <p:cNvSpPr>
            <a:spLocks noGrp="1" noChangeArrowheads="1"/>
          </p:cNvSpPr>
          <p:nvPr>
            <p:ph type="body" idx="1"/>
          </p:nvPr>
        </p:nvSpPr>
        <p:spPr>
          <a:xfrm>
            <a:off x="943336" y="4453222"/>
            <a:ext cx="5199930" cy="4217895"/>
          </a:xfrm>
          <a:noFill/>
          <a:ln/>
        </p:spPr>
        <p:txBody>
          <a:bodyPr/>
          <a:lstStyle/>
          <a:p>
            <a:pPr>
              <a:buFontTx/>
              <a:buChar char="•"/>
            </a:pPr>
            <a:r>
              <a:rPr lang="en-GB">
                <a:solidFill>
                  <a:schemeClr val="accent2"/>
                </a:solidFill>
                <a:latin typeface="Arial" charset="0"/>
              </a:rPr>
              <a:t>TIM WOOD gives us the seven operational / manufacturing wastes for identifying where waste occurs in business activities.</a:t>
            </a:r>
          </a:p>
          <a:p>
            <a:pPr>
              <a:buFontTx/>
              <a:buChar char="•"/>
            </a:pPr>
            <a:r>
              <a:rPr lang="en-GB">
                <a:solidFill>
                  <a:schemeClr val="accent2"/>
                </a:solidFill>
                <a:latin typeface="Arial" charset="0"/>
              </a:rPr>
              <a:t>Get delegates to capture notes around definitions and examples on the handout sheets</a:t>
            </a:r>
            <a:endParaRPr lang="en-GB" sz="1600" b="1">
              <a:latin typeface="Arial" charset="0"/>
            </a:endParaRPr>
          </a:p>
          <a:p>
            <a:r>
              <a:rPr lang="en-GB" sz="1600" b="1">
                <a:latin typeface="Arial" charset="0"/>
              </a:rPr>
              <a:t>T</a:t>
            </a:r>
            <a:r>
              <a:rPr lang="en-GB" sz="1400">
                <a:latin typeface="Arial" charset="0"/>
              </a:rPr>
              <a:t>ransport  </a:t>
            </a:r>
            <a:r>
              <a:rPr lang="en-GB">
                <a:latin typeface="Arial" charset="0"/>
              </a:rPr>
              <a:t>e.g. moving work too much, handoffs between departments</a:t>
            </a:r>
          </a:p>
          <a:p>
            <a:r>
              <a:rPr lang="en-GB" sz="1600" b="1">
                <a:latin typeface="Arial" charset="0"/>
              </a:rPr>
              <a:t>I</a:t>
            </a:r>
            <a:r>
              <a:rPr lang="en-GB" sz="1400">
                <a:latin typeface="Arial" charset="0"/>
              </a:rPr>
              <a:t>nventory  </a:t>
            </a:r>
            <a:r>
              <a:rPr lang="en-GB">
                <a:latin typeface="Arial" charset="0"/>
              </a:rPr>
              <a:t>e.g. WIP &amp; Stock</a:t>
            </a:r>
          </a:p>
          <a:p>
            <a:r>
              <a:rPr lang="en-GB" sz="1600" b="1">
                <a:latin typeface="Arial" charset="0"/>
              </a:rPr>
              <a:t>M</a:t>
            </a:r>
            <a:r>
              <a:rPr lang="en-GB" sz="1400">
                <a:latin typeface="Arial" charset="0"/>
              </a:rPr>
              <a:t>otion </a:t>
            </a:r>
            <a:r>
              <a:rPr lang="en-GB">
                <a:latin typeface="Arial" charset="0"/>
              </a:rPr>
              <a:t>e.g. Walking to Printer or to another</a:t>
            </a:r>
            <a:r>
              <a:rPr lang="en-GB">
                <a:solidFill>
                  <a:srgbClr val="333399"/>
                </a:solidFill>
                <a:latin typeface="Arial" charset="0"/>
              </a:rPr>
              <a:t> </a:t>
            </a:r>
            <a:r>
              <a:rPr lang="en-GB">
                <a:latin typeface="Arial" charset="0"/>
              </a:rPr>
              <a:t>floor</a:t>
            </a:r>
          </a:p>
          <a:p>
            <a:r>
              <a:rPr lang="en-GB" sz="1600" b="1">
                <a:latin typeface="Arial" charset="0"/>
              </a:rPr>
              <a:t>W</a:t>
            </a:r>
            <a:r>
              <a:rPr lang="en-GB" sz="1400">
                <a:latin typeface="Arial" charset="0"/>
              </a:rPr>
              <a:t>aiting </a:t>
            </a:r>
            <a:r>
              <a:rPr lang="en-GB">
                <a:latin typeface="Arial" charset="0"/>
              </a:rPr>
              <a:t>e.g. for work, for a machine to be fixed</a:t>
            </a:r>
          </a:p>
          <a:p>
            <a:r>
              <a:rPr lang="en-GB" sz="1600" b="1">
                <a:latin typeface="Arial" charset="0"/>
              </a:rPr>
              <a:t>O</a:t>
            </a:r>
            <a:r>
              <a:rPr lang="en-GB" sz="1400">
                <a:latin typeface="Arial" charset="0"/>
              </a:rPr>
              <a:t>ver Production </a:t>
            </a:r>
            <a:r>
              <a:rPr lang="en-GB">
                <a:latin typeface="Arial" charset="0"/>
              </a:rPr>
              <a:t>e.g. producing more than is required</a:t>
            </a:r>
            <a:r>
              <a:rPr lang="en-GB">
                <a:solidFill>
                  <a:srgbClr val="333399"/>
                </a:solidFill>
                <a:latin typeface="Arial" charset="0"/>
              </a:rPr>
              <a:t> </a:t>
            </a:r>
          </a:p>
          <a:p>
            <a:r>
              <a:rPr lang="en-GB" sz="1600" b="1">
                <a:latin typeface="Arial" charset="0"/>
              </a:rPr>
              <a:t>O</a:t>
            </a:r>
            <a:r>
              <a:rPr lang="en-GB" sz="1400">
                <a:latin typeface="Arial" charset="0"/>
              </a:rPr>
              <a:t>ver / Under Processing </a:t>
            </a:r>
            <a:r>
              <a:rPr lang="en-GB">
                <a:latin typeface="Arial" charset="0"/>
              </a:rPr>
              <a:t>e.g. checking the checkers</a:t>
            </a:r>
          </a:p>
          <a:p>
            <a:r>
              <a:rPr lang="en-GB" sz="1600" b="1">
                <a:latin typeface="Arial" charset="0"/>
              </a:rPr>
              <a:t>D</a:t>
            </a:r>
            <a:r>
              <a:rPr lang="en-GB" sz="1400">
                <a:latin typeface="Arial" charset="0"/>
              </a:rPr>
              <a:t>efects </a:t>
            </a:r>
            <a:r>
              <a:rPr lang="en-GB">
                <a:latin typeface="Arial" charset="0"/>
              </a:rPr>
              <a:t>e.g. rejects &amp; rework.</a:t>
            </a:r>
          </a:p>
          <a:p>
            <a:endParaRPr lang="en-GB">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E55F1F-0CFE-4D11-99DF-A1B75B032D8E}" type="slidenum">
              <a:rPr lang="en-GB"/>
              <a:pPr/>
              <a:t>28</a:t>
            </a:fld>
            <a:endParaRPr lang="en-GB"/>
          </a:p>
        </p:txBody>
      </p:sp>
      <p:sp>
        <p:nvSpPr>
          <p:cNvPr id="747522" name="Rectangle 2"/>
          <p:cNvSpPr>
            <a:spLocks noGrp="1" noRot="1" noChangeAspect="1" noChangeArrowheads="1" noTextEdit="1"/>
          </p:cNvSpPr>
          <p:nvPr>
            <p:ph type="sldImg"/>
          </p:nvPr>
        </p:nvSpPr>
        <p:spPr>
          <a:xfrm>
            <a:off x="1201738" y="701675"/>
            <a:ext cx="4686300" cy="3514725"/>
          </a:xfrm>
          <a:ln/>
        </p:spPr>
      </p:sp>
      <p:sp>
        <p:nvSpPr>
          <p:cNvPr id="747523" name="Rectangle 3"/>
          <p:cNvSpPr>
            <a:spLocks noGrp="1" noChangeArrowheads="1"/>
          </p:cNvSpPr>
          <p:nvPr>
            <p:ph type="body" idx="1"/>
          </p:nvPr>
        </p:nvSpPr>
        <p:spPr>
          <a:xfrm>
            <a:off x="708660" y="4450866"/>
            <a:ext cx="5669280" cy="4220835"/>
          </a:xfrm>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ChangeArrowheads="1" noTextEdit="1"/>
          </p:cNvSpPr>
          <p:nvPr>
            <p:ph type="sldImg"/>
          </p:nvPr>
        </p:nvSpPr>
        <p:spPr>
          <a:xfrm>
            <a:off x="1200150" y="701675"/>
            <a:ext cx="4687888" cy="3516313"/>
          </a:xfrm>
          <a:ln/>
        </p:spPr>
      </p:sp>
      <p:sp>
        <p:nvSpPr>
          <p:cNvPr id="229379" name="Rectangle 3"/>
          <p:cNvSpPr>
            <a:spLocks noGrp="1" noChangeArrowheads="1"/>
          </p:cNvSpPr>
          <p:nvPr>
            <p:ph type="body" idx="1"/>
          </p:nvPr>
        </p:nvSpPr>
        <p:spPr>
          <a:xfrm>
            <a:off x="943336" y="4453222"/>
            <a:ext cx="5199930" cy="4217895"/>
          </a:xfrm>
          <a:noFill/>
          <a:ln/>
        </p:spPr>
        <p:txBody>
          <a:bodyPr/>
          <a:lstStyle/>
          <a:p>
            <a:pPr>
              <a:buFontTx/>
              <a:buChar char="•"/>
            </a:pPr>
            <a:r>
              <a:rPr lang="en-GB" dirty="0">
                <a:solidFill>
                  <a:schemeClr val="accent2"/>
                </a:solidFill>
                <a:latin typeface="Arial" charset="0"/>
              </a:rPr>
              <a:t>MIC ROWE gives us the seven service wastes for identifying where waste occurs that impacts customer service.</a:t>
            </a:r>
          </a:p>
          <a:p>
            <a:pPr>
              <a:buFontTx/>
              <a:buChar char="•"/>
            </a:pPr>
            <a:r>
              <a:rPr lang="en-GB" dirty="0">
                <a:solidFill>
                  <a:schemeClr val="accent2"/>
                </a:solidFill>
                <a:latin typeface="Arial" charset="0"/>
              </a:rPr>
              <a:t>Get delegates to capture notes around definitions and examples on the handout sheets</a:t>
            </a:r>
            <a:r>
              <a:rPr lang="en-GB" b="1" dirty="0">
                <a:latin typeface="Arial" charset="0"/>
              </a:rPr>
              <a:t> </a:t>
            </a:r>
          </a:p>
          <a:p>
            <a:r>
              <a:rPr lang="en-GB" b="1" dirty="0">
                <a:latin typeface="Arial" charset="0"/>
              </a:rPr>
              <a:t>M</a:t>
            </a:r>
            <a:r>
              <a:rPr lang="en-GB" dirty="0">
                <a:latin typeface="Arial" charset="0"/>
              </a:rPr>
              <a:t>otion – That the customer experiences from poor branch layout or website design. Could include telephone transfers</a:t>
            </a:r>
          </a:p>
          <a:p>
            <a:r>
              <a:rPr lang="en-GB" b="1" dirty="0">
                <a:latin typeface="Arial" charset="0"/>
              </a:rPr>
              <a:t>I</a:t>
            </a:r>
            <a:r>
              <a:rPr lang="en-GB" dirty="0">
                <a:latin typeface="Arial" charset="0"/>
              </a:rPr>
              <a:t>nventory incorrect – Not having the right promotional materials or application forms for the customer.</a:t>
            </a:r>
          </a:p>
          <a:p>
            <a:r>
              <a:rPr lang="en-GB" b="1" dirty="0">
                <a:latin typeface="Arial" charset="0"/>
              </a:rPr>
              <a:t>C</a:t>
            </a:r>
            <a:r>
              <a:rPr lang="en-GB" dirty="0">
                <a:latin typeface="Arial" charset="0"/>
              </a:rPr>
              <a:t>ommunication unclear – Use of jargon, customers having to seek clarification, confusion over products or services</a:t>
            </a:r>
          </a:p>
          <a:p>
            <a:r>
              <a:rPr lang="en-GB" b="1" dirty="0">
                <a:latin typeface="Arial" charset="0"/>
              </a:rPr>
              <a:t>R</a:t>
            </a:r>
            <a:r>
              <a:rPr lang="en-GB" dirty="0">
                <a:latin typeface="Arial" charset="0"/>
              </a:rPr>
              <a:t>epetition – Customers having to repeat details, make a second call or visit</a:t>
            </a:r>
          </a:p>
          <a:p>
            <a:r>
              <a:rPr lang="en-GB" b="1" dirty="0">
                <a:latin typeface="Arial" charset="0"/>
              </a:rPr>
              <a:t>O</a:t>
            </a:r>
            <a:r>
              <a:rPr lang="en-GB" dirty="0">
                <a:latin typeface="Arial" charset="0"/>
              </a:rPr>
              <a:t>pportunity lost – Poor customer interactions, missing moments of truth, misappropriate selling or missed selling opportunity.</a:t>
            </a:r>
          </a:p>
          <a:p>
            <a:r>
              <a:rPr lang="en-GB" b="1" dirty="0">
                <a:latin typeface="Arial" charset="0"/>
              </a:rPr>
              <a:t>W</a:t>
            </a:r>
            <a:r>
              <a:rPr lang="en-GB" dirty="0">
                <a:latin typeface="Arial" charset="0"/>
              </a:rPr>
              <a:t>aiting – Customer waiting in queues (in branch or on phone), for a product or service to be activated or delivered</a:t>
            </a:r>
          </a:p>
          <a:p>
            <a:r>
              <a:rPr lang="en-GB" b="1" dirty="0">
                <a:latin typeface="Arial" charset="0"/>
              </a:rPr>
              <a:t>E</a:t>
            </a:r>
            <a:r>
              <a:rPr lang="en-GB" dirty="0">
                <a:latin typeface="Arial" charset="0"/>
              </a:rPr>
              <a:t>rrors – Customer experiences a defect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xfrm>
            <a:off x="1200150" y="701675"/>
            <a:ext cx="4687888" cy="3516313"/>
          </a:xfrm>
          <a:ln/>
        </p:spPr>
      </p:sp>
      <p:sp>
        <p:nvSpPr>
          <p:cNvPr id="117763" name="Rectangle 3"/>
          <p:cNvSpPr>
            <a:spLocks noGrp="1" noChangeArrowheads="1"/>
          </p:cNvSpPr>
          <p:nvPr>
            <p:ph type="body" idx="1"/>
          </p:nvPr>
        </p:nvSpPr>
        <p:spPr>
          <a:xfrm>
            <a:off x="943336" y="4453222"/>
            <a:ext cx="5199930" cy="4217895"/>
          </a:xfrm>
          <a:noFill/>
          <a:ln/>
        </p:spPr>
        <p:txBody>
          <a:bodyPr/>
          <a:lstStyle/>
          <a:p>
            <a:pPr>
              <a:buFontTx/>
              <a:buChar char="•"/>
            </a:pPr>
            <a:r>
              <a:rPr lang="en-GB">
                <a:latin typeface="Arial" charset="0"/>
              </a:rPr>
              <a:t>Make sure delegates have captured notes on their handout sheets for these on each type of waste and also some examples for their processes.</a:t>
            </a:r>
          </a:p>
          <a:p>
            <a:pPr>
              <a:buFontTx/>
              <a:buChar char="•"/>
            </a:pPr>
            <a:r>
              <a:rPr lang="en-GB">
                <a:latin typeface="Arial" charset="0"/>
              </a:rPr>
              <a:t>What is the biggest waste in your business area?</a:t>
            </a:r>
          </a:p>
          <a:p>
            <a:pPr>
              <a:buFontTx/>
              <a:buChar char="•"/>
            </a:pPr>
            <a:r>
              <a:rPr lang="en-GB">
                <a:latin typeface="Arial" charset="0"/>
              </a:rPr>
              <a:t>What wastes can you see in your business area?</a:t>
            </a:r>
          </a:p>
          <a:p>
            <a:pPr>
              <a:buFontTx/>
              <a:buChar char="•"/>
            </a:pPr>
            <a:r>
              <a:rPr lang="en-GB">
                <a:latin typeface="Arial" charset="0"/>
              </a:rPr>
              <a:t>Remind delegates that eliminating waste is one of the quickest, easiest and cheapest ways of improving a process. They will be the best people to spot waste and improvement opportunities in their processes because they do them day to day.</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p>
            <a:pPr>
              <a:defRPr/>
            </a:pPr>
            <a:fld id="{7BCF575C-7BD6-46E4-B033-7011EEA964FF}" type="slidenum">
              <a:rPr lang="en-US" smtClean="0"/>
              <a:pPr>
                <a:defRPr/>
              </a:pPr>
              <a:t>31</a:t>
            </a:fld>
            <a:endParaRPr lang="en-US"/>
          </a:p>
        </p:txBody>
      </p:sp>
      <p:sp>
        <p:nvSpPr>
          <p:cNvPr id="97283" name="Slide Image Placeholder 1"/>
          <p:cNvSpPr>
            <a:spLocks noGrp="1" noRot="1" noChangeAspect="1" noTextEdit="1"/>
          </p:cNvSpPr>
          <p:nvPr>
            <p:ph type="sldImg"/>
          </p:nvPr>
        </p:nvSpPr>
        <p:spPr bwMode="auto">
          <a:xfrm>
            <a:off x="1201738" y="704850"/>
            <a:ext cx="4683125" cy="35131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729" tIns="45864" rIns="91729" bIns="45864" numCol="1" anchor="t" anchorCtr="0" compatLnSpc="1">
            <a:prstTxWarp prst="textNoShape">
              <a:avLst/>
            </a:prstTxWarp>
          </a:bodyPr>
          <a:lstStyle/>
          <a:p>
            <a:pPr eaLnBrk="1" hangingPunct="1"/>
            <a:endParaRPr lang="en-GB"/>
          </a:p>
        </p:txBody>
      </p:sp>
      <p:sp>
        <p:nvSpPr>
          <p:cNvPr id="97285" name="Slide Number Placeholder 3"/>
          <p:cNvSpPr txBox="1">
            <a:spLocks noGrp="1"/>
          </p:cNvSpPr>
          <p:nvPr/>
        </p:nvSpPr>
        <p:spPr bwMode="auto">
          <a:xfrm>
            <a:off x="4013313" y="8903521"/>
            <a:ext cx="3071632" cy="467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29" tIns="45864" rIns="91729" bIns="45864" anchor="b"/>
          <a:lstStyle>
            <a:lvl1pPr defTabSz="922338" eaLnBrk="0" hangingPunct="0">
              <a:defRPr>
                <a:solidFill>
                  <a:schemeClr val="tx1"/>
                </a:solidFill>
                <a:latin typeface="Arial" pitchFamily="34" charset="0"/>
                <a:cs typeface="Arial" pitchFamily="34" charset="0"/>
              </a:defRPr>
            </a:lvl1pPr>
            <a:lvl2pPr marL="742950" indent="-285750" defTabSz="922338" eaLnBrk="0" hangingPunct="0">
              <a:defRPr>
                <a:solidFill>
                  <a:schemeClr val="tx1"/>
                </a:solidFill>
                <a:latin typeface="Arial" pitchFamily="34" charset="0"/>
                <a:cs typeface="Arial" pitchFamily="34" charset="0"/>
              </a:defRPr>
            </a:lvl2pPr>
            <a:lvl3pPr marL="1143000" indent="-228600" defTabSz="922338" eaLnBrk="0" hangingPunct="0">
              <a:defRPr>
                <a:solidFill>
                  <a:schemeClr val="tx1"/>
                </a:solidFill>
                <a:latin typeface="Arial" pitchFamily="34" charset="0"/>
                <a:cs typeface="Arial" pitchFamily="34" charset="0"/>
              </a:defRPr>
            </a:lvl3pPr>
            <a:lvl4pPr marL="1600200" indent="-228600" defTabSz="922338" eaLnBrk="0" hangingPunct="0">
              <a:defRPr>
                <a:solidFill>
                  <a:schemeClr val="tx1"/>
                </a:solidFill>
                <a:latin typeface="Arial" pitchFamily="34" charset="0"/>
                <a:cs typeface="Arial" pitchFamily="34" charset="0"/>
              </a:defRPr>
            </a:lvl4pPr>
            <a:lvl5pPr marL="2057400" indent="-228600" defTabSz="922338" eaLnBrk="0" hangingPunct="0">
              <a:defRPr>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a:solidFill>
                  <a:schemeClr val="tx1"/>
                </a:solidFill>
                <a:latin typeface="Arial" pitchFamily="34" charset="0"/>
                <a:cs typeface="Arial" pitchFamily="34" charset="0"/>
              </a:defRPr>
            </a:lvl9pPr>
          </a:lstStyle>
          <a:p>
            <a:pPr algn="r"/>
            <a:fld id="{8B842F4E-CF00-4948-888C-786F991A9ADC}" type="slidenum">
              <a:rPr lang="en-GB" sz="1200">
                <a:ea typeface="ＭＳ Ｐゴシック" pitchFamily="34" charset="-128"/>
              </a:rPr>
              <a:pPr algn="r"/>
              <a:t>31</a:t>
            </a:fld>
            <a:endParaRPr lang="en-GB" sz="1200">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bwMode="auto">
          <a:xfrm>
            <a:off x="1200150" y="703263"/>
            <a:ext cx="4686300" cy="3514725"/>
          </a:xfrm>
          <a:solidFill>
            <a:srgbClr val="FFFFFF"/>
          </a:solidFill>
          <a:ln>
            <a:solidFill>
              <a:srgbClr val="000000"/>
            </a:solidFill>
            <a:miter lim="800000"/>
            <a:headEnd/>
            <a:tailEnd/>
          </a:ln>
        </p:spPr>
      </p:sp>
      <p:sp>
        <p:nvSpPr>
          <p:cNvPr id="98307" name="Rectangle 3"/>
          <p:cNvSpPr>
            <a:spLocks noGrp="1" noChangeArrowheads="1"/>
          </p:cNvSpPr>
          <p:nvPr>
            <p:ph type="body" idx="1"/>
          </p:nvPr>
        </p:nvSpPr>
        <p:spPr bwMode="auto">
          <a:xfrm>
            <a:off x="944991" y="4356596"/>
            <a:ext cx="5196619" cy="3258080"/>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wrap="square" lIns="94826" tIns="47413" rIns="94826" bIns="47413" numCol="1" anchor="t" anchorCtr="0" compatLnSpc="1">
            <a:prstTxWarp prst="textNoShape">
              <a:avLst/>
            </a:prstTxWarp>
          </a:bodyPr>
          <a:lstStyle/>
          <a:p>
            <a:r>
              <a:rPr lang="en-US" b="1"/>
              <a:t>KEY LEARNING POINTS</a:t>
            </a:r>
          </a:p>
          <a:p>
            <a:r>
              <a:rPr lang="en-US"/>
              <a:t>Competition in all industry is fierce</a:t>
            </a:r>
          </a:p>
          <a:p>
            <a:r>
              <a:rPr lang="en-US"/>
              <a:t>Airbus must respond quickly to the needs of the customer. The key to world class flexibility and high quality is the ability to understand at a glance what is going on in the workplace. Visual Management helps everyone in the workplace become involved in monitoring production and service.</a:t>
            </a:r>
          </a:p>
          <a:p>
            <a:r>
              <a:rPr lang="en-US"/>
              <a:t>Visual Management guarantees increases in efficiency, quality levels, productivity, and reductions in man hrs on the job.</a:t>
            </a:r>
          </a:p>
          <a:p>
            <a:r>
              <a:rPr lang="en-US"/>
              <a:t>VM not only makes problems obvious, it provides a means to solve them</a:t>
            </a:r>
          </a:p>
          <a:p>
            <a:r>
              <a:rPr lang="en-US"/>
              <a:t>The purpose of VM is to make everybody's job easier</a:t>
            </a:r>
          </a:p>
          <a:p>
            <a:r>
              <a:rPr lang="en-US"/>
              <a:t>VM uses all 5 senses to create a safer, simpler, self regulating facility, resulting in increased Quality, productivity and morale   </a:t>
            </a:r>
            <a:endParaRPr lang="en-GB"/>
          </a:p>
        </p:txBody>
      </p:sp>
      <p:sp>
        <p:nvSpPr>
          <p:cNvPr id="98308" name="Rectangle 51"/>
          <p:cNvSpPr>
            <a:spLocks noChangeArrowheads="1"/>
          </p:cNvSpPr>
          <p:nvPr/>
        </p:nvSpPr>
        <p:spPr bwMode="auto">
          <a:xfrm>
            <a:off x="839073" y="8314549"/>
            <a:ext cx="378989" cy="278750"/>
          </a:xfrm>
          <a:prstGeom prst="rect">
            <a:avLst/>
          </a:prstGeom>
          <a:solidFill>
            <a:schemeClr val="bg1"/>
          </a:solidFill>
          <a:ln w="12700">
            <a:solidFill>
              <a:schemeClr val="tx1"/>
            </a:solidFill>
            <a:miter lim="800000"/>
            <a:headEnd/>
            <a:tailEnd/>
          </a:ln>
        </p:spPr>
        <p:txBody>
          <a:bodyPr wrap="none" anchor="ctr"/>
          <a:lstStyle/>
          <a:p>
            <a:endParaRPr lang="en-GB"/>
          </a:p>
        </p:txBody>
      </p:sp>
      <p:sp>
        <p:nvSpPr>
          <p:cNvPr id="98309" name="AutoShape 52"/>
          <p:cNvSpPr>
            <a:spLocks noChangeArrowheads="1"/>
          </p:cNvSpPr>
          <p:nvPr/>
        </p:nvSpPr>
        <p:spPr bwMode="auto">
          <a:xfrm>
            <a:off x="1676490" y="8314548"/>
            <a:ext cx="532902" cy="209812"/>
          </a:xfrm>
          <a:prstGeom prst="wedgeRectCallout">
            <a:avLst>
              <a:gd name="adj1" fmla="val -78870"/>
              <a:gd name="adj2" fmla="val 108333"/>
            </a:avLst>
          </a:prstGeom>
          <a:solidFill>
            <a:schemeClr val="bg1"/>
          </a:solidFill>
          <a:ln w="12700">
            <a:solidFill>
              <a:schemeClr val="tx1"/>
            </a:solidFill>
            <a:miter lim="800000"/>
            <a:headEnd/>
            <a:tailEnd/>
          </a:ln>
        </p:spPr>
        <p:txBody>
          <a:bodyPr lIns="87664" tIns="43832" rIns="87664" bIns="43832" anchor="ctr"/>
          <a:lstStyle/>
          <a:p>
            <a:pPr defTabSz="876300"/>
            <a:endParaRPr lang="en-GB" sz="1500"/>
          </a:p>
        </p:txBody>
      </p:sp>
      <p:sp>
        <p:nvSpPr>
          <p:cNvPr id="98310" name="AutoShape 53"/>
          <p:cNvSpPr>
            <a:spLocks noChangeArrowheads="1"/>
          </p:cNvSpPr>
          <p:nvPr/>
        </p:nvSpPr>
        <p:spPr bwMode="auto">
          <a:xfrm>
            <a:off x="3430762" y="8452425"/>
            <a:ext cx="455117" cy="209812"/>
          </a:xfrm>
          <a:prstGeom prst="flowChartMultidocument">
            <a:avLst/>
          </a:prstGeom>
          <a:solidFill>
            <a:schemeClr val="bg1"/>
          </a:solidFill>
          <a:ln w="12700">
            <a:solidFill>
              <a:schemeClr val="tx1"/>
            </a:solidFill>
            <a:miter lim="800000"/>
            <a:headEnd/>
            <a:tailEnd/>
          </a:ln>
        </p:spPr>
        <p:txBody>
          <a:bodyPr wrap="none" anchor="ctr"/>
          <a:lstStyle/>
          <a:p>
            <a:endParaRPr lang="en-GB"/>
          </a:p>
        </p:txBody>
      </p:sp>
      <p:sp>
        <p:nvSpPr>
          <p:cNvPr id="98311" name="AutoShape 54"/>
          <p:cNvSpPr>
            <a:spLocks noChangeArrowheads="1"/>
          </p:cNvSpPr>
          <p:nvPr/>
        </p:nvSpPr>
        <p:spPr bwMode="auto">
          <a:xfrm>
            <a:off x="4268179" y="8314549"/>
            <a:ext cx="456773" cy="278750"/>
          </a:xfrm>
          <a:prstGeom prst="bevel">
            <a:avLst>
              <a:gd name="adj" fmla="val 12500"/>
            </a:avLst>
          </a:prstGeom>
          <a:solidFill>
            <a:schemeClr val="bg1"/>
          </a:solidFill>
          <a:ln w="12700">
            <a:solidFill>
              <a:schemeClr val="tx1"/>
            </a:solidFill>
            <a:miter lim="800000"/>
            <a:headEnd/>
            <a:tailEnd/>
          </a:ln>
        </p:spPr>
        <p:txBody>
          <a:bodyPr wrap="none" anchor="ctr"/>
          <a:lstStyle/>
          <a:p>
            <a:endParaRPr lang="en-GB"/>
          </a:p>
        </p:txBody>
      </p:sp>
      <p:graphicFrame>
        <p:nvGraphicFramePr>
          <p:cNvPr id="51293" name="Group 93"/>
          <p:cNvGraphicFramePr>
            <a:graphicFrameLocks noGrp="1"/>
          </p:cNvGraphicFramePr>
          <p:nvPr/>
        </p:nvGraphicFramePr>
        <p:xfrm>
          <a:off x="609031" y="7962365"/>
          <a:ext cx="6019142" cy="782299"/>
        </p:xfrm>
        <a:graphic>
          <a:graphicData uri="http://schemas.openxmlformats.org/drawingml/2006/table">
            <a:tbl>
              <a:tblPr/>
              <a:tblGrid>
                <a:gridCol w="861048">
                  <a:extLst>
                    <a:ext uri="{9D8B030D-6E8A-4147-A177-3AD203B41FA5}">
                      <a16:colId xmlns:a16="http://schemas.microsoft.com/office/drawing/2014/main" val="20000"/>
                    </a:ext>
                  </a:extLst>
                </a:gridCol>
                <a:gridCol w="857770">
                  <a:extLst>
                    <a:ext uri="{9D8B030D-6E8A-4147-A177-3AD203B41FA5}">
                      <a16:colId xmlns:a16="http://schemas.microsoft.com/office/drawing/2014/main" val="20001"/>
                    </a:ext>
                  </a:extLst>
                </a:gridCol>
                <a:gridCol w="861048">
                  <a:extLst>
                    <a:ext uri="{9D8B030D-6E8A-4147-A177-3AD203B41FA5}">
                      <a16:colId xmlns:a16="http://schemas.microsoft.com/office/drawing/2014/main" val="20002"/>
                    </a:ext>
                  </a:extLst>
                </a:gridCol>
                <a:gridCol w="859409">
                  <a:extLst>
                    <a:ext uri="{9D8B030D-6E8A-4147-A177-3AD203B41FA5}">
                      <a16:colId xmlns:a16="http://schemas.microsoft.com/office/drawing/2014/main" val="20003"/>
                    </a:ext>
                  </a:extLst>
                </a:gridCol>
                <a:gridCol w="861050">
                  <a:extLst>
                    <a:ext uri="{9D8B030D-6E8A-4147-A177-3AD203B41FA5}">
                      <a16:colId xmlns:a16="http://schemas.microsoft.com/office/drawing/2014/main" val="20004"/>
                    </a:ext>
                  </a:extLst>
                </a:gridCol>
                <a:gridCol w="857769">
                  <a:extLst>
                    <a:ext uri="{9D8B030D-6E8A-4147-A177-3AD203B41FA5}">
                      <a16:colId xmlns:a16="http://schemas.microsoft.com/office/drawing/2014/main" val="20005"/>
                    </a:ext>
                  </a:extLst>
                </a:gridCol>
                <a:gridCol w="861050">
                  <a:extLst>
                    <a:ext uri="{9D8B030D-6E8A-4147-A177-3AD203B41FA5}">
                      <a16:colId xmlns:a16="http://schemas.microsoft.com/office/drawing/2014/main" val="20006"/>
                    </a:ext>
                  </a:extLst>
                </a:gridCol>
              </a:tblGrid>
              <a:tr h="782299">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a:ln>
                            <a:noFill/>
                          </a:ln>
                          <a:solidFill>
                            <a:schemeClr val="tx1"/>
                          </a:solidFill>
                          <a:effectLst/>
                          <a:latin typeface="Arial" pitchFamily="34" charset="0"/>
                        </a:rPr>
                        <a:t>Slide</a:t>
                      </a:r>
                    </a:p>
                  </a:txBody>
                  <a:tcPr marL="70319" marR="70319" marT="32691" marB="3269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a:ln>
                            <a:noFill/>
                          </a:ln>
                          <a:solidFill>
                            <a:schemeClr val="tx1"/>
                          </a:solidFill>
                          <a:effectLst/>
                          <a:latin typeface="Arial" pitchFamily="34" charset="0"/>
                        </a:rPr>
                        <a:t>Verbal</a:t>
                      </a:r>
                    </a:p>
                  </a:txBody>
                  <a:tcPr marL="70319" marR="70319" marT="32691" marB="32691"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Arial" pitchFamily="34" charset="0"/>
                        </a:rPr>
                        <a:t>Flip Chart</a:t>
                      </a:r>
                    </a:p>
                  </a:txBody>
                  <a:tcPr marL="70319" marR="70319" marT="32691" marB="32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Arial" pitchFamily="34" charset="0"/>
                        </a:rPr>
                        <a:t>Training</a:t>
                      </a:r>
                    </a:p>
                    <a:p>
                      <a:pPr marL="0" marR="0" lvl="0" indent="0" algn="ctr" defTabSz="8763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Arial" pitchFamily="34" charset="0"/>
                        </a:rPr>
                        <a:t>Matl.</a:t>
                      </a:r>
                    </a:p>
                  </a:txBody>
                  <a:tcPr marL="70319" marR="70319" marT="32691" marB="32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a:ln>
                            <a:noFill/>
                          </a:ln>
                          <a:solidFill>
                            <a:schemeClr val="tx1"/>
                          </a:solidFill>
                          <a:effectLst/>
                          <a:latin typeface="Arial" pitchFamily="34" charset="0"/>
                        </a:rPr>
                        <a:t>Photo</a:t>
                      </a:r>
                    </a:p>
                  </a:txBody>
                  <a:tcPr marL="70319" marR="70319" marT="32691" marB="32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100" b="0" i="0" u="none" strike="noStrike" cap="none" normalizeH="0" baseline="0">
                          <a:ln>
                            <a:noFill/>
                          </a:ln>
                          <a:solidFill>
                            <a:schemeClr val="tx1"/>
                          </a:solidFill>
                          <a:effectLst/>
                          <a:latin typeface="Arial" pitchFamily="34" charset="0"/>
                        </a:rPr>
                        <a:t>Prepared</a:t>
                      </a:r>
                    </a:p>
                    <a:p>
                      <a:pPr marL="0" marR="0" lvl="0" indent="0" algn="ctr" defTabSz="876300" rtl="0" eaLnBrk="0" fontAlgn="base" latinLnBrk="0" hangingPunct="0">
                        <a:lnSpc>
                          <a:spcPct val="100000"/>
                        </a:lnSpc>
                        <a:spcBef>
                          <a:spcPct val="0"/>
                        </a:spcBef>
                        <a:spcAft>
                          <a:spcPct val="0"/>
                        </a:spcAft>
                        <a:buClrTx/>
                        <a:buSzTx/>
                        <a:buFontTx/>
                        <a:buNone/>
                        <a:tabLst/>
                      </a:pPr>
                      <a:r>
                        <a:rPr kumimoji="0" lang="en-GB" sz="1100" b="0" i="0" u="none" strike="noStrike" cap="none" normalizeH="0" baseline="0">
                          <a:ln>
                            <a:noFill/>
                          </a:ln>
                          <a:solidFill>
                            <a:schemeClr val="tx1"/>
                          </a:solidFill>
                          <a:effectLst/>
                          <a:latin typeface="Arial" pitchFamily="34" charset="0"/>
                        </a:rPr>
                        <a:t>Flip chart</a:t>
                      </a:r>
                    </a:p>
                  </a:txBody>
                  <a:tcPr marL="70319" marR="70319" marT="32691" marB="32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76300" rtl="0" eaLnBrk="0" fontAlgn="base" latinLnBrk="0" hangingPunct="0">
                        <a:lnSpc>
                          <a:spcPct val="100000"/>
                        </a:lnSpc>
                        <a:spcBef>
                          <a:spcPct val="0"/>
                        </a:spcBef>
                        <a:spcAft>
                          <a:spcPct val="0"/>
                        </a:spcAft>
                        <a:buClrTx/>
                        <a:buSzTx/>
                        <a:buFontTx/>
                        <a:buNone/>
                        <a:tabLst/>
                      </a:pPr>
                      <a:r>
                        <a:rPr kumimoji="0" lang="en-GB" sz="1100" b="0" i="0" u="none" strike="noStrike" cap="none" normalizeH="0" baseline="0">
                          <a:ln>
                            <a:noFill/>
                          </a:ln>
                          <a:solidFill>
                            <a:schemeClr val="tx1"/>
                          </a:solidFill>
                          <a:effectLst/>
                          <a:latin typeface="Arial" pitchFamily="34" charset="0"/>
                        </a:rPr>
                        <a:t>Extra Info</a:t>
                      </a:r>
                    </a:p>
                    <a:p>
                      <a:pPr marL="0" marR="0" lvl="0" indent="0" algn="ctr" defTabSz="876300" rtl="0" eaLnBrk="0" fontAlgn="base" latinLnBrk="0" hangingPunct="0">
                        <a:lnSpc>
                          <a:spcPct val="100000"/>
                        </a:lnSpc>
                        <a:spcBef>
                          <a:spcPct val="0"/>
                        </a:spcBef>
                        <a:spcAft>
                          <a:spcPct val="0"/>
                        </a:spcAft>
                        <a:buClrTx/>
                        <a:buSzTx/>
                        <a:buFontTx/>
                        <a:buNone/>
                        <a:tabLst/>
                      </a:pPr>
                      <a:r>
                        <a:rPr kumimoji="0" lang="en-GB" sz="1100" b="0" i="0" u="none" strike="noStrike" cap="none" normalizeH="0" baseline="0">
                          <a:ln>
                            <a:noFill/>
                          </a:ln>
                          <a:solidFill>
                            <a:schemeClr val="tx1"/>
                          </a:solidFill>
                          <a:effectLst/>
                          <a:latin typeface="Arial" pitchFamily="34" charset="0"/>
                        </a:rPr>
                        <a:t>Available</a:t>
                      </a:r>
                    </a:p>
                  </a:txBody>
                  <a:tcPr marL="70319" marR="70319" marT="32691" marB="326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bl>
          </a:graphicData>
        </a:graphic>
      </p:graphicFrame>
      <p:sp>
        <p:nvSpPr>
          <p:cNvPr id="98334" name="AutoShape 77"/>
          <p:cNvSpPr>
            <a:spLocks noChangeArrowheads="1"/>
          </p:cNvSpPr>
          <p:nvPr/>
        </p:nvSpPr>
        <p:spPr bwMode="auto">
          <a:xfrm>
            <a:off x="762944" y="8314548"/>
            <a:ext cx="532902" cy="347688"/>
          </a:xfrm>
          <a:prstGeom prst="foldedCorner">
            <a:avLst>
              <a:gd name="adj" fmla="val 43153"/>
            </a:avLst>
          </a:prstGeom>
          <a:solidFill>
            <a:schemeClr val="bg1"/>
          </a:solidFill>
          <a:ln w="12700">
            <a:solidFill>
              <a:schemeClr val="tx1"/>
            </a:solidFill>
            <a:round/>
            <a:headEnd/>
            <a:tailEnd/>
          </a:ln>
        </p:spPr>
        <p:txBody>
          <a:bodyPr wrap="none" anchor="ctr"/>
          <a:lstStyle/>
          <a:p>
            <a:endParaRPr lang="en-GB"/>
          </a:p>
        </p:txBody>
      </p:sp>
      <p:grpSp>
        <p:nvGrpSpPr>
          <p:cNvPr id="98335" name="Group 78"/>
          <p:cNvGrpSpPr>
            <a:grpSpLocks/>
          </p:cNvGrpSpPr>
          <p:nvPr/>
        </p:nvGrpSpPr>
        <p:grpSpPr bwMode="auto">
          <a:xfrm>
            <a:off x="2667818" y="8383487"/>
            <a:ext cx="239972" cy="322212"/>
            <a:chOff x="2832" y="4080"/>
            <a:chExt cx="240" cy="432"/>
          </a:xfrm>
        </p:grpSpPr>
        <p:sp>
          <p:nvSpPr>
            <p:cNvPr id="98346" name="Rectangle 79"/>
            <p:cNvSpPr>
              <a:spLocks noChangeArrowheads="1"/>
            </p:cNvSpPr>
            <p:nvPr/>
          </p:nvSpPr>
          <p:spPr bwMode="auto">
            <a:xfrm>
              <a:off x="2832" y="4080"/>
              <a:ext cx="240" cy="240"/>
            </a:xfrm>
            <a:prstGeom prst="rect">
              <a:avLst/>
            </a:prstGeom>
            <a:solidFill>
              <a:schemeClr val="bg1"/>
            </a:solidFill>
            <a:ln w="19050">
              <a:solidFill>
                <a:schemeClr val="tx1"/>
              </a:solidFill>
              <a:miter lim="800000"/>
              <a:headEnd/>
              <a:tailEnd/>
            </a:ln>
          </p:spPr>
          <p:txBody>
            <a:bodyPr wrap="none" anchor="ctr"/>
            <a:lstStyle/>
            <a:p>
              <a:endParaRPr lang="en-GB"/>
            </a:p>
          </p:txBody>
        </p:sp>
        <p:sp>
          <p:nvSpPr>
            <p:cNvPr id="98347" name="Line 80"/>
            <p:cNvSpPr>
              <a:spLocks noChangeShapeType="1"/>
            </p:cNvSpPr>
            <p:nvPr/>
          </p:nvSpPr>
          <p:spPr bwMode="auto">
            <a:xfrm>
              <a:off x="3024" y="4320"/>
              <a:ext cx="48" cy="19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348" name="Line 81"/>
            <p:cNvSpPr>
              <a:spLocks noChangeShapeType="1"/>
            </p:cNvSpPr>
            <p:nvPr/>
          </p:nvSpPr>
          <p:spPr bwMode="auto">
            <a:xfrm flipH="1">
              <a:off x="2832" y="4320"/>
              <a:ext cx="48" cy="19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98336" name="Group 82"/>
          <p:cNvGrpSpPr>
            <a:grpSpLocks/>
          </p:cNvGrpSpPr>
          <p:nvPr/>
        </p:nvGrpSpPr>
        <p:grpSpPr bwMode="auto">
          <a:xfrm>
            <a:off x="5257855" y="8383487"/>
            <a:ext cx="241626" cy="322212"/>
            <a:chOff x="3456" y="2880"/>
            <a:chExt cx="560" cy="1086"/>
          </a:xfrm>
        </p:grpSpPr>
        <p:grpSp>
          <p:nvGrpSpPr>
            <p:cNvPr id="98341" name="Group 83"/>
            <p:cNvGrpSpPr>
              <a:grpSpLocks/>
            </p:cNvGrpSpPr>
            <p:nvPr/>
          </p:nvGrpSpPr>
          <p:grpSpPr bwMode="auto">
            <a:xfrm>
              <a:off x="3456" y="2880"/>
              <a:ext cx="560" cy="1086"/>
              <a:chOff x="2832" y="4080"/>
              <a:chExt cx="240" cy="432"/>
            </a:xfrm>
          </p:grpSpPr>
          <p:sp>
            <p:nvSpPr>
              <p:cNvPr id="98343" name="Rectangle 84"/>
              <p:cNvSpPr>
                <a:spLocks noChangeArrowheads="1"/>
              </p:cNvSpPr>
              <p:nvPr/>
            </p:nvSpPr>
            <p:spPr bwMode="auto">
              <a:xfrm>
                <a:off x="2832" y="4080"/>
                <a:ext cx="240" cy="240"/>
              </a:xfrm>
              <a:prstGeom prst="rect">
                <a:avLst/>
              </a:prstGeom>
              <a:solidFill>
                <a:schemeClr val="bg1"/>
              </a:solidFill>
              <a:ln w="19050">
                <a:solidFill>
                  <a:schemeClr val="tx1"/>
                </a:solidFill>
                <a:miter lim="800000"/>
                <a:headEnd/>
                <a:tailEnd/>
              </a:ln>
            </p:spPr>
            <p:txBody>
              <a:bodyPr wrap="none" anchor="ctr"/>
              <a:lstStyle/>
              <a:p>
                <a:endParaRPr lang="en-GB"/>
              </a:p>
            </p:txBody>
          </p:sp>
          <p:sp>
            <p:nvSpPr>
              <p:cNvPr id="98344" name="Line 85"/>
              <p:cNvSpPr>
                <a:spLocks noChangeShapeType="1"/>
              </p:cNvSpPr>
              <p:nvPr/>
            </p:nvSpPr>
            <p:spPr bwMode="auto">
              <a:xfrm>
                <a:off x="3024" y="4320"/>
                <a:ext cx="48" cy="19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345" name="Line 86"/>
              <p:cNvSpPr>
                <a:spLocks noChangeShapeType="1"/>
              </p:cNvSpPr>
              <p:nvPr/>
            </p:nvSpPr>
            <p:spPr bwMode="auto">
              <a:xfrm flipH="1">
                <a:off x="2832" y="4320"/>
                <a:ext cx="48" cy="19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98342" name="AutoShape 87"/>
            <p:cNvSpPr>
              <a:spLocks noChangeArrowheads="1"/>
            </p:cNvSpPr>
            <p:nvPr/>
          </p:nvSpPr>
          <p:spPr bwMode="auto">
            <a:xfrm>
              <a:off x="3552" y="2976"/>
              <a:ext cx="384" cy="384"/>
            </a:xfrm>
            <a:prstGeom prst="smileyFace">
              <a:avLst>
                <a:gd name="adj" fmla="val 4653"/>
              </a:avLst>
            </a:prstGeom>
            <a:solidFill>
              <a:schemeClr val="bg1"/>
            </a:solidFill>
            <a:ln w="19050">
              <a:solidFill>
                <a:schemeClr val="tx1"/>
              </a:solidFill>
              <a:round/>
              <a:headEnd/>
              <a:tailEnd/>
            </a:ln>
          </p:spPr>
          <p:txBody>
            <a:bodyPr wrap="none" anchor="ctr"/>
            <a:lstStyle/>
            <a:p>
              <a:endParaRPr lang="en-GB"/>
            </a:p>
          </p:txBody>
        </p:sp>
      </p:grpSp>
      <p:sp>
        <p:nvSpPr>
          <p:cNvPr id="98337" name="AutoShape 88"/>
          <p:cNvSpPr>
            <a:spLocks noChangeArrowheads="1"/>
          </p:cNvSpPr>
          <p:nvPr/>
        </p:nvSpPr>
        <p:spPr bwMode="auto">
          <a:xfrm>
            <a:off x="6020797" y="8383487"/>
            <a:ext cx="302861" cy="278750"/>
          </a:xfrm>
          <a:prstGeom prst="plus">
            <a:avLst>
              <a:gd name="adj" fmla="val 36981"/>
            </a:avLst>
          </a:prstGeom>
          <a:solidFill>
            <a:schemeClr val="bg1"/>
          </a:solidFill>
          <a:ln w="12700">
            <a:solidFill>
              <a:schemeClr val="tx1"/>
            </a:solidFill>
            <a:miter lim="800000"/>
            <a:headEnd/>
            <a:tailEnd/>
          </a:ln>
        </p:spPr>
        <p:txBody>
          <a:bodyPr wrap="none" anchor="ctr"/>
          <a:lstStyle/>
          <a:p>
            <a:endParaRPr lang="en-GB"/>
          </a:p>
        </p:txBody>
      </p:sp>
      <p:sp>
        <p:nvSpPr>
          <p:cNvPr id="98338" name="AutoShape 89"/>
          <p:cNvSpPr>
            <a:spLocks noChangeArrowheads="1"/>
          </p:cNvSpPr>
          <p:nvPr/>
        </p:nvSpPr>
        <p:spPr bwMode="auto">
          <a:xfrm>
            <a:off x="1600361" y="8242613"/>
            <a:ext cx="534556" cy="281747"/>
          </a:xfrm>
          <a:prstGeom prst="wedgeRectCallout">
            <a:avLst>
              <a:gd name="adj1" fmla="val -43750"/>
              <a:gd name="adj2" fmla="val 70000"/>
            </a:avLst>
          </a:prstGeom>
          <a:solidFill>
            <a:schemeClr val="bg1"/>
          </a:solidFill>
          <a:ln w="12700">
            <a:solidFill>
              <a:schemeClr val="tx1"/>
            </a:solidFill>
            <a:miter lim="800000"/>
            <a:headEnd/>
            <a:tailEnd/>
          </a:ln>
        </p:spPr>
        <p:txBody>
          <a:bodyPr lIns="87664" tIns="43832" rIns="87664" bIns="43832" anchor="ctr"/>
          <a:lstStyle/>
          <a:p>
            <a:pPr defTabSz="876300"/>
            <a:endParaRPr lang="en-GB" sz="1500"/>
          </a:p>
        </p:txBody>
      </p:sp>
      <p:sp>
        <p:nvSpPr>
          <p:cNvPr id="98339" name="AutoShape 90"/>
          <p:cNvSpPr>
            <a:spLocks noChangeArrowheads="1"/>
          </p:cNvSpPr>
          <p:nvPr/>
        </p:nvSpPr>
        <p:spPr bwMode="auto">
          <a:xfrm>
            <a:off x="3430762" y="8383487"/>
            <a:ext cx="455117" cy="278750"/>
          </a:xfrm>
          <a:prstGeom prst="flowChartMultidocument">
            <a:avLst/>
          </a:prstGeom>
          <a:solidFill>
            <a:schemeClr val="bg1"/>
          </a:solidFill>
          <a:ln w="12700">
            <a:solidFill>
              <a:schemeClr val="tx1"/>
            </a:solidFill>
            <a:miter lim="800000"/>
            <a:headEnd/>
            <a:tailEnd/>
          </a:ln>
        </p:spPr>
        <p:txBody>
          <a:bodyPr wrap="none" anchor="ctr"/>
          <a:lstStyle/>
          <a:p>
            <a:endParaRPr lang="en-GB"/>
          </a:p>
        </p:txBody>
      </p:sp>
      <p:sp>
        <p:nvSpPr>
          <p:cNvPr id="98340" name="AutoShape 91"/>
          <p:cNvSpPr>
            <a:spLocks noChangeArrowheads="1"/>
          </p:cNvSpPr>
          <p:nvPr/>
        </p:nvSpPr>
        <p:spPr bwMode="auto">
          <a:xfrm>
            <a:off x="4268179" y="8314549"/>
            <a:ext cx="456773" cy="278750"/>
          </a:xfrm>
          <a:prstGeom prst="bevel">
            <a:avLst>
              <a:gd name="adj" fmla="val 12500"/>
            </a:avLst>
          </a:prstGeom>
          <a:solidFill>
            <a:schemeClr val="bg1"/>
          </a:solidFill>
          <a:ln w="12700">
            <a:solidFill>
              <a:schemeClr val="tx1"/>
            </a:solidFill>
            <a:miter lim="800000"/>
            <a:headEnd/>
            <a:tailEnd/>
          </a:ln>
        </p:spPr>
        <p:txBody>
          <a:bodyPr wrap="none" anchor="ctr"/>
          <a:lstStyle/>
          <a:p>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557644EF-567A-40CF-B56D-0B5E5A60F728}" type="slidenum">
              <a:rPr lang="en-GB"/>
              <a:pPr eaLnBrk="1" hangingPunct="1">
                <a:defRPr/>
              </a:pPr>
              <a:t>33</a:t>
            </a:fld>
            <a:endParaRPr lang="en-GB"/>
          </a:p>
        </p:txBody>
      </p:sp>
      <p:sp>
        <p:nvSpPr>
          <p:cNvPr id="1013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200150" y="701675"/>
            <a:ext cx="4687888" cy="3516313"/>
          </a:xfrm>
          <a:ln/>
        </p:spPr>
      </p:sp>
      <p:sp>
        <p:nvSpPr>
          <p:cNvPr id="82947" name="Rectangle 3"/>
          <p:cNvSpPr>
            <a:spLocks noGrp="1" noChangeArrowheads="1"/>
          </p:cNvSpPr>
          <p:nvPr>
            <p:ph type="body" idx="1"/>
          </p:nvPr>
        </p:nvSpPr>
        <p:spPr>
          <a:xfrm>
            <a:off x="943336" y="4453222"/>
            <a:ext cx="5199930" cy="4217895"/>
          </a:xfrm>
          <a:noFill/>
          <a:ln/>
        </p:spPr>
        <p:txBody>
          <a:bodyPr/>
          <a:lstStyle/>
          <a:p>
            <a:pPr>
              <a:buFontTx/>
              <a:buChar char="•"/>
            </a:pPr>
            <a:r>
              <a:rPr lang="en-GB">
                <a:latin typeface="Arial" charset="0"/>
              </a:rPr>
              <a:t>Some colleagues may recognise some of the above which are symptoms of poor application of lean thinking.</a:t>
            </a:r>
          </a:p>
          <a:p>
            <a:pPr>
              <a:buFontTx/>
              <a:buChar char="•"/>
            </a:pPr>
            <a:r>
              <a:rPr lang="en-GB">
                <a:latin typeface="Arial" charset="0"/>
              </a:rPr>
              <a:t>Emphasise need to work smarter not faster from doughnuts.</a:t>
            </a:r>
          </a:p>
          <a:p>
            <a:pPr>
              <a:buFontTx/>
              <a:buChar char="•"/>
            </a:pPr>
            <a:r>
              <a:rPr lang="en-GB">
                <a:latin typeface="Arial" charset="0"/>
              </a:rPr>
              <a:t>Not just a tidy up- this is </a:t>
            </a:r>
            <a:r>
              <a:rPr lang="en-GB" b="1">
                <a:latin typeface="Arial" charset="0"/>
              </a:rPr>
              <a:t>continuous</a:t>
            </a:r>
            <a:r>
              <a:rPr lang="en-GB">
                <a:latin typeface="Arial" charset="0"/>
              </a:rPr>
              <a:t> improvement!!!</a:t>
            </a:r>
          </a:p>
          <a:p>
            <a:endParaRPr lang="en-GB">
              <a:latin typeface="Arial" charset="0"/>
            </a:endParaRPr>
          </a:p>
          <a:p>
            <a:endParaRPr lang="en-GB">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8D7026C-E5CE-4F37-9634-EEE50919672E}" type="slidenum">
              <a:rPr lang="en-GB"/>
              <a:pPr eaLnBrk="1" hangingPunct="1"/>
              <a:t>34</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6B14A8AD-AEA2-4F34-970E-DC0B04AE5E17}" type="slidenum">
              <a:rPr lang="en-GB"/>
              <a:pPr eaLnBrk="1" hangingPunct="1">
                <a:defRPr/>
              </a:pPr>
              <a:t>35</a:t>
            </a:fld>
            <a:endParaRPr lang="en-GB"/>
          </a:p>
        </p:txBody>
      </p:sp>
      <p:sp>
        <p:nvSpPr>
          <p:cNvPr id="1024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bwMode="auto">
          <a:xfrm>
            <a:off x="1201738" y="704850"/>
            <a:ext cx="4684712" cy="35131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ctangle 3"/>
          <p:cNvSpPr>
            <a:spLocks noGrp="1" noChangeArrowheads="1"/>
          </p:cNvSpPr>
          <p:nvPr>
            <p:ph type="body" idx="1"/>
          </p:nvPr>
        </p:nvSpPr>
        <p:spPr bwMode="auto">
          <a:xfrm>
            <a:off x="709985" y="4451012"/>
            <a:ext cx="5666632" cy="42172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ea typeface="ＭＳ Ｐゴシック" pitchFamily="34" charset="-128"/>
              </a:rPr>
              <a:t>QCD &amp; Workflow boards are used as Visual Management Tools to records and display indicators, targets and measurements, and other information in all levels of each area. Information is fed from one level to another. </a:t>
            </a:r>
            <a:endParaRPr lang="en-US">
              <a:latin typeface="Arial" pitchFamily="34" charset="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xfrm>
            <a:off x="1203325" y="701675"/>
            <a:ext cx="4687888" cy="35163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p:cNvSpPr>
            <a:spLocks noGrp="1" noChangeArrowheads="1"/>
          </p:cNvSpPr>
          <p:nvPr>
            <p:ph type="body" idx="1"/>
          </p:nvPr>
        </p:nvSpPr>
        <p:spPr bwMode="auto">
          <a:xfrm>
            <a:off x="943336" y="4454009"/>
            <a:ext cx="5199929" cy="42172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t>Break into your two teams.</a:t>
            </a:r>
          </a:p>
          <a:p>
            <a:pPr eaLnBrk="1" hangingPunct="1"/>
            <a:endParaRPr lang="en-US"/>
          </a:p>
          <a:p>
            <a:pPr eaLnBrk="1" hangingPunct="1"/>
            <a:r>
              <a:rPr lang="en-US"/>
              <a:t>On a notepad, write down as many influences on demand you can think of.</a:t>
            </a:r>
          </a:p>
          <a:p>
            <a:pPr eaLnBrk="1" hangingPunct="1"/>
            <a:endParaRPr lang="en-US"/>
          </a:p>
          <a:p>
            <a:pPr eaLnBrk="1" hangingPunct="1"/>
            <a:r>
              <a:rPr lang="en-US"/>
              <a:t>Think of possible influences on your teams demand pattern</a:t>
            </a:r>
          </a:p>
          <a:p>
            <a:pPr eaLnBrk="1" hangingPunct="1"/>
            <a:endParaRPr lang="en-US"/>
          </a:p>
          <a:p>
            <a:pPr eaLnBrk="1" hangingPunct="1"/>
            <a:r>
              <a:rPr lang="en-US"/>
              <a:t>Think about the seasonal variations we have already seen</a:t>
            </a:r>
          </a:p>
          <a:p>
            <a:pPr eaLnBrk="1" hangingPunct="1"/>
            <a:endParaRPr lang="en-US"/>
          </a:p>
          <a:p>
            <a:pPr eaLnBrk="1" hangingPunct="1"/>
            <a:r>
              <a:rPr lang="en-US"/>
              <a:t>Think beyond these to other factors that will influence your expected demand</a:t>
            </a:r>
          </a:p>
          <a:p>
            <a:pPr eaLnBrk="1" hangingPunct="1"/>
            <a:endParaRPr lang="en-US"/>
          </a:p>
          <a:p>
            <a:pPr eaLnBrk="1" hangingPunct="1"/>
            <a:r>
              <a:rPr lang="en-US"/>
              <a:t>Remember - you are trying to create a picture of what your demand will be in </a:t>
            </a:r>
          </a:p>
          <a:p>
            <a:pPr eaLnBrk="1" hangingPunct="1"/>
            <a:r>
              <a:rPr lang="en-US"/>
              <a:t>the future. Will it be the same as last week/month or are there things that could</a:t>
            </a:r>
          </a:p>
          <a:p>
            <a:pPr eaLnBrk="1" hangingPunct="1"/>
            <a:r>
              <a:rPr lang="en-US"/>
              <a:t>make it different - what are they?</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EC9C05C2-208E-4456-99C4-AF50B9C695BD}" type="slidenum">
              <a:rPr lang="en-GB" smtClean="0"/>
              <a:pPr/>
              <a:t>38</a:t>
            </a:fld>
            <a:endParaRPr lang="en-GB"/>
          </a:p>
        </p:txBody>
      </p:sp>
      <p:sp>
        <p:nvSpPr>
          <p:cNvPr id="75779" name="Rectangle 2"/>
          <p:cNvSpPr>
            <a:spLocks noGrp="1" noRot="1" noChangeAspect="1" noChangeArrowheads="1" noTextEdit="1"/>
          </p:cNvSpPr>
          <p:nvPr>
            <p:ph type="sldImg"/>
          </p:nvPr>
        </p:nvSpPr>
        <p:spPr>
          <a:xfrm>
            <a:off x="1211263" y="711200"/>
            <a:ext cx="4667250" cy="3500438"/>
          </a:xfrm>
          <a:ln w="12700" cap="flat">
            <a:solidFill>
              <a:schemeClr val="tx1"/>
            </a:solidFill>
          </a:ln>
        </p:spPr>
      </p:sp>
      <p:sp>
        <p:nvSpPr>
          <p:cNvPr id="75780" name="Rectangle 3"/>
          <p:cNvSpPr>
            <a:spLocks noGrp="1" noChangeArrowheads="1"/>
          </p:cNvSpPr>
          <p:nvPr>
            <p:ph type="body" idx="1"/>
          </p:nvPr>
        </p:nvSpPr>
        <p:spPr>
          <a:xfrm>
            <a:off x="943242" y="4465003"/>
            <a:ext cx="5198480" cy="4235570"/>
          </a:xfrm>
          <a:noFill/>
          <a:ln/>
        </p:spPr>
        <p:txBody>
          <a:bodyPr lIns="91951" tIns="45168" rIns="91951" bIns="45168"/>
          <a:lstStyle/>
          <a:p>
            <a:pPr eaLnBrk="1" hangingPunct="1"/>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AC89D2-65F0-4B0A-A232-3D0F6DAA19B1}" type="slidenum">
              <a:rPr lang="en-GB"/>
              <a:pPr/>
              <a:t>39</a:t>
            </a:fld>
            <a:endParaRPr lang="en-GB"/>
          </a:p>
        </p:txBody>
      </p:sp>
      <p:sp>
        <p:nvSpPr>
          <p:cNvPr id="1182722" name="Rectangle 2"/>
          <p:cNvSpPr>
            <a:spLocks noGrp="1" noRot="1" noChangeAspect="1" noChangeArrowheads="1" noTextEdit="1"/>
          </p:cNvSpPr>
          <p:nvPr>
            <p:ph type="sldImg"/>
          </p:nvPr>
        </p:nvSpPr>
        <p:spPr>
          <a:xfrm>
            <a:off x="1209675" y="731838"/>
            <a:ext cx="4673600" cy="3505200"/>
          </a:xfrm>
          <a:ln/>
        </p:spPr>
      </p:sp>
      <p:sp>
        <p:nvSpPr>
          <p:cNvPr id="1182723" name="Rectangle 3"/>
          <p:cNvSpPr>
            <a:spLocks noGrp="1" noChangeArrowheads="1"/>
          </p:cNvSpPr>
          <p:nvPr>
            <p:ph type="body" idx="1"/>
          </p:nvPr>
        </p:nvSpPr>
        <p:spPr>
          <a:xfrm>
            <a:off x="585630" y="4586723"/>
            <a:ext cx="5915343" cy="4098871"/>
          </a:xfrm>
        </p:spPr>
        <p:txBody>
          <a:bodyPr lIns="91425" tIns="45712" rIns="91425" bIns="45712"/>
          <a:lstStyle/>
          <a:p>
            <a:r>
              <a:rPr lang="en-GB"/>
              <a:t>Using the 5C toolset gives you a structured, methodical approach in generating the ideal environment in terms of the address and place of tooling/equipment and creating sustainable housekeeping practices which promote a professional and efficient operation.</a:t>
            </a:r>
          </a:p>
          <a:p>
            <a:endParaRPr lang="en-GB"/>
          </a:p>
          <a:p>
            <a:r>
              <a:rPr lang="en-GB"/>
              <a:t>5C is typically a tool which is used early in the improvement cycle due to its simplicity and effectiveness in delivering substantial savings to the business.   In many ways it’s the foundation to improvement.</a:t>
            </a:r>
          </a:p>
          <a:p>
            <a:endParaRPr lang="en-GB"/>
          </a:p>
          <a:p>
            <a:r>
              <a:rPr lang="en-GB"/>
              <a:t>The benefits that can be achieved are considerable, a few examples can be seen on the slide.  Talk the delegates through each of these benefits.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p>
            <a:pPr>
              <a:defRPr/>
            </a:pPr>
            <a:fld id="{E6079EB3-15EF-4C79-967E-93ED3EAB8797}" type="slidenum">
              <a:rPr lang="en-US" smtClean="0"/>
              <a:pPr>
                <a:defRPr/>
              </a:pPr>
              <a:t>40</a:t>
            </a:fld>
            <a:endParaRPr lang="en-US"/>
          </a:p>
        </p:txBody>
      </p:sp>
      <p:sp>
        <p:nvSpPr>
          <p:cNvPr id="112643" name="Slide Image Placeholder 1"/>
          <p:cNvSpPr>
            <a:spLocks noGrp="1" noRot="1" noChangeAspect="1" noTextEdit="1"/>
          </p:cNvSpPr>
          <p:nvPr>
            <p:ph type="sldImg"/>
          </p:nvPr>
        </p:nvSpPr>
        <p:spPr bwMode="auto">
          <a:xfrm>
            <a:off x="1201738" y="704850"/>
            <a:ext cx="4683125" cy="35131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729" tIns="45864" rIns="91729" bIns="45864" numCol="1" anchor="t" anchorCtr="0" compatLnSpc="1">
            <a:prstTxWarp prst="textNoShape">
              <a:avLst/>
            </a:prstTxWarp>
          </a:bodyPr>
          <a:lstStyle/>
          <a:p>
            <a:pPr eaLnBrk="1" hangingPunct="1"/>
            <a:endParaRPr lang="en-GB"/>
          </a:p>
        </p:txBody>
      </p:sp>
      <p:sp>
        <p:nvSpPr>
          <p:cNvPr id="112645" name="Slide Number Placeholder 3"/>
          <p:cNvSpPr txBox="1">
            <a:spLocks noGrp="1"/>
          </p:cNvSpPr>
          <p:nvPr/>
        </p:nvSpPr>
        <p:spPr bwMode="auto">
          <a:xfrm>
            <a:off x="4013313" y="8903521"/>
            <a:ext cx="3071632" cy="467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29" tIns="45864" rIns="91729" bIns="45864" anchor="b"/>
          <a:lstStyle>
            <a:lvl1pPr defTabSz="922338" eaLnBrk="0" hangingPunct="0">
              <a:defRPr>
                <a:solidFill>
                  <a:schemeClr val="tx1"/>
                </a:solidFill>
                <a:latin typeface="Arial" pitchFamily="34" charset="0"/>
                <a:cs typeface="Arial" pitchFamily="34" charset="0"/>
              </a:defRPr>
            </a:lvl1pPr>
            <a:lvl2pPr marL="742950" indent="-285750" defTabSz="922338" eaLnBrk="0" hangingPunct="0">
              <a:defRPr>
                <a:solidFill>
                  <a:schemeClr val="tx1"/>
                </a:solidFill>
                <a:latin typeface="Arial" pitchFamily="34" charset="0"/>
                <a:cs typeface="Arial" pitchFamily="34" charset="0"/>
              </a:defRPr>
            </a:lvl2pPr>
            <a:lvl3pPr marL="1143000" indent="-228600" defTabSz="922338" eaLnBrk="0" hangingPunct="0">
              <a:defRPr>
                <a:solidFill>
                  <a:schemeClr val="tx1"/>
                </a:solidFill>
                <a:latin typeface="Arial" pitchFamily="34" charset="0"/>
                <a:cs typeface="Arial" pitchFamily="34" charset="0"/>
              </a:defRPr>
            </a:lvl3pPr>
            <a:lvl4pPr marL="1600200" indent="-228600" defTabSz="922338" eaLnBrk="0" hangingPunct="0">
              <a:defRPr>
                <a:solidFill>
                  <a:schemeClr val="tx1"/>
                </a:solidFill>
                <a:latin typeface="Arial" pitchFamily="34" charset="0"/>
                <a:cs typeface="Arial" pitchFamily="34" charset="0"/>
              </a:defRPr>
            </a:lvl4pPr>
            <a:lvl5pPr marL="2057400" indent="-228600" defTabSz="922338" eaLnBrk="0" hangingPunct="0">
              <a:defRPr>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a:solidFill>
                  <a:schemeClr val="tx1"/>
                </a:solidFill>
                <a:latin typeface="Arial" pitchFamily="34" charset="0"/>
                <a:cs typeface="Arial" pitchFamily="34" charset="0"/>
              </a:defRPr>
            </a:lvl9pPr>
          </a:lstStyle>
          <a:p>
            <a:pPr algn="r"/>
            <a:fld id="{83479F23-F47B-4E74-98AB-C136B1A090D3}" type="slidenum">
              <a:rPr lang="en-GB" sz="1200">
                <a:ea typeface="ＭＳ Ｐゴシック" pitchFamily="34" charset="-128"/>
              </a:rPr>
              <a:pPr algn="r"/>
              <a:t>40</a:t>
            </a:fld>
            <a:endParaRPr lang="en-GB" sz="1200">
              <a:ea typeface="ＭＳ Ｐゴシック"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bwMode="auto">
          <a:xfrm>
            <a:off x="1203325" y="704850"/>
            <a:ext cx="4683125" cy="35131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ctangle 3"/>
          <p:cNvSpPr>
            <a:spLocks noGrp="1" noChangeArrowheads="1"/>
          </p:cNvSpPr>
          <p:nvPr>
            <p:ph type="body" idx="1"/>
          </p:nvPr>
        </p:nvSpPr>
        <p:spPr bwMode="auto">
          <a:xfrm>
            <a:off x="944991" y="4451012"/>
            <a:ext cx="5196619" cy="42172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b="1">
                <a:latin typeface="Arial" pitchFamily="34" charset="0"/>
              </a:rPr>
              <a:t>Recognise this</a:t>
            </a:r>
            <a:endParaRPr lang="en-GB">
              <a:latin typeface="Arial" pitchFamily="34" charset="0"/>
            </a:endParaRPr>
          </a:p>
          <a:p>
            <a:pPr eaLnBrk="1" hangingPunct="1"/>
            <a:r>
              <a:rPr lang="en-GB">
                <a:latin typeface="Arial" pitchFamily="34" charset="0"/>
              </a:rPr>
              <a:t>Show and ask if anybody recognises these</a:t>
            </a:r>
          </a:p>
          <a:p>
            <a:pPr eaLnBrk="1" hangingPunct="1"/>
            <a:r>
              <a:rPr lang="en-GB">
                <a:latin typeface="Arial" pitchFamily="34" charset="0"/>
              </a:rPr>
              <a:t>Click to reveal </a:t>
            </a:r>
            <a:r>
              <a:rPr lang="en-GB"/>
              <a:t>“</a:t>
            </a:r>
            <a:r>
              <a:rPr lang="en-GB">
                <a:latin typeface="Arial" pitchFamily="34" charset="0"/>
              </a:rPr>
              <a:t>symptoms</a:t>
            </a:r>
            <a:r>
              <a:rPr lang="en-GB"/>
              <a:t>”</a:t>
            </a:r>
            <a:r>
              <a:rPr lang="en-GB">
                <a:latin typeface="Arial" pitchFamily="34" charset="0"/>
              </a:rPr>
              <a:t> text &amp; state that all of these are a consequence of not having the right people at work to cope with expected work</a:t>
            </a:r>
          </a:p>
          <a:p>
            <a:pPr eaLnBrk="1" hangingPunct="1"/>
            <a:r>
              <a:rPr lang="en-GB">
                <a:latin typeface="Arial" pitchFamily="34" charset="0"/>
              </a:rPr>
              <a:t>This can be too many people at work, leading to not enough work for everybody as well as not enough people leading to rushed work &amp; excessive hours worked</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ctangle 3"/>
          <p:cNvSpPr>
            <a:spLocks noGrp="1" noChangeArrowheads="1"/>
          </p:cNvSpPr>
          <p:nvPr>
            <p:ph type="body" idx="1"/>
          </p:nvPr>
        </p:nvSpPr>
        <p:spPr bwMode="auto">
          <a:xfrm>
            <a:off x="943336" y="4452510"/>
            <a:ext cx="5199929" cy="42187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b="1">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200150" y="701675"/>
            <a:ext cx="4687888" cy="3516313"/>
          </a:xfrm>
          <a:ln/>
        </p:spPr>
      </p:sp>
      <p:sp>
        <p:nvSpPr>
          <p:cNvPr id="78851" name="Rectangle 3"/>
          <p:cNvSpPr>
            <a:spLocks noGrp="1" noChangeArrowheads="1"/>
          </p:cNvSpPr>
          <p:nvPr>
            <p:ph type="body" idx="1"/>
          </p:nvPr>
        </p:nvSpPr>
        <p:spPr>
          <a:xfrm>
            <a:off x="943336" y="4453222"/>
            <a:ext cx="5199930" cy="4217895"/>
          </a:xfrm>
          <a:noFill/>
          <a:ln/>
        </p:spPr>
        <p:txBody>
          <a:bodyPr/>
          <a:lstStyle/>
          <a:p>
            <a:r>
              <a:rPr lang="en-GB">
                <a:latin typeface="Arial" charset="0"/>
              </a:rPr>
              <a:t>RACES- Companies use all of these tools to make improvements, but Lean thinking companies start at Simplify.</a:t>
            </a:r>
          </a:p>
          <a:p>
            <a:r>
              <a:rPr lang="en-GB">
                <a:latin typeface="Arial" charset="0"/>
              </a:rPr>
              <a:t>Should start at the bottom when looking for improvements, but too often we start at relocate or automate, without doing the bottom two first.</a:t>
            </a:r>
          </a:p>
          <a:p>
            <a:r>
              <a:rPr lang="en-GB">
                <a:latin typeface="Arial" charset="0"/>
              </a:rPr>
              <a:t>Consider historic problems, customer impact and cost of relocating work and automating before doing the bottom two steps first.</a:t>
            </a:r>
          </a:p>
          <a:p>
            <a:endParaRPr lang="en-GB">
              <a:latin typeface="Arial" charset="0"/>
            </a:endParaRPr>
          </a:p>
          <a:p>
            <a:endParaRPr lang="en-GB">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ChangeArrowheads="1" noTextEdit="1"/>
          </p:cNvSpPr>
          <p:nvPr>
            <p:ph type="sldImg"/>
          </p:nvPr>
        </p:nvSpPr>
        <p:spPr>
          <a:xfrm>
            <a:off x="1200150" y="701675"/>
            <a:ext cx="4687888" cy="3516313"/>
          </a:xfrm>
          <a:ln/>
        </p:spPr>
      </p:sp>
      <p:sp>
        <p:nvSpPr>
          <p:cNvPr id="224259" name="Rectangle 3"/>
          <p:cNvSpPr>
            <a:spLocks noGrp="1" noChangeArrowheads="1"/>
          </p:cNvSpPr>
          <p:nvPr>
            <p:ph type="body" idx="1"/>
          </p:nvPr>
        </p:nvSpPr>
        <p:spPr>
          <a:xfrm>
            <a:off x="943336" y="4453222"/>
            <a:ext cx="5199930" cy="4217895"/>
          </a:xfrm>
          <a:noFill/>
          <a:ln/>
        </p:spPr>
        <p:txBody>
          <a:bodyPr/>
          <a:lstStyle/>
          <a:p>
            <a:pPr>
              <a:buFontTx/>
              <a:buChar char="•"/>
            </a:pPr>
            <a:r>
              <a:rPr lang="en-GB">
                <a:latin typeface="Arial" charset="0"/>
              </a:rPr>
              <a:t>Introduce the concept of Value and that the doughnut ring represents effort. </a:t>
            </a:r>
          </a:p>
          <a:p>
            <a:pPr>
              <a:buFontTx/>
              <a:buChar char="•"/>
            </a:pPr>
            <a:r>
              <a:rPr lang="en-GB">
                <a:latin typeface="Arial" charset="0"/>
              </a:rPr>
              <a:t>First doughnut represents the current position of how that effort is being applied- 50% value added and 50% non value added.</a:t>
            </a:r>
          </a:p>
          <a:p>
            <a:pPr>
              <a:buFontTx/>
              <a:buChar char="•"/>
            </a:pPr>
            <a:r>
              <a:rPr lang="en-GB">
                <a:latin typeface="Arial" charset="0"/>
              </a:rPr>
              <a:t>Link NVA to waste and demonstrate how going forward applying Lean we can increase the VA from the same amount of effort (same size doughnut). </a:t>
            </a:r>
          </a:p>
          <a:p>
            <a:pPr>
              <a:buFontTx/>
              <a:buChar char="•"/>
            </a:pPr>
            <a:r>
              <a:rPr lang="en-GB">
                <a:latin typeface="Arial" charset="0"/>
              </a:rPr>
              <a:t>Illustrate by looking at second doughnut with VA at 75% and NVA at 25%. </a:t>
            </a:r>
          </a:p>
          <a:p>
            <a:pPr>
              <a:buFontTx/>
              <a:buChar char="•"/>
            </a:pPr>
            <a:r>
              <a:rPr lang="en-GB">
                <a:latin typeface="Arial" charset="0"/>
              </a:rPr>
              <a:t>Can do more work in the same amount of time by working smarter not faster- working on the right things for the customer more of the time- customer focus.</a:t>
            </a:r>
            <a:endParaRPr lang="en-GB" b="1" i="1">
              <a:latin typeface="Arial" charset="0"/>
            </a:endParaRPr>
          </a:p>
          <a:p>
            <a:endParaRPr lang="en-GB">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556BA31-8EEE-4F53-ACE3-11CFDF78FFDE}" type="slidenum">
              <a:rPr lang="en-GB" smtClean="0">
                <a:latin typeface="Arial" pitchFamily="34" charset="0"/>
              </a:rPr>
              <a:pPr>
                <a:defRPr/>
              </a:pPr>
              <a:t>8</a:t>
            </a:fld>
            <a:endParaRPr lang="en-GB">
              <a:latin typeface="Arial" pitchFamily="34" charset="0"/>
            </a:endParaRPr>
          </a:p>
        </p:txBody>
      </p:sp>
      <p:sp>
        <p:nvSpPr>
          <p:cNvPr id="33795" name="Rectangle 2"/>
          <p:cNvSpPr>
            <a:spLocks noGrp="1" noRot="1" noChangeAspect="1" noChangeArrowheads="1" noTextEdit="1"/>
          </p:cNvSpPr>
          <p:nvPr>
            <p:ph type="sldImg"/>
          </p:nvPr>
        </p:nvSpPr>
        <p:spPr bwMode="auto">
          <a:xfrm>
            <a:off x="1204913" y="728663"/>
            <a:ext cx="4681537" cy="3509962"/>
          </a:xfrm>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xfrm>
            <a:off x="585631" y="4587043"/>
            <a:ext cx="5915343" cy="4094004"/>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GB"/>
              <a:t>Key point :-</a:t>
            </a:r>
          </a:p>
          <a:p>
            <a:pPr eaLnBrk="1" hangingPunct="1"/>
            <a:endParaRPr lang="en-GB"/>
          </a:p>
          <a:p>
            <a:pPr eaLnBrk="1" hangingPunct="1"/>
            <a:r>
              <a:rPr lang="en-GB"/>
              <a:t>After the introduction of ^ sigma the customer is now not receiving defective product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556BA31-8EEE-4F53-ACE3-11CFDF78FFDE}" type="slidenum">
              <a:rPr lang="en-GB" smtClean="0">
                <a:latin typeface="Arial" pitchFamily="34" charset="0"/>
              </a:rPr>
              <a:pPr>
                <a:defRPr/>
              </a:pPr>
              <a:t>9</a:t>
            </a:fld>
            <a:endParaRPr lang="en-GB">
              <a:latin typeface="Arial" pitchFamily="34" charset="0"/>
            </a:endParaRPr>
          </a:p>
        </p:txBody>
      </p:sp>
      <p:sp>
        <p:nvSpPr>
          <p:cNvPr id="33795" name="Rectangle 2"/>
          <p:cNvSpPr>
            <a:spLocks noGrp="1" noRot="1" noChangeAspect="1" noChangeArrowheads="1" noTextEdit="1"/>
          </p:cNvSpPr>
          <p:nvPr>
            <p:ph type="sldImg"/>
          </p:nvPr>
        </p:nvSpPr>
        <p:spPr bwMode="auto">
          <a:xfrm>
            <a:off x="1204913" y="728663"/>
            <a:ext cx="4681537" cy="3509962"/>
          </a:xfrm>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xfrm>
            <a:off x="585631" y="4587043"/>
            <a:ext cx="5915343" cy="4094004"/>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GB"/>
              <a:t>Key point :-</a:t>
            </a:r>
          </a:p>
          <a:p>
            <a:pPr eaLnBrk="1" hangingPunct="1"/>
            <a:endParaRPr lang="en-GB"/>
          </a:p>
          <a:p>
            <a:pPr eaLnBrk="1" hangingPunct="1"/>
            <a:r>
              <a:rPr lang="en-GB"/>
              <a:t>After the introduction of ^ sigma the customer is now not receiving defective product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DDF78CF-1EBD-41E0-ABCE-903B0EE8C58C}" type="slidenum">
              <a:rPr lang="en-GB" smtClean="0">
                <a:latin typeface="Arial" pitchFamily="34" charset="0"/>
              </a:rPr>
              <a:pPr>
                <a:defRPr/>
              </a:pPr>
              <a:t>10</a:t>
            </a:fld>
            <a:endParaRPr lang="en-GB">
              <a:latin typeface="Arial" pitchFamily="34" charset="0"/>
            </a:endParaRPr>
          </a:p>
        </p:txBody>
      </p:sp>
      <p:sp>
        <p:nvSpPr>
          <p:cNvPr id="35843" name="Rectangle 2"/>
          <p:cNvSpPr>
            <a:spLocks noGrp="1" noRot="1" noChangeAspect="1" noChangeArrowheads="1" noTextEdit="1"/>
          </p:cNvSpPr>
          <p:nvPr>
            <p:ph type="sldImg"/>
          </p:nvPr>
        </p:nvSpPr>
        <p:spPr bwMode="auto">
          <a:xfrm>
            <a:off x="1204913" y="728663"/>
            <a:ext cx="4681537" cy="3509962"/>
          </a:xfrm>
          <a:solidFill>
            <a:srgbClr val="FFFFFF"/>
          </a:solidFill>
          <a:ln>
            <a:solidFill>
              <a:srgbClr val="000000"/>
            </a:solidFill>
            <a:miter lim="800000"/>
            <a:headEnd/>
            <a:tailEnd/>
          </a:ln>
        </p:spPr>
      </p:sp>
      <p:sp>
        <p:nvSpPr>
          <p:cNvPr id="35844" name="Rectangle 3"/>
          <p:cNvSpPr>
            <a:spLocks noGrp="1" noChangeArrowheads="1"/>
          </p:cNvSpPr>
          <p:nvPr>
            <p:ph type="body" idx="1"/>
          </p:nvPr>
        </p:nvSpPr>
        <p:spPr bwMode="auto">
          <a:xfrm>
            <a:off x="585631" y="4587043"/>
            <a:ext cx="5915343" cy="4094004"/>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GB"/>
              <a:t>Key point :-</a:t>
            </a:r>
          </a:p>
          <a:p>
            <a:pPr eaLnBrk="1" hangingPunct="1"/>
            <a:endParaRPr lang="en-GB"/>
          </a:p>
          <a:p>
            <a:pPr eaLnBrk="1" hangingPunct="1"/>
            <a:r>
              <a:rPr lang="en-GB"/>
              <a:t>A stable process, repeatable process is the key</a:t>
            </a:r>
          </a:p>
          <a:p>
            <a:pPr eaLnBrk="1" hangingPunct="1"/>
            <a:endParaRPr lang="en-GB"/>
          </a:p>
          <a:p>
            <a:pPr eaLnBrk="1" hangingPunct="1"/>
            <a:r>
              <a:rPr lang="en-GB"/>
              <a:t>i.e. </a:t>
            </a:r>
          </a:p>
          <a:p>
            <a:pPr eaLnBrk="1" hangingPunct="1"/>
            <a:r>
              <a:rPr lang="en-GB"/>
              <a:t>the car it starts every time</a:t>
            </a:r>
          </a:p>
          <a:p>
            <a:pPr eaLnBrk="1" hangingPunct="1"/>
            <a:r>
              <a:rPr lang="en-GB"/>
              <a:t>when you need it to start</a:t>
            </a:r>
          </a:p>
          <a:p>
            <a:pPr eaLnBrk="1" hangingPunct="1"/>
            <a:r>
              <a:rPr lang="en-GB"/>
              <a:t>gets you to work and back in the same manor</a:t>
            </a:r>
          </a:p>
          <a:p>
            <a:pPr eaLnBrk="1" hangingPunct="1"/>
            <a:endParaRPr lang="en-GB"/>
          </a:p>
          <a:p>
            <a:pPr eaLnBrk="1" hangingPunct="1"/>
            <a:r>
              <a:rPr lang="en-GB"/>
              <a:t>no variation, day in day out</a:t>
            </a:r>
          </a:p>
          <a:p>
            <a:pPr eaLnBrk="1" hangingPunct="1"/>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556BA31-8EEE-4F53-ACE3-11CFDF78FFDE}" type="slidenum">
              <a:rPr lang="en-GB" smtClean="0">
                <a:latin typeface="Arial" pitchFamily="34" charset="0"/>
              </a:rPr>
              <a:pPr>
                <a:defRPr/>
              </a:pPr>
              <a:t>11</a:t>
            </a:fld>
            <a:endParaRPr lang="en-GB">
              <a:latin typeface="Arial" pitchFamily="34" charset="0"/>
            </a:endParaRPr>
          </a:p>
        </p:txBody>
      </p:sp>
      <p:sp>
        <p:nvSpPr>
          <p:cNvPr id="33795" name="Rectangle 2"/>
          <p:cNvSpPr>
            <a:spLocks noGrp="1" noRot="1" noChangeAspect="1" noChangeArrowheads="1" noTextEdit="1"/>
          </p:cNvSpPr>
          <p:nvPr>
            <p:ph type="sldImg"/>
          </p:nvPr>
        </p:nvSpPr>
        <p:spPr bwMode="auto">
          <a:xfrm>
            <a:off x="1204913" y="728663"/>
            <a:ext cx="4681537" cy="3509962"/>
          </a:xfrm>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xfrm>
            <a:off x="585631" y="4587043"/>
            <a:ext cx="5915343" cy="4094004"/>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GB"/>
              <a:t>Key point :-</a:t>
            </a:r>
          </a:p>
          <a:p>
            <a:pPr eaLnBrk="1" hangingPunct="1"/>
            <a:endParaRPr lang="en-GB"/>
          </a:p>
          <a:p>
            <a:pPr eaLnBrk="1" hangingPunct="1"/>
            <a:r>
              <a:rPr lang="en-GB"/>
              <a:t>After the introduction of ^ sigma the customer is now not receiving defective product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8A75B98-F388-4967-91EB-454F4E8222C8}" type="slidenum">
              <a:rPr lang="en-GB"/>
              <a:pPr eaLnBrk="1" hangingPunct="1"/>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269315" name="Rectangle 3"/>
          <p:cNvSpPr>
            <a:spLocks noGrp="1" noChangeArrowheads="1"/>
          </p:cNvSpPr>
          <p:nvPr>
            <p:ph type="ctrTitle"/>
          </p:nvPr>
        </p:nvSpPr>
        <p:spPr>
          <a:xfrm>
            <a:off x="2057400" y="1676400"/>
            <a:ext cx="5834063" cy="647700"/>
          </a:xfrm>
          <a:effectLst>
            <a:outerShdw dist="17961" dir="2700000" algn="ctr" rotWithShape="0">
              <a:schemeClr val="bg2"/>
            </a:outerShdw>
          </a:effectLst>
        </p:spPr>
        <p:txBody>
          <a:bodyPr/>
          <a:lstStyle>
            <a:lvl1pPr algn="ctr">
              <a:defRPr sz="3200"/>
            </a:lvl1pPr>
          </a:lstStyle>
          <a:p>
            <a:r>
              <a:rPr lang="en-US"/>
              <a:t>Click to edit Master title style</a:t>
            </a:r>
            <a:endParaRPr lang="ru-RU"/>
          </a:p>
        </p:txBody>
      </p:sp>
      <p:sp>
        <p:nvSpPr>
          <p:cNvPr id="269316" name="Rectangle 4"/>
          <p:cNvSpPr>
            <a:spLocks noGrp="1" noChangeArrowheads="1"/>
          </p:cNvSpPr>
          <p:nvPr>
            <p:ph type="subTitle" idx="1"/>
          </p:nvPr>
        </p:nvSpPr>
        <p:spPr>
          <a:xfrm>
            <a:off x="2057400" y="2328862"/>
            <a:ext cx="5834063" cy="338138"/>
          </a:xfrm>
          <a:effectLst>
            <a:outerShdw dist="17961" dir="2700000" algn="ctr" rotWithShape="0">
              <a:schemeClr val="bg2"/>
            </a:outerShdw>
          </a:effectLst>
        </p:spPr>
        <p:txBody>
          <a:bodyPr/>
          <a:lstStyle>
            <a:lvl1pPr marL="0" indent="0" algn="ctr">
              <a:buFontTx/>
              <a:buNone/>
              <a:defRPr sz="2400" b="1"/>
            </a:lvl1pPr>
          </a:lstStyle>
          <a:p>
            <a:r>
              <a:rPr lang="en-US"/>
              <a:t>Click to edit Master subtitle style</a:t>
            </a:r>
            <a:endParaRPr lang="ru-RU"/>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19600" y="0"/>
            <a:ext cx="4678680" cy="1170432"/>
          </a:xfrm>
          <a:prstGeom prst="rect">
            <a:avLst/>
          </a:prstGeom>
        </p:spPr>
      </p:pic>
      <p:sp>
        <p:nvSpPr>
          <p:cNvPr id="3" name="TextBox 2"/>
          <p:cNvSpPr txBox="1"/>
          <p:nvPr userDrawn="1"/>
        </p:nvSpPr>
        <p:spPr>
          <a:xfrm>
            <a:off x="4419600" y="1170432"/>
            <a:ext cx="4678680" cy="461665"/>
          </a:xfrm>
          <a:prstGeom prst="rect">
            <a:avLst/>
          </a:prstGeom>
          <a:noFill/>
        </p:spPr>
        <p:txBody>
          <a:bodyPr wrap="square" rtlCol="0">
            <a:spAutoFit/>
          </a:bodyPr>
          <a:lstStyle/>
          <a:p>
            <a:r>
              <a:rPr lang="en-GB" sz="1200" b="1" kern="1200" dirty="0">
                <a:solidFill>
                  <a:schemeClr val="tx1"/>
                </a:solidFill>
                <a:effectLst/>
                <a:latin typeface="Arial" charset="0"/>
                <a:ea typeface="+mn-ea"/>
                <a:cs typeface="Arial" charset="0"/>
              </a:rPr>
              <a:t>Pleased to be working with</a:t>
            </a:r>
            <a:r>
              <a:rPr lang="en-GB" sz="1200" b="1" u="sng" kern="1200" dirty="0">
                <a:solidFill>
                  <a:schemeClr val="tx1"/>
                </a:solidFill>
                <a:effectLst/>
                <a:latin typeface="Arial" charset="0"/>
                <a:ea typeface="+mn-ea"/>
                <a:cs typeface="Arial" charset="0"/>
              </a:rPr>
              <a:t> businesswalesmentoring.org.uk</a:t>
            </a:r>
            <a:r>
              <a:rPr lang="en-GB" sz="1200" kern="1200" dirty="0">
                <a:solidFill>
                  <a:schemeClr val="tx1"/>
                </a:solidFill>
                <a:effectLst/>
                <a:latin typeface="Arial" charset="0"/>
                <a:ea typeface="+mn-ea"/>
                <a:cs typeface="Arial" charset="0"/>
              </a:rPr>
              <a:t> </a:t>
            </a:r>
          </a:p>
          <a:p>
            <a:r>
              <a:rPr lang="en-GB" sz="1200" b="1" kern="1200" dirty="0" err="1">
                <a:solidFill>
                  <a:schemeClr val="tx1"/>
                </a:solidFill>
                <a:effectLst/>
                <a:latin typeface="Arial" charset="0"/>
                <a:ea typeface="+mn-ea"/>
                <a:cs typeface="Arial" charset="0"/>
              </a:rPr>
              <a:t>Yn</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falch</a:t>
            </a:r>
            <a:r>
              <a:rPr lang="en-GB" sz="1200" b="1" kern="1200" dirty="0">
                <a:solidFill>
                  <a:schemeClr val="tx1"/>
                </a:solidFill>
                <a:effectLst/>
                <a:latin typeface="Arial" charset="0"/>
                <a:ea typeface="+mn-ea"/>
                <a:cs typeface="Arial" charset="0"/>
              </a:rPr>
              <a:t> o </a:t>
            </a:r>
            <a:r>
              <a:rPr lang="en-GB" sz="1200" b="1" kern="1200" dirty="0" err="1">
                <a:solidFill>
                  <a:schemeClr val="tx1"/>
                </a:solidFill>
                <a:effectLst/>
                <a:latin typeface="Arial" charset="0"/>
                <a:ea typeface="+mn-ea"/>
                <a:cs typeface="Arial" charset="0"/>
              </a:rPr>
              <a:t>fod</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yn</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gweithio</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gyda</a:t>
            </a:r>
            <a:r>
              <a:rPr lang="en-GB" sz="1200" b="1" u="sng" kern="1200" dirty="0">
                <a:solidFill>
                  <a:schemeClr val="tx1"/>
                </a:solidFill>
                <a:effectLst/>
                <a:latin typeface="Arial" charset="0"/>
                <a:ea typeface="+mn-ea"/>
                <a:cs typeface="Arial" charset="0"/>
              </a:rPr>
              <a:t> mentorabusnescymru.org.uk</a:t>
            </a:r>
            <a:endParaRPr lang="en-GB" sz="12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0" y="692150"/>
            <a:ext cx="1943100" cy="5762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11188" y="692150"/>
            <a:ext cx="5681662" cy="5762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11188" y="692150"/>
            <a:ext cx="7777162" cy="5762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6225" y="42863"/>
            <a:ext cx="8640763" cy="1143000"/>
          </a:xfrm>
        </p:spPr>
        <p:txBody>
          <a:bodyPr/>
          <a:lstStyle/>
          <a:p>
            <a:r>
              <a:rPr lang="en-US"/>
              <a:t>Click to edit Master title style</a:t>
            </a:r>
          </a:p>
        </p:txBody>
      </p:sp>
      <p:sp>
        <p:nvSpPr>
          <p:cNvPr id="3" name="Text Placeholder 2"/>
          <p:cNvSpPr>
            <a:spLocks noGrp="1"/>
          </p:cNvSpPr>
          <p:nvPr>
            <p:ph type="body" sz="half" idx="1"/>
          </p:nvPr>
        </p:nvSpPr>
        <p:spPr>
          <a:xfrm>
            <a:off x="215900" y="1633538"/>
            <a:ext cx="4243388" cy="4322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1688" y="1633538"/>
            <a:ext cx="4244975" cy="4322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a:xfrm>
            <a:off x="8521700" y="6448425"/>
            <a:ext cx="587375" cy="365125"/>
          </a:xfrm>
          <a:prstGeom prst="rect">
            <a:avLst/>
          </a:prstGeom>
        </p:spPr>
        <p:txBody>
          <a:bodyPr/>
          <a:lstStyle>
            <a:lvl1pPr>
              <a:defRPr/>
            </a:lvl1pPr>
          </a:lstStyle>
          <a:p>
            <a:pPr>
              <a:defRPr/>
            </a:pPr>
            <a:fld id="{E92C66AD-49BB-42B9-BFC3-FFDEC6DC3DAF}" type="slidenum">
              <a:rPr lang="en-GB"/>
              <a:pPr>
                <a:defRPr/>
              </a:pPr>
              <a:t>‹#›</a:t>
            </a:fld>
            <a:endParaRPr lang="en-GB" dirty="0"/>
          </a:p>
        </p:txBody>
      </p:sp>
    </p:spTree>
    <p:extLst>
      <p:ext uri="{BB962C8B-B14F-4D97-AF65-F5344CB8AC3E}">
        <p14:creationId xmlns:p14="http://schemas.microsoft.com/office/powerpoint/2010/main" val="447266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4213" y="1412875"/>
            <a:ext cx="3775075" cy="504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1688" y="1412875"/>
            <a:ext cx="3776662" cy="504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email"/>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11188" y="692150"/>
            <a:ext cx="6840537"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u-RU"/>
          </a:p>
        </p:txBody>
      </p:sp>
      <p:sp>
        <p:nvSpPr>
          <p:cNvPr id="5123" name="Rectangle 3"/>
          <p:cNvSpPr>
            <a:spLocks noGrp="1" noChangeArrowheads="1"/>
          </p:cNvSpPr>
          <p:nvPr>
            <p:ph type="body" idx="1"/>
          </p:nvPr>
        </p:nvSpPr>
        <p:spPr bwMode="auto">
          <a:xfrm>
            <a:off x="684213" y="1412875"/>
            <a:ext cx="7704137" cy="504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4" name="TextBox 3"/>
          <p:cNvSpPr txBox="1"/>
          <p:nvPr userDrawn="1"/>
        </p:nvSpPr>
        <p:spPr>
          <a:xfrm>
            <a:off x="2819400" y="6096000"/>
            <a:ext cx="3581400" cy="369888"/>
          </a:xfrm>
          <a:prstGeom prst="rect">
            <a:avLst/>
          </a:prstGeom>
          <a:noFill/>
        </p:spPr>
        <p:txBody>
          <a:bodyPr>
            <a:spAutoFit/>
          </a:bodyPr>
          <a:lstStyle/>
          <a:p>
            <a:pPr algn="ctr">
              <a:defRPr/>
            </a:pPr>
            <a:r>
              <a:rPr lang="en-US" sz="900" dirty="0">
                <a:cs typeface="+mn-cs"/>
              </a:rPr>
              <a:t>Copyright © 2005- 2010 Beyond Lean Ltd. All Rights Reserved. </a:t>
            </a:r>
            <a:br>
              <a:rPr lang="en-US" sz="900" dirty="0">
                <a:cs typeface="+mn-cs"/>
              </a:rPr>
            </a:br>
            <a:r>
              <a:rPr lang="en-US" sz="900" dirty="0">
                <a:cs typeface="+mn-cs"/>
              </a:rPr>
              <a:t>www.beyondlean.com</a:t>
            </a:r>
          </a:p>
        </p:txBody>
      </p:sp>
      <p:sp>
        <p:nvSpPr>
          <p:cNvPr id="5" name="TextBox 4"/>
          <p:cNvSpPr txBox="1"/>
          <p:nvPr userDrawn="1"/>
        </p:nvSpPr>
        <p:spPr>
          <a:xfrm>
            <a:off x="685800" y="6246813"/>
            <a:ext cx="2133600" cy="214312"/>
          </a:xfrm>
          <a:prstGeom prst="rect">
            <a:avLst/>
          </a:prstGeom>
          <a:noFill/>
        </p:spPr>
        <p:txBody>
          <a:bodyPr>
            <a:spAutoFit/>
          </a:bodyPr>
          <a:lstStyle/>
          <a:p>
            <a:pPr>
              <a:defRPr/>
            </a:pPr>
            <a:r>
              <a:rPr lang="en-US" sz="800" dirty="0">
                <a:cs typeface="+mn-cs"/>
              </a:rPr>
              <a:t>V2.45 04/2010</a:t>
            </a:r>
          </a:p>
        </p:txBody>
      </p:sp>
    </p:spTree>
  </p:cSld>
  <p:clrMap bg1="lt1" tx1="dk1" bg2="lt2" tx2="dk2" accent1="accent1" accent2="accent2" accent3="accent3" accent4="accent4" accent5="accent5" accent6="accent6" hlink="hlink" folHlink="folHlink"/>
  <p:sldLayoutIdLst>
    <p:sldLayoutId id="2147483786"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7" r:id="rId13"/>
  </p:sldLayoutIdLst>
  <p:txStyles>
    <p:titleStyle>
      <a:lvl1pPr algn="l" rtl="0" eaLnBrk="0" fontAlgn="base" hangingPunct="0">
        <a:spcBef>
          <a:spcPct val="0"/>
        </a:spcBef>
        <a:spcAft>
          <a:spcPct val="0"/>
        </a:spcAft>
        <a:defRPr sz="2400" b="1">
          <a:solidFill>
            <a:srgbClr val="080808"/>
          </a:solidFill>
          <a:latin typeface="+mj-lt"/>
          <a:ea typeface="+mj-ea"/>
          <a:cs typeface="+mj-cs"/>
        </a:defRPr>
      </a:lvl1pPr>
      <a:lvl2pPr algn="l" rtl="0" eaLnBrk="0" fontAlgn="base" hangingPunct="0">
        <a:spcBef>
          <a:spcPct val="0"/>
        </a:spcBef>
        <a:spcAft>
          <a:spcPct val="0"/>
        </a:spcAft>
        <a:defRPr sz="3600" b="1">
          <a:solidFill>
            <a:srgbClr val="080808"/>
          </a:solidFill>
          <a:latin typeface="Arial" charset="0"/>
        </a:defRPr>
      </a:lvl2pPr>
      <a:lvl3pPr algn="l" rtl="0" eaLnBrk="0" fontAlgn="base" hangingPunct="0">
        <a:spcBef>
          <a:spcPct val="0"/>
        </a:spcBef>
        <a:spcAft>
          <a:spcPct val="0"/>
        </a:spcAft>
        <a:defRPr sz="3600" b="1">
          <a:solidFill>
            <a:srgbClr val="080808"/>
          </a:solidFill>
          <a:latin typeface="Arial" charset="0"/>
        </a:defRPr>
      </a:lvl3pPr>
      <a:lvl4pPr algn="l" rtl="0" eaLnBrk="0" fontAlgn="base" hangingPunct="0">
        <a:spcBef>
          <a:spcPct val="0"/>
        </a:spcBef>
        <a:spcAft>
          <a:spcPct val="0"/>
        </a:spcAft>
        <a:defRPr sz="3600" b="1">
          <a:solidFill>
            <a:srgbClr val="080808"/>
          </a:solidFill>
          <a:latin typeface="Arial" charset="0"/>
        </a:defRPr>
      </a:lvl4pPr>
      <a:lvl5pPr algn="l" rtl="0" eaLnBrk="0" fontAlgn="base" hangingPunct="0">
        <a:spcBef>
          <a:spcPct val="0"/>
        </a:spcBef>
        <a:spcAft>
          <a:spcPct val="0"/>
        </a:spcAft>
        <a:defRPr sz="3600" b="1">
          <a:solidFill>
            <a:srgbClr val="080808"/>
          </a:solidFill>
          <a:latin typeface="Arial" charset="0"/>
        </a:defRPr>
      </a:lvl5pPr>
      <a:lvl6pPr marL="457200" algn="l" rtl="0" eaLnBrk="1" fontAlgn="base" hangingPunct="1">
        <a:spcBef>
          <a:spcPct val="0"/>
        </a:spcBef>
        <a:spcAft>
          <a:spcPct val="0"/>
        </a:spcAft>
        <a:defRPr sz="3600" b="1">
          <a:solidFill>
            <a:srgbClr val="080808"/>
          </a:solidFill>
          <a:latin typeface="Arial" charset="0"/>
        </a:defRPr>
      </a:lvl6pPr>
      <a:lvl7pPr marL="914400" algn="l" rtl="0" eaLnBrk="1" fontAlgn="base" hangingPunct="1">
        <a:spcBef>
          <a:spcPct val="0"/>
        </a:spcBef>
        <a:spcAft>
          <a:spcPct val="0"/>
        </a:spcAft>
        <a:defRPr sz="3600" b="1">
          <a:solidFill>
            <a:srgbClr val="080808"/>
          </a:solidFill>
          <a:latin typeface="Arial" charset="0"/>
        </a:defRPr>
      </a:lvl7pPr>
      <a:lvl8pPr marL="1371600" algn="l" rtl="0" eaLnBrk="1" fontAlgn="base" hangingPunct="1">
        <a:spcBef>
          <a:spcPct val="0"/>
        </a:spcBef>
        <a:spcAft>
          <a:spcPct val="0"/>
        </a:spcAft>
        <a:defRPr sz="3600" b="1">
          <a:solidFill>
            <a:srgbClr val="080808"/>
          </a:solidFill>
          <a:latin typeface="Arial" charset="0"/>
        </a:defRPr>
      </a:lvl8pPr>
      <a:lvl9pPr marL="1828800" algn="l" rtl="0" eaLnBrk="1" fontAlgn="base" hangingPunct="1">
        <a:spcBef>
          <a:spcPct val="0"/>
        </a:spcBef>
        <a:spcAft>
          <a:spcPct val="0"/>
        </a:spcAft>
        <a:defRPr sz="3600" b="1">
          <a:solidFill>
            <a:srgbClr val="080808"/>
          </a:solidFill>
          <a:latin typeface="Arial" charset="0"/>
        </a:defRPr>
      </a:lvl9pPr>
    </p:titleStyle>
    <p:bodyStyle>
      <a:lvl1pPr marL="342900" indent="-342900" algn="l" rtl="0" eaLnBrk="0" fontAlgn="base" hangingPunct="0">
        <a:spcBef>
          <a:spcPct val="20000"/>
        </a:spcBef>
        <a:spcAft>
          <a:spcPct val="0"/>
        </a:spcAft>
        <a:buChar char="•"/>
        <a:defRPr sz="2000">
          <a:solidFill>
            <a:srgbClr val="080808"/>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80808"/>
          </a:solidFill>
          <a:latin typeface="+mn-lt"/>
        </a:defRPr>
      </a:lvl2pPr>
      <a:lvl3pPr marL="1143000" indent="-228600" algn="l" rtl="0" eaLnBrk="0" fontAlgn="base" hangingPunct="0">
        <a:spcBef>
          <a:spcPct val="20000"/>
        </a:spcBef>
        <a:spcAft>
          <a:spcPct val="0"/>
        </a:spcAft>
        <a:buChar char="•"/>
        <a:defRPr sz="2000">
          <a:solidFill>
            <a:srgbClr val="080808"/>
          </a:solidFill>
          <a:latin typeface="+mn-lt"/>
        </a:defRPr>
      </a:lvl3pPr>
      <a:lvl4pPr marL="1600200" indent="-228600" algn="l" rtl="0" eaLnBrk="0" fontAlgn="base" hangingPunct="0">
        <a:spcBef>
          <a:spcPct val="20000"/>
        </a:spcBef>
        <a:spcAft>
          <a:spcPct val="0"/>
        </a:spcAft>
        <a:buChar char="–"/>
        <a:defRPr sz="2000">
          <a:solidFill>
            <a:srgbClr val="080808"/>
          </a:solidFill>
          <a:latin typeface="+mn-lt"/>
        </a:defRPr>
      </a:lvl4pPr>
      <a:lvl5pPr marL="2057400" indent="-228600" algn="l" rtl="0" eaLnBrk="0" fontAlgn="base" hangingPunct="0">
        <a:spcBef>
          <a:spcPct val="20000"/>
        </a:spcBef>
        <a:spcAft>
          <a:spcPct val="0"/>
        </a:spcAft>
        <a:buChar char="»"/>
        <a:defRPr sz="2000">
          <a:solidFill>
            <a:srgbClr val="080808"/>
          </a:solidFill>
          <a:latin typeface="+mn-lt"/>
        </a:defRPr>
      </a:lvl5pPr>
      <a:lvl6pPr marL="2514600" indent="-228600" algn="l" rtl="0" eaLnBrk="1" fontAlgn="base" hangingPunct="1">
        <a:spcBef>
          <a:spcPct val="20000"/>
        </a:spcBef>
        <a:spcAft>
          <a:spcPct val="0"/>
        </a:spcAft>
        <a:buChar char="»"/>
        <a:defRPr sz="2000">
          <a:solidFill>
            <a:srgbClr val="080808"/>
          </a:solidFill>
          <a:latin typeface="+mn-lt"/>
        </a:defRPr>
      </a:lvl6pPr>
      <a:lvl7pPr marL="2971800" indent="-228600" algn="l" rtl="0" eaLnBrk="1" fontAlgn="base" hangingPunct="1">
        <a:spcBef>
          <a:spcPct val="20000"/>
        </a:spcBef>
        <a:spcAft>
          <a:spcPct val="0"/>
        </a:spcAft>
        <a:buChar char="»"/>
        <a:defRPr sz="2000">
          <a:solidFill>
            <a:srgbClr val="080808"/>
          </a:solidFill>
          <a:latin typeface="+mn-lt"/>
        </a:defRPr>
      </a:lvl7pPr>
      <a:lvl8pPr marL="3429000" indent="-228600" algn="l" rtl="0" eaLnBrk="1" fontAlgn="base" hangingPunct="1">
        <a:spcBef>
          <a:spcPct val="20000"/>
        </a:spcBef>
        <a:spcAft>
          <a:spcPct val="0"/>
        </a:spcAft>
        <a:buChar char="»"/>
        <a:defRPr sz="2000">
          <a:solidFill>
            <a:srgbClr val="080808"/>
          </a:solidFill>
          <a:latin typeface="+mn-lt"/>
        </a:defRPr>
      </a:lvl8pPr>
      <a:lvl9pPr marL="3886200" indent="-228600" algn="l" rtl="0" eaLnBrk="1" fontAlgn="base" hangingPunct="1">
        <a:spcBef>
          <a:spcPct val="20000"/>
        </a:spcBef>
        <a:spcAft>
          <a:spcPct val="0"/>
        </a:spcAft>
        <a:buChar char="»"/>
        <a:defRPr sz="2000">
          <a:solidFill>
            <a:srgbClr val="080808"/>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5.wmf"/><Relationship Id="rId5" Type="http://schemas.openxmlformats.org/officeDocument/2006/relationships/oleObject" Target="../embeddings/oleObject11.bin"/><Relationship Id="rId4" Type="http://schemas.openxmlformats.org/officeDocument/2006/relationships/image" Target="../media/image34.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slide" Target="slide49.xml"/><Relationship Id="rId5" Type="http://schemas.openxmlformats.org/officeDocument/2006/relationships/image" Target="../media/image40.png"/><Relationship Id="rId4" Type="http://schemas.openxmlformats.org/officeDocument/2006/relationships/image" Target="../media/image39.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42.wmf"/></Relationships>
</file>

<file path=ppt/slides/_rels/slide42.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oleObject" Target="../embeddings/oleObject13.bin"/><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7.png"/><Relationship Id="rId26" Type="http://schemas.openxmlformats.org/officeDocument/2006/relationships/image" Target="../media/image23.png"/><Relationship Id="rId3" Type="http://schemas.openxmlformats.org/officeDocument/2006/relationships/image" Target="../media/image6.png"/><Relationship Id="rId21" Type="http://schemas.openxmlformats.org/officeDocument/2006/relationships/image" Target="../media/image19.png"/><Relationship Id="rId7" Type="http://schemas.openxmlformats.org/officeDocument/2006/relationships/oleObject" Target="../embeddings/oleObject2.bin"/><Relationship Id="rId12" Type="http://schemas.openxmlformats.org/officeDocument/2006/relationships/image" Target="../media/image13.jpeg"/><Relationship Id="rId17" Type="http://schemas.openxmlformats.org/officeDocument/2006/relationships/oleObject" Target="../embeddings/oleObject4.bin"/><Relationship Id="rId25" Type="http://schemas.openxmlformats.org/officeDocument/2006/relationships/image" Target="../media/image22.png"/><Relationship Id="rId2" Type="http://schemas.openxmlformats.org/officeDocument/2006/relationships/image" Target="../media/image5.png"/><Relationship Id="rId16" Type="http://schemas.openxmlformats.org/officeDocument/2006/relationships/image" Target="../media/image16.png"/><Relationship Id="rId20" Type="http://schemas.openxmlformats.org/officeDocument/2006/relationships/image" Target="../media/image18.png"/><Relationship Id="rId29"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2.png"/><Relationship Id="rId24" Type="http://schemas.openxmlformats.org/officeDocument/2006/relationships/image" Target="../media/image21.png"/><Relationship Id="rId5" Type="http://schemas.openxmlformats.org/officeDocument/2006/relationships/oleObject" Target="../embeddings/oleObject1.bin"/><Relationship Id="rId15" Type="http://schemas.openxmlformats.org/officeDocument/2006/relationships/image" Target="../media/image15.png"/><Relationship Id="rId23" Type="http://schemas.openxmlformats.org/officeDocument/2006/relationships/oleObject" Target="../embeddings/oleObject6.bin"/><Relationship Id="rId28" Type="http://schemas.openxmlformats.org/officeDocument/2006/relationships/image" Target="../media/image25.png"/><Relationship Id="rId10" Type="http://schemas.openxmlformats.org/officeDocument/2006/relationships/image" Target="../media/image11.png"/><Relationship Id="rId19" Type="http://schemas.openxmlformats.org/officeDocument/2006/relationships/oleObject" Target="../embeddings/oleObject5.bin"/><Relationship Id="rId4" Type="http://schemas.openxmlformats.org/officeDocument/2006/relationships/image" Target="../media/image7.png"/><Relationship Id="rId9" Type="http://schemas.openxmlformats.org/officeDocument/2006/relationships/image" Target="../media/image10.png"/><Relationship Id="rId14" Type="http://schemas.openxmlformats.org/officeDocument/2006/relationships/oleObject" Target="../embeddings/oleObject3.bin"/><Relationship Id="rId22" Type="http://schemas.openxmlformats.org/officeDocument/2006/relationships/image" Target="../media/image20.jpeg"/><Relationship Id="rId27" Type="http://schemas.openxmlformats.org/officeDocument/2006/relationships/image" Target="../media/image24.jpeg"/><Relationship Id="rId30" Type="http://schemas.openxmlformats.org/officeDocument/2006/relationships/image" Target="../media/image2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9.emf"/><Relationship Id="rId5" Type="http://schemas.openxmlformats.org/officeDocument/2006/relationships/oleObject" Target="../embeddings/oleObject8.bin"/><Relationship Id="rId4" Type="http://schemas.openxmlformats.org/officeDocument/2006/relationships/image" Target="../media/image28.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0.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2337" y="1676400"/>
            <a:ext cx="5834063" cy="647700"/>
          </a:xfrm>
        </p:spPr>
        <p:txBody>
          <a:bodyPr/>
          <a:lstStyle/>
          <a:p>
            <a:r>
              <a:rPr lang="en-GB" dirty="0"/>
              <a:t>Lean Sigma Awareness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52400" y="1447800"/>
            <a:ext cx="49149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buClr>
                <a:schemeClr val="tx1"/>
              </a:buClr>
              <a:buSzPct val="70000"/>
              <a:buFont typeface="Wingdings" pitchFamily="2" charset="2"/>
              <a:buChar char="l"/>
            </a:pPr>
            <a:r>
              <a:rPr lang="en-GB"/>
              <a:t>Variation exists in everything. Even the best machine cannot make every unit exactly the same.</a:t>
            </a:r>
          </a:p>
          <a:p>
            <a:pPr marL="342900" indent="-342900">
              <a:spcBef>
                <a:spcPct val="20000"/>
              </a:spcBef>
              <a:buClr>
                <a:schemeClr val="tx1"/>
              </a:buClr>
              <a:buSzPct val="70000"/>
              <a:buFont typeface="Wingdings" pitchFamily="2" charset="2"/>
              <a:buChar char="l"/>
            </a:pPr>
            <a:r>
              <a:rPr lang="en-GB"/>
              <a:t>Improved capability, becomes a necessity, due to the need of :</a:t>
            </a:r>
          </a:p>
          <a:p>
            <a:pPr marL="742950" lvl="1" indent="-285750">
              <a:spcBef>
                <a:spcPct val="20000"/>
              </a:spcBef>
              <a:buClr>
                <a:schemeClr val="tx1"/>
              </a:buClr>
              <a:buSzPct val="70000"/>
              <a:buFontTx/>
              <a:buChar char="•"/>
            </a:pPr>
            <a:r>
              <a:rPr lang="en-GB"/>
              <a:t>improved designs</a:t>
            </a:r>
          </a:p>
          <a:p>
            <a:pPr marL="742950" lvl="1" indent="-285750">
              <a:spcBef>
                <a:spcPct val="20000"/>
              </a:spcBef>
              <a:buClr>
                <a:schemeClr val="tx1"/>
              </a:buClr>
              <a:buSzPct val="70000"/>
              <a:buFontTx/>
              <a:buChar char="•"/>
            </a:pPr>
            <a:r>
              <a:rPr lang="en-GB"/>
              <a:t>lower costs</a:t>
            </a:r>
          </a:p>
          <a:p>
            <a:pPr marL="742950" lvl="1" indent="-285750">
              <a:spcBef>
                <a:spcPct val="20000"/>
              </a:spcBef>
              <a:buClr>
                <a:schemeClr val="tx1"/>
              </a:buClr>
              <a:buSzPct val="70000"/>
              <a:buFontTx/>
              <a:buChar char="•"/>
            </a:pPr>
            <a:r>
              <a:rPr lang="en-GB"/>
              <a:t>better performance</a:t>
            </a:r>
            <a:endParaRPr lang="en-GB" sz="2000"/>
          </a:p>
          <a:p>
            <a:pPr marL="342900" indent="-342900">
              <a:spcBef>
                <a:spcPct val="20000"/>
              </a:spcBef>
              <a:buClr>
                <a:schemeClr val="tx1"/>
              </a:buClr>
              <a:buSzPct val="70000"/>
              <a:buFont typeface="Wingdings" pitchFamily="2" charset="2"/>
              <a:buChar char="l"/>
            </a:pPr>
            <a:r>
              <a:rPr lang="en-GB"/>
              <a:t>All of this leads to the need of tighter tolerances</a:t>
            </a:r>
          </a:p>
          <a:p>
            <a:pPr marL="342900" indent="-342900">
              <a:spcBef>
                <a:spcPct val="20000"/>
              </a:spcBef>
              <a:buClr>
                <a:schemeClr val="tx1"/>
              </a:buClr>
              <a:buSzPct val="70000"/>
              <a:buFont typeface="Wingdings" pitchFamily="2" charset="2"/>
              <a:buChar char="l"/>
            </a:pPr>
            <a:r>
              <a:rPr lang="en-GB"/>
              <a:t>This means that the ability to operate to a tight tolerance, without producing defects becomes a major advantage</a:t>
            </a:r>
          </a:p>
        </p:txBody>
      </p:sp>
      <p:grpSp>
        <p:nvGrpSpPr>
          <p:cNvPr id="2" name="Group 3"/>
          <p:cNvGrpSpPr>
            <a:grpSpLocks/>
          </p:cNvGrpSpPr>
          <p:nvPr/>
        </p:nvGrpSpPr>
        <p:grpSpPr bwMode="auto">
          <a:xfrm>
            <a:off x="4267200" y="2057400"/>
            <a:ext cx="4802188" cy="3736975"/>
            <a:chOff x="3168" y="1871"/>
            <a:chExt cx="3025" cy="2354"/>
          </a:xfrm>
        </p:grpSpPr>
        <p:grpSp>
          <p:nvGrpSpPr>
            <p:cNvPr id="14341" name="Group 4"/>
            <p:cNvGrpSpPr>
              <a:grpSpLocks/>
            </p:cNvGrpSpPr>
            <p:nvPr/>
          </p:nvGrpSpPr>
          <p:grpSpPr bwMode="auto">
            <a:xfrm>
              <a:off x="3934" y="1871"/>
              <a:ext cx="1491" cy="2132"/>
              <a:chOff x="3934" y="1871"/>
              <a:chExt cx="1491" cy="2132"/>
            </a:xfrm>
          </p:grpSpPr>
          <p:sp>
            <p:nvSpPr>
              <p:cNvPr id="14404" name="Line 5"/>
              <p:cNvSpPr>
                <a:spLocks noChangeShapeType="1"/>
              </p:cNvSpPr>
              <p:nvPr/>
            </p:nvSpPr>
            <p:spPr bwMode="auto">
              <a:xfrm>
                <a:off x="3937" y="3963"/>
                <a:ext cx="148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4405" name="Line 6"/>
              <p:cNvSpPr>
                <a:spLocks noChangeShapeType="1"/>
              </p:cNvSpPr>
              <p:nvPr/>
            </p:nvSpPr>
            <p:spPr bwMode="auto">
              <a:xfrm>
                <a:off x="4677" y="3925"/>
                <a:ext cx="0" cy="6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4406" name="Line 7"/>
              <p:cNvSpPr>
                <a:spLocks noChangeShapeType="1"/>
              </p:cNvSpPr>
              <p:nvPr/>
            </p:nvSpPr>
            <p:spPr bwMode="auto">
              <a:xfrm>
                <a:off x="4428" y="3926"/>
                <a:ext cx="0" cy="6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4407" name="Line 8"/>
              <p:cNvSpPr>
                <a:spLocks noChangeShapeType="1"/>
              </p:cNvSpPr>
              <p:nvPr/>
            </p:nvSpPr>
            <p:spPr bwMode="auto">
              <a:xfrm>
                <a:off x="4182" y="3926"/>
                <a:ext cx="0" cy="6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4408" name="Line 9"/>
              <p:cNvSpPr>
                <a:spLocks noChangeShapeType="1"/>
              </p:cNvSpPr>
              <p:nvPr/>
            </p:nvSpPr>
            <p:spPr bwMode="auto">
              <a:xfrm>
                <a:off x="4925" y="3926"/>
                <a:ext cx="0" cy="6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sp>
            <p:nvSpPr>
              <p:cNvPr id="14409" name="Line 10"/>
              <p:cNvSpPr>
                <a:spLocks noChangeShapeType="1"/>
              </p:cNvSpPr>
              <p:nvPr/>
            </p:nvSpPr>
            <p:spPr bwMode="auto">
              <a:xfrm>
                <a:off x="5169" y="3926"/>
                <a:ext cx="0" cy="6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GB"/>
              </a:p>
            </p:txBody>
          </p:sp>
          <p:grpSp>
            <p:nvGrpSpPr>
              <p:cNvPr id="14410" name="Group 11"/>
              <p:cNvGrpSpPr>
                <a:grpSpLocks/>
              </p:cNvGrpSpPr>
              <p:nvPr/>
            </p:nvGrpSpPr>
            <p:grpSpPr bwMode="auto">
              <a:xfrm>
                <a:off x="3934" y="2268"/>
                <a:ext cx="1485" cy="1683"/>
                <a:chOff x="3934" y="2268"/>
                <a:chExt cx="1485" cy="1683"/>
              </a:xfrm>
            </p:grpSpPr>
            <p:sp>
              <p:nvSpPr>
                <p:cNvPr id="14455" name="Freeform 12"/>
                <p:cNvSpPr>
                  <a:spLocks/>
                </p:cNvSpPr>
                <p:nvPr/>
              </p:nvSpPr>
              <p:spPr bwMode="auto">
                <a:xfrm>
                  <a:off x="4677" y="2268"/>
                  <a:ext cx="742" cy="1683"/>
                </a:xfrm>
                <a:custGeom>
                  <a:avLst/>
                  <a:gdLst>
                    <a:gd name="T0" fmla="*/ 5 w 742"/>
                    <a:gd name="T1" fmla="*/ 2 h 1683"/>
                    <a:gd name="T2" fmla="*/ 16 w 742"/>
                    <a:gd name="T3" fmla="*/ 6 h 1683"/>
                    <a:gd name="T4" fmla="*/ 31 w 742"/>
                    <a:gd name="T5" fmla="*/ 18 h 1683"/>
                    <a:gd name="T6" fmla="*/ 43 w 742"/>
                    <a:gd name="T7" fmla="*/ 30 h 1683"/>
                    <a:gd name="T8" fmla="*/ 55 w 742"/>
                    <a:gd name="T9" fmla="*/ 45 h 1683"/>
                    <a:gd name="T10" fmla="*/ 68 w 742"/>
                    <a:gd name="T11" fmla="*/ 62 h 1683"/>
                    <a:gd name="T12" fmla="*/ 77 w 742"/>
                    <a:gd name="T13" fmla="*/ 78 h 1683"/>
                    <a:gd name="T14" fmla="*/ 91 w 742"/>
                    <a:gd name="T15" fmla="*/ 101 h 1683"/>
                    <a:gd name="T16" fmla="*/ 103 w 742"/>
                    <a:gd name="T17" fmla="*/ 122 h 1683"/>
                    <a:gd name="T18" fmla="*/ 116 w 742"/>
                    <a:gd name="T19" fmla="*/ 150 h 1683"/>
                    <a:gd name="T20" fmla="*/ 132 w 742"/>
                    <a:gd name="T21" fmla="*/ 181 h 1683"/>
                    <a:gd name="T22" fmla="*/ 143 w 742"/>
                    <a:gd name="T23" fmla="*/ 207 h 1683"/>
                    <a:gd name="T24" fmla="*/ 157 w 742"/>
                    <a:gd name="T25" fmla="*/ 238 h 1683"/>
                    <a:gd name="T26" fmla="*/ 169 w 742"/>
                    <a:gd name="T27" fmla="*/ 268 h 1683"/>
                    <a:gd name="T28" fmla="*/ 182 w 742"/>
                    <a:gd name="T29" fmla="*/ 298 h 1683"/>
                    <a:gd name="T30" fmla="*/ 195 w 742"/>
                    <a:gd name="T31" fmla="*/ 332 h 1683"/>
                    <a:gd name="T32" fmla="*/ 207 w 742"/>
                    <a:gd name="T33" fmla="*/ 366 h 1683"/>
                    <a:gd name="T34" fmla="*/ 226 w 742"/>
                    <a:gd name="T35" fmla="*/ 415 h 1683"/>
                    <a:gd name="T36" fmla="*/ 248 w 742"/>
                    <a:gd name="T37" fmla="*/ 478 h 1683"/>
                    <a:gd name="T38" fmla="*/ 262 w 742"/>
                    <a:gd name="T39" fmla="*/ 521 h 1683"/>
                    <a:gd name="T40" fmla="*/ 280 w 742"/>
                    <a:gd name="T41" fmla="*/ 578 h 1683"/>
                    <a:gd name="T42" fmla="*/ 295 w 742"/>
                    <a:gd name="T43" fmla="*/ 623 h 1683"/>
                    <a:gd name="T44" fmla="*/ 310 w 742"/>
                    <a:gd name="T45" fmla="*/ 669 h 1683"/>
                    <a:gd name="T46" fmla="*/ 330 w 742"/>
                    <a:gd name="T47" fmla="*/ 734 h 1683"/>
                    <a:gd name="T48" fmla="*/ 350 w 742"/>
                    <a:gd name="T49" fmla="*/ 801 h 1683"/>
                    <a:gd name="T50" fmla="*/ 369 w 742"/>
                    <a:gd name="T51" fmla="*/ 864 h 1683"/>
                    <a:gd name="T52" fmla="*/ 390 w 742"/>
                    <a:gd name="T53" fmla="*/ 935 h 1683"/>
                    <a:gd name="T54" fmla="*/ 415 w 742"/>
                    <a:gd name="T55" fmla="*/ 1019 h 1683"/>
                    <a:gd name="T56" fmla="*/ 429 w 742"/>
                    <a:gd name="T57" fmla="*/ 1067 h 1683"/>
                    <a:gd name="T58" fmla="*/ 449 w 742"/>
                    <a:gd name="T59" fmla="*/ 1127 h 1683"/>
                    <a:gd name="T60" fmla="*/ 467 w 742"/>
                    <a:gd name="T61" fmla="*/ 1184 h 1683"/>
                    <a:gd name="T62" fmla="*/ 487 w 742"/>
                    <a:gd name="T63" fmla="*/ 1240 h 1683"/>
                    <a:gd name="T64" fmla="*/ 500 w 742"/>
                    <a:gd name="T65" fmla="*/ 1278 h 1683"/>
                    <a:gd name="T66" fmla="*/ 512 w 742"/>
                    <a:gd name="T67" fmla="*/ 1316 h 1683"/>
                    <a:gd name="T68" fmla="*/ 530 w 742"/>
                    <a:gd name="T69" fmla="*/ 1362 h 1683"/>
                    <a:gd name="T70" fmla="*/ 544 w 742"/>
                    <a:gd name="T71" fmla="*/ 1396 h 1683"/>
                    <a:gd name="T72" fmla="*/ 556 w 742"/>
                    <a:gd name="T73" fmla="*/ 1426 h 1683"/>
                    <a:gd name="T74" fmla="*/ 568 w 742"/>
                    <a:gd name="T75" fmla="*/ 1456 h 1683"/>
                    <a:gd name="T76" fmla="*/ 580 w 742"/>
                    <a:gd name="T77" fmla="*/ 1484 h 1683"/>
                    <a:gd name="T78" fmla="*/ 590 w 742"/>
                    <a:gd name="T79" fmla="*/ 1505 h 1683"/>
                    <a:gd name="T80" fmla="*/ 609 w 742"/>
                    <a:gd name="T81" fmla="*/ 1543 h 1683"/>
                    <a:gd name="T82" fmla="*/ 628 w 742"/>
                    <a:gd name="T83" fmla="*/ 1578 h 1683"/>
                    <a:gd name="T84" fmla="*/ 647 w 742"/>
                    <a:gd name="T85" fmla="*/ 1608 h 1683"/>
                    <a:gd name="T86" fmla="*/ 656 w 742"/>
                    <a:gd name="T87" fmla="*/ 1624 h 1683"/>
                    <a:gd name="T88" fmla="*/ 667 w 742"/>
                    <a:gd name="T89" fmla="*/ 1637 h 1683"/>
                    <a:gd name="T90" fmla="*/ 677 w 742"/>
                    <a:gd name="T91" fmla="*/ 1649 h 1683"/>
                    <a:gd name="T92" fmla="*/ 690 w 742"/>
                    <a:gd name="T93" fmla="*/ 1661 h 1683"/>
                    <a:gd name="T94" fmla="*/ 700 w 742"/>
                    <a:gd name="T95" fmla="*/ 1668 h 1683"/>
                    <a:gd name="T96" fmla="*/ 710 w 742"/>
                    <a:gd name="T97" fmla="*/ 1675 h 1683"/>
                    <a:gd name="T98" fmla="*/ 722 w 742"/>
                    <a:gd name="T99" fmla="*/ 1679 h 16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42"/>
                    <a:gd name="T151" fmla="*/ 0 h 1683"/>
                    <a:gd name="T152" fmla="*/ 742 w 742"/>
                    <a:gd name="T153" fmla="*/ 1683 h 16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42" h="1683">
                      <a:moveTo>
                        <a:pt x="0" y="0"/>
                      </a:moveTo>
                      <a:lnTo>
                        <a:pt x="3" y="0"/>
                      </a:lnTo>
                      <a:lnTo>
                        <a:pt x="5" y="2"/>
                      </a:lnTo>
                      <a:lnTo>
                        <a:pt x="8" y="3"/>
                      </a:lnTo>
                      <a:lnTo>
                        <a:pt x="10" y="3"/>
                      </a:lnTo>
                      <a:lnTo>
                        <a:pt x="16" y="6"/>
                      </a:lnTo>
                      <a:lnTo>
                        <a:pt x="18" y="9"/>
                      </a:lnTo>
                      <a:lnTo>
                        <a:pt x="25" y="13"/>
                      </a:lnTo>
                      <a:lnTo>
                        <a:pt x="31" y="18"/>
                      </a:lnTo>
                      <a:lnTo>
                        <a:pt x="33" y="19"/>
                      </a:lnTo>
                      <a:lnTo>
                        <a:pt x="40" y="26"/>
                      </a:lnTo>
                      <a:lnTo>
                        <a:pt x="43" y="30"/>
                      </a:lnTo>
                      <a:lnTo>
                        <a:pt x="49" y="35"/>
                      </a:lnTo>
                      <a:lnTo>
                        <a:pt x="52" y="41"/>
                      </a:lnTo>
                      <a:lnTo>
                        <a:pt x="55" y="45"/>
                      </a:lnTo>
                      <a:lnTo>
                        <a:pt x="59" y="49"/>
                      </a:lnTo>
                      <a:lnTo>
                        <a:pt x="64" y="57"/>
                      </a:lnTo>
                      <a:lnTo>
                        <a:pt x="68" y="62"/>
                      </a:lnTo>
                      <a:lnTo>
                        <a:pt x="72" y="68"/>
                      </a:lnTo>
                      <a:lnTo>
                        <a:pt x="75" y="73"/>
                      </a:lnTo>
                      <a:lnTo>
                        <a:pt x="77" y="78"/>
                      </a:lnTo>
                      <a:lnTo>
                        <a:pt x="81" y="83"/>
                      </a:lnTo>
                      <a:lnTo>
                        <a:pt x="85" y="89"/>
                      </a:lnTo>
                      <a:lnTo>
                        <a:pt x="91" y="101"/>
                      </a:lnTo>
                      <a:lnTo>
                        <a:pt x="95" y="106"/>
                      </a:lnTo>
                      <a:lnTo>
                        <a:pt x="99" y="115"/>
                      </a:lnTo>
                      <a:lnTo>
                        <a:pt x="103" y="122"/>
                      </a:lnTo>
                      <a:lnTo>
                        <a:pt x="106" y="128"/>
                      </a:lnTo>
                      <a:lnTo>
                        <a:pt x="109" y="135"/>
                      </a:lnTo>
                      <a:lnTo>
                        <a:pt x="116" y="150"/>
                      </a:lnTo>
                      <a:lnTo>
                        <a:pt x="124" y="164"/>
                      </a:lnTo>
                      <a:lnTo>
                        <a:pt x="128" y="173"/>
                      </a:lnTo>
                      <a:lnTo>
                        <a:pt x="132" y="181"/>
                      </a:lnTo>
                      <a:lnTo>
                        <a:pt x="135" y="189"/>
                      </a:lnTo>
                      <a:lnTo>
                        <a:pt x="139" y="198"/>
                      </a:lnTo>
                      <a:lnTo>
                        <a:pt x="143" y="207"/>
                      </a:lnTo>
                      <a:lnTo>
                        <a:pt x="151" y="225"/>
                      </a:lnTo>
                      <a:lnTo>
                        <a:pt x="154" y="230"/>
                      </a:lnTo>
                      <a:lnTo>
                        <a:pt x="157" y="238"/>
                      </a:lnTo>
                      <a:lnTo>
                        <a:pt x="161" y="249"/>
                      </a:lnTo>
                      <a:lnTo>
                        <a:pt x="166" y="258"/>
                      </a:lnTo>
                      <a:lnTo>
                        <a:pt x="169" y="268"/>
                      </a:lnTo>
                      <a:lnTo>
                        <a:pt x="173" y="278"/>
                      </a:lnTo>
                      <a:lnTo>
                        <a:pt x="178" y="287"/>
                      </a:lnTo>
                      <a:lnTo>
                        <a:pt x="182" y="298"/>
                      </a:lnTo>
                      <a:lnTo>
                        <a:pt x="186" y="309"/>
                      </a:lnTo>
                      <a:lnTo>
                        <a:pt x="190" y="320"/>
                      </a:lnTo>
                      <a:lnTo>
                        <a:pt x="195" y="332"/>
                      </a:lnTo>
                      <a:lnTo>
                        <a:pt x="198" y="342"/>
                      </a:lnTo>
                      <a:lnTo>
                        <a:pt x="203" y="355"/>
                      </a:lnTo>
                      <a:lnTo>
                        <a:pt x="207" y="366"/>
                      </a:lnTo>
                      <a:lnTo>
                        <a:pt x="212" y="377"/>
                      </a:lnTo>
                      <a:lnTo>
                        <a:pt x="220" y="401"/>
                      </a:lnTo>
                      <a:lnTo>
                        <a:pt x="226" y="415"/>
                      </a:lnTo>
                      <a:lnTo>
                        <a:pt x="234" y="439"/>
                      </a:lnTo>
                      <a:lnTo>
                        <a:pt x="243" y="466"/>
                      </a:lnTo>
                      <a:lnTo>
                        <a:pt x="248" y="478"/>
                      </a:lnTo>
                      <a:lnTo>
                        <a:pt x="252" y="491"/>
                      </a:lnTo>
                      <a:lnTo>
                        <a:pt x="257" y="506"/>
                      </a:lnTo>
                      <a:lnTo>
                        <a:pt x="262" y="521"/>
                      </a:lnTo>
                      <a:lnTo>
                        <a:pt x="271" y="548"/>
                      </a:lnTo>
                      <a:lnTo>
                        <a:pt x="276" y="563"/>
                      </a:lnTo>
                      <a:lnTo>
                        <a:pt x="280" y="578"/>
                      </a:lnTo>
                      <a:lnTo>
                        <a:pt x="286" y="593"/>
                      </a:lnTo>
                      <a:lnTo>
                        <a:pt x="290" y="607"/>
                      </a:lnTo>
                      <a:lnTo>
                        <a:pt x="295" y="623"/>
                      </a:lnTo>
                      <a:lnTo>
                        <a:pt x="300" y="639"/>
                      </a:lnTo>
                      <a:lnTo>
                        <a:pt x="306" y="654"/>
                      </a:lnTo>
                      <a:lnTo>
                        <a:pt x="310" y="669"/>
                      </a:lnTo>
                      <a:lnTo>
                        <a:pt x="321" y="701"/>
                      </a:lnTo>
                      <a:lnTo>
                        <a:pt x="325" y="717"/>
                      </a:lnTo>
                      <a:lnTo>
                        <a:pt x="330" y="734"/>
                      </a:lnTo>
                      <a:lnTo>
                        <a:pt x="335" y="751"/>
                      </a:lnTo>
                      <a:lnTo>
                        <a:pt x="346" y="785"/>
                      </a:lnTo>
                      <a:lnTo>
                        <a:pt x="350" y="801"/>
                      </a:lnTo>
                      <a:lnTo>
                        <a:pt x="361" y="837"/>
                      </a:lnTo>
                      <a:lnTo>
                        <a:pt x="367" y="856"/>
                      </a:lnTo>
                      <a:lnTo>
                        <a:pt x="369" y="864"/>
                      </a:lnTo>
                      <a:lnTo>
                        <a:pt x="380" y="900"/>
                      </a:lnTo>
                      <a:lnTo>
                        <a:pt x="385" y="917"/>
                      </a:lnTo>
                      <a:lnTo>
                        <a:pt x="390" y="935"/>
                      </a:lnTo>
                      <a:lnTo>
                        <a:pt x="401" y="968"/>
                      </a:lnTo>
                      <a:lnTo>
                        <a:pt x="405" y="986"/>
                      </a:lnTo>
                      <a:lnTo>
                        <a:pt x="415" y="1019"/>
                      </a:lnTo>
                      <a:lnTo>
                        <a:pt x="420" y="1036"/>
                      </a:lnTo>
                      <a:lnTo>
                        <a:pt x="425" y="1051"/>
                      </a:lnTo>
                      <a:lnTo>
                        <a:pt x="429" y="1067"/>
                      </a:lnTo>
                      <a:lnTo>
                        <a:pt x="436" y="1083"/>
                      </a:lnTo>
                      <a:lnTo>
                        <a:pt x="443" y="1111"/>
                      </a:lnTo>
                      <a:lnTo>
                        <a:pt x="449" y="1127"/>
                      </a:lnTo>
                      <a:lnTo>
                        <a:pt x="459" y="1157"/>
                      </a:lnTo>
                      <a:lnTo>
                        <a:pt x="464" y="1171"/>
                      </a:lnTo>
                      <a:lnTo>
                        <a:pt x="467" y="1184"/>
                      </a:lnTo>
                      <a:lnTo>
                        <a:pt x="473" y="1199"/>
                      </a:lnTo>
                      <a:lnTo>
                        <a:pt x="481" y="1227"/>
                      </a:lnTo>
                      <a:lnTo>
                        <a:pt x="487" y="1240"/>
                      </a:lnTo>
                      <a:lnTo>
                        <a:pt x="491" y="1253"/>
                      </a:lnTo>
                      <a:lnTo>
                        <a:pt x="496" y="1266"/>
                      </a:lnTo>
                      <a:lnTo>
                        <a:pt x="500" y="1278"/>
                      </a:lnTo>
                      <a:lnTo>
                        <a:pt x="503" y="1291"/>
                      </a:lnTo>
                      <a:lnTo>
                        <a:pt x="509" y="1304"/>
                      </a:lnTo>
                      <a:lnTo>
                        <a:pt x="512" y="1316"/>
                      </a:lnTo>
                      <a:lnTo>
                        <a:pt x="521" y="1340"/>
                      </a:lnTo>
                      <a:lnTo>
                        <a:pt x="526" y="1350"/>
                      </a:lnTo>
                      <a:lnTo>
                        <a:pt x="530" y="1362"/>
                      </a:lnTo>
                      <a:lnTo>
                        <a:pt x="534" y="1373"/>
                      </a:lnTo>
                      <a:lnTo>
                        <a:pt x="538" y="1384"/>
                      </a:lnTo>
                      <a:lnTo>
                        <a:pt x="544" y="1396"/>
                      </a:lnTo>
                      <a:lnTo>
                        <a:pt x="547" y="1407"/>
                      </a:lnTo>
                      <a:lnTo>
                        <a:pt x="551" y="1416"/>
                      </a:lnTo>
                      <a:lnTo>
                        <a:pt x="556" y="1426"/>
                      </a:lnTo>
                      <a:lnTo>
                        <a:pt x="559" y="1436"/>
                      </a:lnTo>
                      <a:lnTo>
                        <a:pt x="563" y="1446"/>
                      </a:lnTo>
                      <a:lnTo>
                        <a:pt x="568" y="1456"/>
                      </a:lnTo>
                      <a:lnTo>
                        <a:pt x="572" y="1466"/>
                      </a:lnTo>
                      <a:lnTo>
                        <a:pt x="575" y="1474"/>
                      </a:lnTo>
                      <a:lnTo>
                        <a:pt x="580" y="1484"/>
                      </a:lnTo>
                      <a:lnTo>
                        <a:pt x="582" y="1487"/>
                      </a:lnTo>
                      <a:lnTo>
                        <a:pt x="586" y="1497"/>
                      </a:lnTo>
                      <a:lnTo>
                        <a:pt x="590" y="1505"/>
                      </a:lnTo>
                      <a:lnTo>
                        <a:pt x="594" y="1514"/>
                      </a:lnTo>
                      <a:lnTo>
                        <a:pt x="602" y="1528"/>
                      </a:lnTo>
                      <a:lnTo>
                        <a:pt x="609" y="1543"/>
                      </a:lnTo>
                      <a:lnTo>
                        <a:pt x="617" y="1558"/>
                      </a:lnTo>
                      <a:lnTo>
                        <a:pt x="620" y="1566"/>
                      </a:lnTo>
                      <a:lnTo>
                        <a:pt x="628" y="1578"/>
                      </a:lnTo>
                      <a:lnTo>
                        <a:pt x="636" y="1590"/>
                      </a:lnTo>
                      <a:lnTo>
                        <a:pt x="643" y="1602"/>
                      </a:lnTo>
                      <a:lnTo>
                        <a:pt x="647" y="1608"/>
                      </a:lnTo>
                      <a:lnTo>
                        <a:pt x="650" y="1613"/>
                      </a:lnTo>
                      <a:lnTo>
                        <a:pt x="653" y="1618"/>
                      </a:lnTo>
                      <a:lnTo>
                        <a:pt x="656" y="1624"/>
                      </a:lnTo>
                      <a:lnTo>
                        <a:pt x="660" y="1628"/>
                      </a:lnTo>
                      <a:lnTo>
                        <a:pt x="664" y="1632"/>
                      </a:lnTo>
                      <a:lnTo>
                        <a:pt x="667" y="1637"/>
                      </a:lnTo>
                      <a:lnTo>
                        <a:pt x="671" y="1641"/>
                      </a:lnTo>
                      <a:lnTo>
                        <a:pt x="674" y="1644"/>
                      </a:lnTo>
                      <a:lnTo>
                        <a:pt x="677" y="1649"/>
                      </a:lnTo>
                      <a:lnTo>
                        <a:pt x="680" y="1652"/>
                      </a:lnTo>
                      <a:lnTo>
                        <a:pt x="684" y="1655"/>
                      </a:lnTo>
                      <a:lnTo>
                        <a:pt x="690" y="1661"/>
                      </a:lnTo>
                      <a:lnTo>
                        <a:pt x="694" y="1664"/>
                      </a:lnTo>
                      <a:lnTo>
                        <a:pt x="697" y="1667"/>
                      </a:lnTo>
                      <a:lnTo>
                        <a:pt x="700" y="1668"/>
                      </a:lnTo>
                      <a:lnTo>
                        <a:pt x="702" y="1672"/>
                      </a:lnTo>
                      <a:lnTo>
                        <a:pt x="706" y="1673"/>
                      </a:lnTo>
                      <a:lnTo>
                        <a:pt x="710" y="1675"/>
                      </a:lnTo>
                      <a:lnTo>
                        <a:pt x="715" y="1678"/>
                      </a:lnTo>
                      <a:lnTo>
                        <a:pt x="719" y="1679"/>
                      </a:lnTo>
                      <a:lnTo>
                        <a:pt x="722" y="1679"/>
                      </a:lnTo>
                      <a:lnTo>
                        <a:pt x="724" y="1682"/>
                      </a:lnTo>
                      <a:lnTo>
                        <a:pt x="741" y="168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56" name="Freeform 13"/>
                <p:cNvSpPr>
                  <a:spLocks/>
                </p:cNvSpPr>
                <p:nvPr/>
              </p:nvSpPr>
              <p:spPr bwMode="auto">
                <a:xfrm>
                  <a:off x="3934" y="2268"/>
                  <a:ext cx="744" cy="1683"/>
                </a:xfrm>
                <a:custGeom>
                  <a:avLst/>
                  <a:gdLst>
                    <a:gd name="T0" fmla="*/ 737 w 744"/>
                    <a:gd name="T1" fmla="*/ 2 h 1683"/>
                    <a:gd name="T2" fmla="*/ 726 w 744"/>
                    <a:gd name="T3" fmla="*/ 6 h 1683"/>
                    <a:gd name="T4" fmla="*/ 712 w 744"/>
                    <a:gd name="T5" fmla="*/ 18 h 1683"/>
                    <a:gd name="T6" fmla="*/ 700 w 744"/>
                    <a:gd name="T7" fmla="*/ 30 h 1683"/>
                    <a:gd name="T8" fmla="*/ 687 w 744"/>
                    <a:gd name="T9" fmla="*/ 45 h 1683"/>
                    <a:gd name="T10" fmla="*/ 675 w 744"/>
                    <a:gd name="T11" fmla="*/ 62 h 1683"/>
                    <a:gd name="T12" fmla="*/ 665 w 744"/>
                    <a:gd name="T13" fmla="*/ 78 h 1683"/>
                    <a:gd name="T14" fmla="*/ 649 w 744"/>
                    <a:gd name="T15" fmla="*/ 101 h 1683"/>
                    <a:gd name="T16" fmla="*/ 639 w 744"/>
                    <a:gd name="T17" fmla="*/ 122 h 1683"/>
                    <a:gd name="T18" fmla="*/ 625 w 744"/>
                    <a:gd name="T19" fmla="*/ 150 h 1683"/>
                    <a:gd name="T20" fmla="*/ 610 w 744"/>
                    <a:gd name="T21" fmla="*/ 181 h 1683"/>
                    <a:gd name="T22" fmla="*/ 598 w 744"/>
                    <a:gd name="T23" fmla="*/ 207 h 1683"/>
                    <a:gd name="T24" fmla="*/ 585 w 744"/>
                    <a:gd name="T25" fmla="*/ 238 h 1683"/>
                    <a:gd name="T26" fmla="*/ 572 w 744"/>
                    <a:gd name="T27" fmla="*/ 268 h 1683"/>
                    <a:gd name="T28" fmla="*/ 559 w 744"/>
                    <a:gd name="T29" fmla="*/ 298 h 1683"/>
                    <a:gd name="T30" fmla="*/ 547 w 744"/>
                    <a:gd name="T31" fmla="*/ 332 h 1683"/>
                    <a:gd name="T32" fmla="*/ 534 w 744"/>
                    <a:gd name="T33" fmla="*/ 366 h 1683"/>
                    <a:gd name="T34" fmla="*/ 516 w 744"/>
                    <a:gd name="T35" fmla="*/ 415 h 1683"/>
                    <a:gd name="T36" fmla="*/ 494 w 744"/>
                    <a:gd name="T37" fmla="*/ 478 h 1683"/>
                    <a:gd name="T38" fmla="*/ 479 w 744"/>
                    <a:gd name="T39" fmla="*/ 521 h 1683"/>
                    <a:gd name="T40" fmla="*/ 461 w 744"/>
                    <a:gd name="T41" fmla="*/ 578 h 1683"/>
                    <a:gd name="T42" fmla="*/ 446 w 744"/>
                    <a:gd name="T43" fmla="*/ 623 h 1683"/>
                    <a:gd name="T44" fmla="*/ 431 w 744"/>
                    <a:gd name="T45" fmla="*/ 669 h 1683"/>
                    <a:gd name="T46" fmla="*/ 412 w 744"/>
                    <a:gd name="T47" fmla="*/ 734 h 1683"/>
                    <a:gd name="T48" fmla="*/ 390 w 744"/>
                    <a:gd name="T49" fmla="*/ 801 h 1683"/>
                    <a:gd name="T50" fmla="*/ 371 w 744"/>
                    <a:gd name="T51" fmla="*/ 864 h 1683"/>
                    <a:gd name="T52" fmla="*/ 351 w 744"/>
                    <a:gd name="T53" fmla="*/ 935 h 1683"/>
                    <a:gd name="T54" fmla="*/ 326 w 744"/>
                    <a:gd name="T55" fmla="*/ 1019 h 1683"/>
                    <a:gd name="T56" fmla="*/ 312 w 744"/>
                    <a:gd name="T57" fmla="*/ 1067 h 1683"/>
                    <a:gd name="T58" fmla="*/ 292 w 744"/>
                    <a:gd name="T59" fmla="*/ 1127 h 1683"/>
                    <a:gd name="T60" fmla="*/ 272 w 744"/>
                    <a:gd name="T61" fmla="*/ 1184 h 1683"/>
                    <a:gd name="T62" fmla="*/ 255 w 744"/>
                    <a:gd name="T63" fmla="*/ 1240 h 1683"/>
                    <a:gd name="T64" fmla="*/ 241 w 744"/>
                    <a:gd name="T65" fmla="*/ 1278 h 1683"/>
                    <a:gd name="T66" fmla="*/ 229 w 744"/>
                    <a:gd name="T67" fmla="*/ 1316 h 1683"/>
                    <a:gd name="T68" fmla="*/ 210 w 744"/>
                    <a:gd name="T69" fmla="*/ 1362 h 1683"/>
                    <a:gd name="T70" fmla="*/ 198 w 744"/>
                    <a:gd name="T71" fmla="*/ 1396 h 1683"/>
                    <a:gd name="T72" fmla="*/ 186 w 744"/>
                    <a:gd name="T73" fmla="*/ 1426 h 1683"/>
                    <a:gd name="T74" fmla="*/ 173 w 744"/>
                    <a:gd name="T75" fmla="*/ 1456 h 1683"/>
                    <a:gd name="T76" fmla="*/ 161 w 744"/>
                    <a:gd name="T77" fmla="*/ 1484 h 1683"/>
                    <a:gd name="T78" fmla="*/ 150 w 744"/>
                    <a:gd name="T79" fmla="*/ 1505 h 1683"/>
                    <a:gd name="T80" fmla="*/ 131 w 744"/>
                    <a:gd name="T81" fmla="*/ 1543 h 1683"/>
                    <a:gd name="T82" fmla="*/ 112 w 744"/>
                    <a:gd name="T83" fmla="*/ 1578 h 1683"/>
                    <a:gd name="T84" fmla="*/ 94 w 744"/>
                    <a:gd name="T85" fmla="*/ 1608 h 1683"/>
                    <a:gd name="T86" fmla="*/ 83 w 744"/>
                    <a:gd name="T87" fmla="*/ 1624 h 1683"/>
                    <a:gd name="T88" fmla="*/ 74 w 744"/>
                    <a:gd name="T89" fmla="*/ 1637 h 1683"/>
                    <a:gd name="T90" fmla="*/ 62 w 744"/>
                    <a:gd name="T91" fmla="*/ 1649 h 1683"/>
                    <a:gd name="T92" fmla="*/ 50 w 744"/>
                    <a:gd name="T93" fmla="*/ 1661 h 1683"/>
                    <a:gd name="T94" fmla="*/ 40 w 744"/>
                    <a:gd name="T95" fmla="*/ 1668 h 1683"/>
                    <a:gd name="T96" fmla="*/ 31 w 744"/>
                    <a:gd name="T97" fmla="*/ 1675 h 1683"/>
                    <a:gd name="T98" fmla="*/ 19 w 744"/>
                    <a:gd name="T99" fmla="*/ 1679 h 16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44"/>
                    <a:gd name="T151" fmla="*/ 0 h 1683"/>
                    <a:gd name="T152" fmla="*/ 744 w 744"/>
                    <a:gd name="T153" fmla="*/ 1683 h 16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44" h="1683">
                      <a:moveTo>
                        <a:pt x="743" y="0"/>
                      </a:moveTo>
                      <a:lnTo>
                        <a:pt x="739" y="0"/>
                      </a:lnTo>
                      <a:lnTo>
                        <a:pt x="737" y="2"/>
                      </a:lnTo>
                      <a:lnTo>
                        <a:pt x="734" y="3"/>
                      </a:lnTo>
                      <a:lnTo>
                        <a:pt x="732" y="3"/>
                      </a:lnTo>
                      <a:lnTo>
                        <a:pt x="726" y="6"/>
                      </a:lnTo>
                      <a:lnTo>
                        <a:pt x="723" y="9"/>
                      </a:lnTo>
                      <a:lnTo>
                        <a:pt x="717" y="13"/>
                      </a:lnTo>
                      <a:lnTo>
                        <a:pt x="712" y="18"/>
                      </a:lnTo>
                      <a:lnTo>
                        <a:pt x="709" y="19"/>
                      </a:lnTo>
                      <a:lnTo>
                        <a:pt x="703" y="26"/>
                      </a:lnTo>
                      <a:lnTo>
                        <a:pt x="700" y="30"/>
                      </a:lnTo>
                      <a:lnTo>
                        <a:pt x="694" y="35"/>
                      </a:lnTo>
                      <a:lnTo>
                        <a:pt x="691" y="41"/>
                      </a:lnTo>
                      <a:lnTo>
                        <a:pt x="687" y="45"/>
                      </a:lnTo>
                      <a:lnTo>
                        <a:pt x="683" y="49"/>
                      </a:lnTo>
                      <a:lnTo>
                        <a:pt x="677" y="57"/>
                      </a:lnTo>
                      <a:lnTo>
                        <a:pt x="675" y="62"/>
                      </a:lnTo>
                      <a:lnTo>
                        <a:pt x="671" y="68"/>
                      </a:lnTo>
                      <a:lnTo>
                        <a:pt x="667" y="73"/>
                      </a:lnTo>
                      <a:lnTo>
                        <a:pt x="665" y="78"/>
                      </a:lnTo>
                      <a:lnTo>
                        <a:pt x="660" y="83"/>
                      </a:lnTo>
                      <a:lnTo>
                        <a:pt x="657" y="89"/>
                      </a:lnTo>
                      <a:lnTo>
                        <a:pt x="649" y="101"/>
                      </a:lnTo>
                      <a:lnTo>
                        <a:pt x="647" y="106"/>
                      </a:lnTo>
                      <a:lnTo>
                        <a:pt x="643" y="115"/>
                      </a:lnTo>
                      <a:lnTo>
                        <a:pt x="639" y="122"/>
                      </a:lnTo>
                      <a:lnTo>
                        <a:pt x="636" y="128"/>
                      </a:lnTo>
                      <a:lnTo>
                        <a:pt x="633" y="135"/>
                      </a:lnTo>
                      <a:lnTo>
                        <a:pt x="625" y="150"/>
                      </a:lnTo>
                      <a:lnTo>
                        <a:pt x="618" y="164"/>
                      </a:lnTo>
                      <a:lnTo>
                        <a:pt x="613" y="173"/>
                      </a:lnTo>
                      <a:lnTo>
                        <a:pt x="610" y="181"/>
                      </a:lnTo>
                      <a:lnTo>
                        <a:pt x="606" y="189"/>
                      </a:lnTo>
                      <a:lnTo>
                        <a:pt x="602" y="198"/>
                      </a:lnTo>
                      <a:lnTo>
                        <a:pt x="598" y="207"/>
                      </a:lnTo>
                      <a:lnTo>
                        <a:pt x="591" y="225"/>
                      </a:lnTo>
                      <a:lnTo>
                        <a:pt x="588" y="230"/>
                      </a:lnTo>
                      <a:lnTo>
                        <a:pt x="585" y="238"/>
                      </a:lnTo>
                      <a:lnTo>
                        <a:pt x="579" y="249"/>
                      </a:lnTo>
                      <a:lnTo>
                        <a:pt x="576" y="258"/>
                      </a:lnTo>
                      <a:lnTo>
                        <a:pt x="572" y="268"/>
                      </a:lnTo>
                      <a:lnTo>
                        <a:pt x="568" y="278"/>
                      </a:lnTo>
                      <a:lnTo>
                        <a:pt x="564" y="287"/>
                      </a:lnTo>
                      <a:lnTo>
                        <a:pt x="559" y="298"/>
                      </a:lnTo>
                      <a:lnTo>
                        <a:pt x="555" y="309"/>
                      </a:lnTo>
                      <a:lnTo>
                        <a:pt x="551" y="320"/>
                      </a:lnTo>
                      <a:lnTo>
                        <a:pt x="547" y="332"/>
                      </a:lnTo>
                      <a:lnTo>
                        <a:pt x="542" y="342"/>
                      </a:lnTo>
                      <a:lnTo>
                        <a:pt x="539" y="355"/>
                      </a:lnTo>
                      <a:lnTo>
                        <a:pt x="534" y="366"/>
                      </a:lnTo>
                      <a:lnTo>
                        <a:pt x="530" y="377"/>
                      </a:lnTo>
                      <a:lnTo>
                        <a:pt x="521" y="401"/>
                      </a:lnTo>
                      <a:lnTo>
                        <a:pt x="516" y="415"/>
                      </a:lnTo>
                      <a:lnTo>
                        <a:pt x="508" y="439"/>
                      </a:lnTo>
                      <a:lnTo>
                        <a:pt x="498" y="466"/>
                      </a:lnTo>
                      <a:lnTo>
                        <a:pt x="494" y="478"/>
                      </a:lnTo>
                      <a:lnTo>
                        <a:pt x="489" y="491"/>
                      </a:lnTo>
                      <a:lnTo>
                        <a:pt x="485" y="506"/>
                      </a:lnTo>
                      <a:lnTo>
                        <a:pt x="479" y="521"/>
                      </a:lnTo>
                      <a:lnTo>
                        <a:pt x="470" y="548"/>
                      </a:lnTo>
                      <a:lnTo>
                        <a:pt x="465" y="563"/>
                      </a:lnTo>
                      <a:lnTo>
                        <a:pt x="461" y="578"/>
                      </a:lnTo>
                      <a:lnTo>
                        <a:pt x="455" y="593"/>
                      </a:lnTo>
                      <a:lnTo>
                        <a:pt x="451" y="607"/>
                      </a:lnTo>
                      <a:lnTo>
                        <a:pt x="446" y="623"/>
                      </a:lnTo>
                      <a:lnTo>
                        <a:pt x="441" y="639"/>
                      </a:lnTo>
                      <a:lnTo>
                        <a:pt x="436" y="654"/>
                      </a:lnTo>
                      <a:lnTo>
                        <a:pt x="431" y="669"/>
                      </a:lnTo>
                      <a:lnTo>
                        <a:pt x="421" y="701"/>
                      </a:lnTo>
                      <a:lnTo>
                        <a:pt x="416" y="717"/>
                      </a:lnTo>
                      <a:lnTo>
                        <a:pt x="412" y="734"/>
                      </a:lnTo>
                      <a:lnTo>
                        <a:pt x="406" y="751"/>
                      </a:lnTo>
                      <a:lnTo>
                        <a:pt x="395" y="785"/>
                      </a:lnTo>
                      <a:lnTo>
                        <a:pt x="390" y="801"/>
                      </a:lnTo>
                      <a:lnTo>
                        <a:pt x="380" y="837"/>
                      </a:lnTo>
                      <a:lnTo>
                        <a:pt x="374" y="856"/>
                      </a:lnTo>
                      <a:lnTo>
                        <a:pt x="371" y="864"/>
                      </a:lnTo>
                      <a:lnTo>
                        <a:pt x="361" y="900"/>
                      </a:lnTo>
                      <a:lnTo>
                        <a:pt x="356" y="917"/>
                      </a:lnTo>
                      <a:lnTo>
                        <a:pt x="351" y="935"/>
                      </a:lnTo>
                      <a:lnTo>
                        <a:pt x="340" y="968"/>
                      </a:lnTo>
                      <a:lnTo>
                        <a:pt x="336" y="986"/>
                      </a:lnTo>
                      <a:lnTo>
                        <a:pt x="326" y="1019"/>
                      </a:lnTo>
                      <a:lnTo>
                        <a:pt x="321" y="1036"/>
                      </a:lnTo>
                      <a:lnTo>
                        <a:pt x="315" y="1051"/>
                      </a:lnTo>
                      <a:lnTo>
                        <a:pt x="312" y="1067"/>
                      </a:lnTo>
                      <a:lnTo>
                        <a:pt x="306" y="1083"/>
                      </a:lnTo>
                      <a:lnTo>
                        <a:pt x="298" y="1111"/>
                      </a:lnTo>
                      <a:lnTo>
                        <a:pt x="292" y="1127"/>
                      </a:lnTo>
                      <a:lnTo>
                        <a:pt x="283" y="1157"/>
                      </a:lnTo>
                      <a:lnTo>
                        <a:pt x="278" y="1171"/>
                      </a:lnTo>
                      <a:lnTo>
                        <a:pt x="272" y="1184"/>
                      </a:lnTo>
                      <a:lnTo>
                        <a:pt x="269" y="1199"/>
                      </a:lnTo>
                      <a:lnTo>
                        <a:pt x="259" y="1227"/>
                      </a:lnTo>
                      <a:lnTo>
                        <a:pt x="255" y="1240"/>
                      </a:lnTo>
                      <a:lnTo>
                        <a:pt x="249" y="1253"/>
                      </a:lnTo>
                      <a:lnTo>
                        <a:pt x="245" y="1266"/>
                      </a:lnTo>
                      <a:lnTo>
                        <a:pt x="241" y="1278"/>
                      </a:lnTo>
                      <a:lnTo>
                        <a:pt x="236" y="1291"/>
                      </a:lnTo>
                      <a:lnTo>
                        <a:pt x="232" y="1304"/>
                      </a:lnTo>
                      <a:lnTo>
                        <a:pt x="229" y="1316"/>
                      </a:lnTo>
                      <a:lnTo>
                        <a:pt x="219" y="1340"/>
                      </a:lnTo>
                      <a:lnTo>
                        <a:pt x="214" y="1350"/>
                      </a:lnTo>
                      <a:lnTo>
                        <a:pt x="210" y="1362"/>
                      </a:lnTo>
                      <a:lnTo>
                        <a:pt x="206" y="1373"/>
                      </a:lnTo>
                      <a:lnTo>
                        <a:pt x="202" y="1384"/>
                      </a:lnTo>
                      <a:lnTo>
                        <a:pt x="198" y="1396"/>
                      </a:lnTo>
                      <a:lnTo>
                        <a:pt x="193" y="1407"/>
                      </a:lnTo>
                      <a:lnTo>
                        <a:pt x="189" y="1416"/>
                      </a:lnTo>
                      <a:lnTo>
                        <a:pt x="186" y="1426"/>
                      </a:lnTo>
                      <a:lnTo>
                        <a:pt x="180" y="1436"/>
                      </a:lnTo>
                      <a:lnTo>
                        <a:pt x="177" y="1446"/>
                      </a:lnTo>
                      <a:lnTo>
                        <a:pt x="173" y="1456"/>
                      </a:lnTo>
                      <a:lnTo>
                        <a:pt x="168" y="1466"/>
                      </a:lnTo>
                      <a:lnTo>
                        <a:pt x="164" y="1474"/>
                      </a:lnTo>
                      <a:lnTo>
                        <a:pt x="161" y="1484"/>
                      </a:lnTo>
                      <a:lnTo>
                        <a:pt x="158" y="1487"/>
                      </a:lnTo>
                      <a:lnTo>
                        <a:pt x="154" y="1497"/>
                      </a:lnTo>
                      <a:lnTo>
                        <a:pt x="150" y="1505"/>
                      </a:lnTo>
                      <a:lnTo>
                        <a:pt x="146" y="1514"/>
                      </a:lnTo>
                      <a:lnTo>
                        <a:pt x="139" y="1528"/>
                      </a:lnTo>
                      <a:lnTo>
                        <a:pt x="131" y="1543"/>
                      </a:lnTo>
                      <a:lnTo>
                        <a:pt x="123" y="1558"/>
                      </a:lnTo>
                      <a:lnTo>
                        <a:pt x="120" y="1566"/>
                      </a:lnTo>
                      <a:lnTo>
                        <a:pt x="112" y="1578"/>
                      </a:lnTo>
                      <a:lnTo>
                        <a:pt x="105" y="1590"/>
                      </a:lnTo>
                      <a:lnTo>
                        <a:pt x="97" y="1602"/>
                      </a:lnTo>
                      <a:lnTo>
                        <a:pt x="94" y="1608"/>
                      </a:lnTo>
                      <a:lnTo>
                        <a:pt x="92" y="1613"/>
                      </a:lnTo>
                      <a:lnTo>
                        <a:pt x="87" y="1618"/>
                      </a:lnTo>
                      <a:lnTo>
                        <a:pt x="83" y="1624"/>
                      </a:lnTo>
                      <a:lnTo>
                        <a:pt x="79" y="1628"/>
                      </a:lnTo>
                      <a:lnTo>
                        <a:pt x="77" y="1632"/>
                      </a:lnTo>
                      <a:lnTo>
                        <a:pt x="74" y="1637"/>
                      </a:lnTo>
                      <a:lnTo>
                        <a:pt x="70" y="1641"/>
                      </a:lnTo>
                      <a:lnTo>
                        <a:pt x="66" y="1644"/>
                      </a:lnTo>
                      <a:lnTo>
                        <a:pt x="62" y="1649"/>
                      </a:lnTo>
                      <a:lnTo>
                        <a:pt x="60" y="1652"/>
                      </a:lnTo>
                      <a:lnTo>
                        <a:pt x="56" y="1655"/>
                      </a:lnTo>
                      <a:lnTo>
                        <a:pt x="50" y="1661"/>
                      </a:lnTo>
                      <a:lnTo>
                        <a:pt x="47" y="1664"/>
                      </a:lnTo>
                      <a:lnTo>
                        <a:pt x="43" y="1667"/>
                      </a:lnTo>
                      <a:lnTo>
                        <a:pt x="40" y="1668"/>
                      </a:lnTo>
                      <a:lnTo>
                        <a:pt x="37" y="1672"/>
                      </a:lnTo>
                      <a:lnTo>
                        <a:pt x="33" y="1673"/>
                      </a:lnTo>
                      <a:lnTo>
                        <a:pt x="31" y="1675"/>
                      </a:lnTo>
                      <a:lnTo>
                        <a:pt x="25" y="1678"/>
                      </a:lnTo>
                      <a:lnTo>
                        <a:pt x="23" y="1679"/>
                      </a:lnTo>
                      <a:lnTo>
                        <a:pt x="19" y="1679"/>
                      </a:lnTo>
                      <a:lnTo>
                        <a:pt x="16" y="1682"/>
                      </a:lnTo>
                      <a:lnTo>
                        <a:pt x="0" y="1682"/>
                      </a:lnTo>
                    </a:path>
                  </a:pathLst>
                </a:custGeom>
                <a:noFill/>
                <a:ln w="12700" cap="rnd">
                  <a:solidFill>
                    <a:srgbClr val="0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4411" name="Freeform 14"/>
              <p:cNvSpPr>
                <a:spLocks/>
              </p:cNvSpPr>
              <p:nvPr/>
            </p:nvSpPr>
            <p:spPr bwMode="auto">
              <a:xfrm>
                <a:off x="5406" y="3952"/>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2" name="Freeform 15"/>
              <p:cNvSpPr>
                <a:spLocks/>
              </p:cNvSpPr>
              <p:nvPr/>
            </p:nvSpPr>
            <p:spPr bwMode="auto">
              <a:xfrm>
                <a:off x="5406" y="3851"/>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3" name="Freeform 16"/>
              <p:cNvSpPr>
                <a:spLocks/>
              </p:cNvSpPr>
              <p:nvPr/>
            </p:nvSpPr>
            <p:spPr bwMode="auto">
              <a:xfrm>
                <a:off x="5406" y="3751"/>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4" name="Freeform 17"/>
              <p:cNvSpPr>
                <a:spLocks/>
              </p:cNvSpPr>
              <p:nvPr/>
            </p:nvSpPr>
            <p:spPr bwMode="auto">
              <a:xfrm>
                <a:off x="5406" y="3650"/>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5" name="Freeform 18"/>
              <p:cNvSpPr>
                <a:spLocks/>
              </p:cNvSpPr>
              <p:nvPr/>
            </p:nvSpPr>
            <p:spPr bwMode="auto">
              <a:xfrm>
                <a:off x="5406" y="3548"/>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6" name="Freeform 19"/>
              <p:cNvSpPr>
                <a:spLocks/>
              </p:cNvSpPr>
              <p:nvPr/>
            </p:nvSpPr>
            <p:spPr bwMode="auto">
              <a:xfrm>
                <a:off x="5406" y="3448"/>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7" name="Freeform 20"/>
              <p:cNvSpPr>
                <a:spLocks/>
              </p:cNvSpPr>
              <p:nvPr/>
            </p:nvSpPr>
            <p:spPr bwMode="auto">
              <a:xfrm>
                <a:off x="5406" y="3348"/>
                <a:ext cx="19" cy="50"/>
              </a:xfrm>
              <a:custGeom>
                <a:avLst/>
                <a:gdLst>
                  <a:gd name="T0" fmla="*/ 0 w 19"/>
                  <a:gd name="T1" fmla="*/ 49 h 50"/>
                  <a:gd name="T2" fmla="*/ 18 w 19"/>
                  <a:gd name="T3" fmla="*/ 49 h 50"/>
                  <a:gd name="T4" fmla="*/ 18 w 19"/>
                  <a:gd name="T5" fmla="*/ 0 h 50"/>
                  <a:gd name="T6" fmla="*/ 0 w 19"/>
                  <a:gd name="T7" fmla="*/ 0 h 50"/>
                  <a:gd name="T8" fmla="*/ 0 w 19"/>
                  <a:gd name="T9" fmla="*/ 49 h 50"/>
                  <a:gd name="T10" fmla="*/ 0 60000 65536"/>
                  <a:gd name="T11" fmla="*/ 0 60000 65536"/>
                  <a:gd name="T12" fmla="*/ 0 60000 65536"/>
                  <a:gd name="T13" fmla="*/ 0 60000 65536"/>
                  <a:gd name="T14" fmla="*/ 0 60000 65536"/>
                  <a:gd name="T15" fmla="*/ 0 w 19"/>
                  <a:gd name="T16" fmla="*/ 0 h 50"/>
                  <a:gd name="T17" fmla="*/ 19 w 19"/>
                  <a:gd name="T18" fmla="*/ 50 h 50"/>
                </a:gdLst>
                <a:ahLst/>
                <a:cxnLst>
                  <a:cxn ang="T10">
                    <a:pos x="T0" y="T1"/>
                  </a:cxn>
                  <a:cxn ang="T11">
                    <a:pos x="T2" y="T3"/>
                  </a:cxn>
                  <a:cxn ang="T12">
                    <a:pos x="T4" y="T5"/>
                  </a:cxn>
                  <a:cxn ang="T13">
                    <a:pos x="T6" y="T7"/>
                  </a:cxn>
                  <a:cxn ang="T14">
                    <a:pos x="T8" y="T9"/>
                  </a:cxn>
                </a:cxnLst>
                <a:rect l="T15" t="T16" r="T17" b="T18"/>
                <a:pathLst>
                  <a:path w="19" h="50">
                    <a:moveTo>
                      <a:pt x="0" y="49"/>
                    </a:moveTo>
                    <a:lnTo>
                      <a:pt x="18" y="49"/>
                    </a:lnTo>
                    <a:lnTo>
                      <a:pt x="18" y="0"/>
                    </a:lnTo>
                    <a:lnTo>
                      <a:pt x="0" y="0"/>
                    </a:lnTo>
                    <a:lnTo>
                      <a:pt x="0" y="49"/>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8" name="Freeform 21"/>
              <p:cNvSpPr>
                <a:spLocks/>
              </p:cNvSpPr>
              <p:nvPr/>
            </p:nvSpPr>
            <p:spPr bwMode="auto">
              <a:xfrm>
                <a:off x="5406" y="3246"/>
                <a:ext cx="19" cy="52"/>
              </a:xfrm>
              <a:custGeom>
                <a:avLst/>
                <a:gdLst>
                  <a:gd name="T0" fmla="*/ 0 w 19"/>
                  <a:gd name="T1" fmla="*/ 51 h 52"/>
                  <a:gd name="T2" fmla="*/ 18 w 19"/>
                  <a:gd name="T3" fmla="*/ 51 h 52"/>
                  <a:gd name="T4" fmla="*/ 18 w 19"/>
                  <a:gd name="T5" fmla="*/ 0 h 52"/>
                  <a:gd name="T6" fmla="*/ 0 w 19"/>
                  <a:gd name="T7" fmla="*/ 0 h 52"/>
                  <a:gd name="T8" fmla="*/ 0 w 19"/>
                  <a:gd name="T9" fmla="*/ 51 h 52"/>
                  <a:gd name="T10" fmla="*/ 0 60000 65536"/>
                  <a:gd name="T11" fmla="*/ 0 60000 65536"/>
                  <a:gd name="T12" fmla="*/ 0 60000 65536"/>
                  <a:gd name="T13" fmla="*/ 0 60000 65536"/>
                  <a:gd name="T14" fmla="*/ 0 60000 65536"/>
                  <a:gd name="T15" fmla="*/ 0 w 19"/>
                  <a:gd name="T16" fmla="*/ 0 h 52"/>
                  <a:gd name="T17" fmla="*/ 19 w 19"/>
                  <a:gd name="T18" fmla="*/ 52 h 52"/>
                </a:gdLst>
                <a:ahLst/>
                <a:cxnLst>
                  <a:cxn ang="T10">
                    <a:pos x="T0" y="T1"/>
                  </a:cxn>
                  <a:cxn ang="T11">
                    <a:pos x="T2" y="T3"/>
                  </a:cxn>
                  <a:cxn ang="T12">
                    <a:pos x="T4" y="T5"/>
                  </a:cxn>
                  <a:cxn ang="T13">
                    <a:pos x="T6" y="T7"/>
                  </a:cxn>
                  <a:cxn ang="T14">
                    <a:pos x="T8" y="T9"/>
                  </a:cxn>
                </a:cxnLst>
                <a:rect l="T15" t="T16" r="T17" b="T18"/>
                <a:pathLst>
                  <a:path w="19" h="52">
                    <a:moveTo>
                      <a:pt x="0" y="51"/>
                    </a:moveTo>
                    <a:lnTo>
                      <a:pt x="18" y="51"/>
                    </a:lnTo>
                    <a:lnTo>
                      <a:pt x="18"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19" name="Freeform 22"/>
              <p:cNvSpPr>
                <a:spLocks/>
              </p:cNvSpPr>
              <p:nvPr/>
            </p:nvSpPr>
            <p:spPr bwMode="auto">
              <a:xfrm>
                <a:off x="5406" y="3145"/>
                <a:ext cx="19" cy="52"/>
              </a:xfrm>
              <a:custGeom>
                <a:avLst/>
                <a:gdLst>
                  <a:gd name="T0" fmla="*/ 0 w 19"/>
                  <a:gd name="T1" fmla="*/ 51 h 52"/>
                  <a:gd name="T2" fmla="*/ 18 w 19"/>
                  <a:gd name="T3" fmla="*/ 51 h 52"/>
                  <a:gd name="T4" fmla="*/ 18 w 19"/>
                  <a:gd name="T5" fmla="*/ 0 h 52"/>
                  <a:gd name="T6" fmla="*/ 0 w 19"/>
                  <a:gd name="T7" fmla="*/ 0 h 52"/>
                  <a:gd name="T8" fmla="*/ 0 w 19"/>
                  <a:gd name="T9" fmla="*/ 51 h 52"/>
                  <a:gd name="T10" fmla="*/ 0 60000 65536"/>
                  <a:gd name="T11" fmla="*/ 0 60000 65536"/>
                  <a:gd name="T12" fmla="*/ 0 60000 65536"/>
                  <a:gd name="T13" fmla="*/ 0 60000 65536"/>
                  <a:gd name="T14" fmla="*/ 0 60000 65536"/>
                  <a:gd name="T15" fmla="*/ 0 w 19"/>
                  <a:gd name="T16" fmla="*/ 0 h 52"/>
                  <a:gd name="T17" fmla="*/ 19 w 19"/>
                  <a:gd name="T18" fmla="*/ 52 h 52"/>
                </a:gdLst>
                <a:ahLst/>
                <a:cxnLst>
                  <a:cxn ang="T10">
                    <a:pos x="T0" y="T1"/>
                  </a:cxn>
                  <a:cxn ang="T11">
                    <a:pos x="T2" y="T3"/>
                  </a:cxn>
                  <a:cxn ang="T12">
                    <a:pos x="T4" y="T5"/>
                  </a:cxn>
                  <a:cxn ang="T13">
                    <a:pos x="T6" y="T7"/>
                  </a:cxn>
                  <a:cxn ang="T14">
                    <a:pos x="T8" y="T9"/>
                  </a:cxn>
                </a:cxnLst>
                <a:rect l="T15" t="T16" r="T17" b="T18"/>
                <a:pathLst>
                  <a:path w="19" h="52">
                    <a:moveTo>
                      <a:pt x="0" y="51"/>
                    </a:moveTo>
                    <a:lnTo>
                      <a:pt x="18" y="51"/>
                    </a:lnTo>
                    <a:lnTo>
                      <a:pt x="18"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0" name="Freeform 23"/>
              <p:cNvSpPr>
                <a:spLocks/>
              </p:cNvSpPr>
              <p:nvPr/>
            </p:nvSpPr>
            <p:spPr bwMode="auto">
              <a:xfrm>
                <a:off x="5406" y="3045"/>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1" name="Freeform 24"/>
              <p:cNvSpPr>
                <a:spLocks/>
              </p:cNvSpPr>
              <p:nvPr/>
            </p:nvSpPr>
            <p:spPr bwMode="auto">
              <a:xfrm>
                <a:off x="5406" y="2944"/>
                <a:ext cx="19" cy="52"/>
              </a:xfrm>
              <a:custGeom>
                <a:avLst/>
                <a:gdLst>
                  <a:gd name="T0" fmla="*/ 0 w 19"/>
                  <a:gd name="T1" fmla="*/ 51 h 52"/>
                  <a:gd name="T2" fmla="*/ 18 w 19"/>
                  <a:gd name="T3" fmla="*/ 51 h 52"/>
                  <a:gd name="T4" fmla="*/ 18 w 19"/>
                  <a:gd name="T5" fmla="*/ 0 h 52"/>
                  <a:gd name="T6" fmla="*/ 0 w 19"/>
                  <a:gd name="T7" fmla="*/ 0 h 52"/>
                  <a:gd name="T8" fmla="*/ 0 w 19"/>
                  <a:gd name="T9" fmla="*/ 51 h 52"/>
                  <a:gd name="T10" fmla="*/ 0 60000 65536"/>
                  <a:gd name="T11" fmla="*/ 0 60000 65536"/>
                  <a:gd name="T12" fmla="*/ 0 60000 65536"/>
                  <a:gd name="T13" fmla="*/ 0 60000 65536"/>
                  <a:gd name="T14" fmla="*/ 0 60000 65536"/>
                  <a:gd name="T15" fmla="*/ 0 w 19"/>
                  <a:gd name="T16" fmla="*/ 0 h 52"/>
                  <a:gd name="T17" fmla="*/ 19 w 19"/>
                  <a:gd name="T18" fmla="*/ 52 h 52"/>
                </a:gdLst>
                <a:ahLst/>
                <a:cxnLst>
                  <a:cxn ang="T10">
                    <a:pos x="T0" y="T1"/>
                  </a:cxn>
                  <a:cxn ang="T11">
                    <a:pos x="T2" y="T3"/>
                  </a:cxn>
                  <a:cxn ang="T12">
                    <a:pos x="T4" y="T5"/>
                  </a:cxn>
                  <a:cxn ang="T13">
                    <a:pos x="T6" y="T7"/>
                  </a:cxn>
                  <a:cxn ang="T14">
                    <a:pos x="T8" y="T9"/>
                  </a:cxn>
                </a:cxnLst>
                <a:rect l="T15" t="T16" r="T17" b="T18"/>
                <a:pathLst>
                  <a:path w="19" h="52">
                    <a:moveTo>
                      <a:pt x="0" y="51"/>
                    </a:moveTo>
                    <a:lnTo>
                      <a:pt x="18" y="51"/>
                    </a:lnTo>
                    <a:lnTo>
                      <a:pt x="18"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2" name="Freeform 25"/>
              <p:cNvSpPr>
                <a:spLocks/>
              </p:cNvSpPr>
              <p:nvPr/>
            </p:nvSpPr>
            <p:spPr bwMode="auto">
              <a:xfrm>
                <a:off x="5406" y="2843"/>
                <a:ext cx="19" cy="53"/>
              </a:xfrm>
              <a:custGeom>
                <a:avLst/>
                <a:gdLst>
                  <a:gd name="T0" fmla="*/ 0 w 19"/>
                  <a:gd name="T1" fmla="*/ 52 h 53"/>
                  <a:gd name="T2" fmla="*/ 18 w 19"/>
                  <a:gd name="T3" fmla="*/ 52 h 53"/>
                  <a:gd name="T4" fmla="*/ 18 w 19"/>
                  <a:gd name="T5" fmla="*/ 0 h 53"/>
                  <a:gd name="T6" fmla="*/ 0 w 19"/>
                  <a:gd name="T7" fmla="*/ 0 h 53"/>
                  <a:gd name="T8" fmla="*/ 0 w 19"/>
                  <a:gd name="T9" fmla="*/ 52 h 53"/>
                  <a:gd name="T10" fmla="*/ 0 60000 65536"/>
                  <a:gd name="T11" fmla="*/ 0 60000 65536"/>
                  <a:gd name="T12" fmla="*/ 0 60000 65536"/>
                  <a:gd name="T13" fmla="*/ 0 60000 65536"/>
                  <a:gd name="T14" fmla="*/ 0 60000 65536"/>
                  <a:gd name="T15" fmla="*/ 0 w 19"/>
                  <a:gd name="T16" fmla="*/ 0 h 53"/>
                  <a:gd name="T17" fmla="*/ 19 w 19"/>
                  <a:gd name="T18" fmla="*/ 53 h 53"/>
                </a:gdLst>
                <a:ahLst/>
                <a:cxnLst>
                  <a:cxn ang="T10">
                    <a:pos x="T0" y="T1"/>
                  </a:cxn>
                  <a:cxn ang="T11">
                    <a:pos x="T2" y="T3"/>
                  </a:cxn>
                  <a:cxn ang="T12">
                    <a:pos x="T4" y="T5"/>
                  </a:cxn>
                  <a:cxn ang="T13">
                    <a:pos x="T6" y="T7"/>
                  </a:cxn>
                  <a:cxn ang="T14">
                    <a:pos x="T8" y="T9"/>
                  </a:cxn>
                </a:cxnLst>
                <a:rect l="T15" t="T16" r="T17" b="T18"/>
                <a:pathLst>
                  <a:path w="19" h="53">
                    <a:moveTo>
                      <a:pt x="0" y="52"/>
                    </a:moveTo>
                    <a:lnTo>
                      <a:pt x="18" y="52"/>
                    </a:lnTo>
                    <a:lnTo>
                      <a:pt x="18" y="0"/>
                    </a:lnTo>
                    <a:lnTo>
                      <a:pt x="0" y="0"/>
                    </a:lnTo>
                    <a:lnTo>
                      <a:pt x="0" y="52"/>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3" name="Freeform 26"/>
              <p:cNvSpPr>
                <a:spLocks/>
              </p:cNvSpPr>
              <p:nvPr/>
            </p:nvSpPr>
            <p:spPr bwMode="auto">
              <a:xfrm>
                <a:off x="5406" y="2743"/>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4" name="Freeform 27"/>
              <p:cNvSpPr>
                <a:spLocks/>
              </p:cNvSpPr>
              <p:nvPr/>
            </p:nvSpPr>
            <p:spPr bwMode="auto">
              <a:xfrm>
                <a:off x="5406" y="2641"/>
                <a:ext cx="19" cy="53"/>
              </a:xfrm>
              <a:custGeom>
                <a:avLst/>
                <a:gdLst>
                  <a:gd name="T0" fmla="*/ 0 w 19"/>
                  <a:gd name="T1" fmla="*/ 52 h 53"/>
                  <a:gd name="T2" fmla="*/ 18 w 19"/>
                  <a:gd name="T3" fmla="*/ 52 h 53"/>
                  <a:gd name="T4" fmla="*/ 18 w 19"/>
                  <a:gd name="T5" fmla="*/ 0 h 53"/>
                  <a:gd name="T6" fmla="*/ 0 w 19"/>
                  <a:gd name="T7" fmla="*/ 0 h 53"/>
                  <a:gd name="T8" fmla="*/ 0 w 19"/>
                  <a:gd name="T9" fmla="*/ 52 h 53"/>
                  <a:gd name="T10" fmla="*/ 0 60000 65536"/>
                  <a:gd name="T11" fmla="*/ 0 60000 65536"/>
                  <a:gd name="T12" fmla="*/ 0 60000 65536"/>
                  <a:gd name="T13" fmla="*/ 0 60000 65536"/>
                  <a:gd name="T14" fmla="*/ 0 60000 65536"/>
                  <a:gd name="T15" fmla="*/ 0 w 19"/>
                  <a:gd name="T16" fmla="*/ 0 h 53"/>
                  <a:gd name="T17" fmla="*/ 19 w 19"/>
                  <a:gd name="T18" fmla="*/ 53 h 53"/>
                </a:gdLst>
                <a:ahLst/>
                <a:cxnLst>
                  <a:cxn ang="T10">
                    <a:pos x="T0" y="T1"/>
                  </a:cxn>
                  <a:cxn ang="T11">
                    <a:pos x="T2" y="T3"/>
                  </a:cxn>
                  <a:cxn ang="T12">
                    <a:pos x="T4" y="T5"/>
                  </a:cxn>
                  <a:cxn ang="T13">
                    <a:pos x="T6" y="T7"/>
                  </a:cxn>
                  <a:cxn ang="T14">
                    <a:pos x="T8" y="T9"/>
                  </a:cxn>
                </a:cxnLst>
                <a:rect l="T15" t="T16" r="T17" b="T18"/>
                <a:pathLst>
                  <a:path w="19" h="53">
                    <a:moveTo>
                      <a:pt x="0" y="52"/>
                    </a:moveTo>
                    <a:lnTo>
                      <a:pt x="18" y="52"/>
                    </a:lnTo>
                    <a:lnTo>
                      <a:pt x="18" y="0"/>
                    </a:lnTo>
                    <a:lnTo>
                      <a:pt x="0" y="0"/>
                    </a:lnTo>
                    <a:lnTo>
                      <a:pt x="0" y="52"/>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5" name="Freeform 28"/>
              <p:cNvSpPr>
                <a:spLocks/>
              </p:cNvSpPr>
              <p:nvPr/>
            </p:nvSpPr>
            <p:spPr bwMode="auto">
              <a:xfrm>
                <a:off x="5406" y="2541"/>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6" name="Freeform 29"/>
              <p:cNvSpPr>
                <a:spLocks/>
              </p:cNvSpPr>
              <p:nvPr/>
            </p:nvSpPr>
            <p:spPr bwMode="auto">
              <a:xfrm>
                <a:off x="5406" y="2441"/>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7" name="Freeform 30"/>
              <p:cNvSpPr>
                <a:spLocks/>
              </p:cNvSpPr>
              <p:nvPr/>
            </p:nvSpPr>
            <p:spPr bwMode="auto">
              <a:xfrm>
                <a:off x="5406" y="2339"/>
                <a:ext cx="19" cy="52"/>
              </a:xfrm>
              <a:custGeom>
                <a:avLst/>
                <a:gdLst>
                  <a:gd name="T0" fmla="*/ 0 w 19"/>
                  <a:gd name="T1" fmla="*/ 51 h 52"/>
                  <a:gd name="T2" fmla="*/ 18 w 19"/>
                  <a:gd name="T3" fmla="*/ 51 h 52"/>
                  <a:gd name="T4" fmla="*/ 18 w 19"/>
                  <a:gd name="T5" fmla="*/ 0 h 52"/>
                  <a:gd name="T6" fmla="*/ 0 w 19"/>
                  <a:gd name="T7" fmla="*/ 0 h 52"/>
                  <a:gd name="T8" fmla="*/ 0 w 19"/>
                  <a:gd name="T9" fmla="*/ 51 h 52"/>
                  <a:gd name="T10" fmla="*/ 0 60000 65536"/>
                  <a:gd name="T11" fmla="*/ 0 60000 65536"/>
                  <a:gd name="T12" fmla="*/ 0 60000 65536"/>
                  <a:gd name="T13" fmla="*/ 0 60000 65536"/>
                  <a:gd name="T14" fmla="*/ 0 60000 65536"/>
                  <a:gd name="T15" fmla="*/ 0 w 19"/>
                  <a:gd name="T16" fmla="*/ 0 h 52"/>
                  <a:gd name="T17" fmla="*/ 19 w 19"/>
                  <a:gd name="T18" fmla="*/ 52 h 52"/>
                </a:gdLst>
                <a:ahLst/>
                <a:cxnLst>
                  <a:cxn ang="T10">
                    <a:pos x="T0" y="T1"/>
                  </a:cxn>
                  <a:cxn ang="T11">
                    <a:pos x="T2" y="T3"/>
                  </a:cxn>
                  <a:cxn ang="T12">
                    <a:pos x="T4" y="T5"/>
                  </a:cxn>
                  <a:cxn ang="T13">
                    <a:pos x="T6" y="T7"/>
                  </a:cxn>
                  <a:cxn ang="T14">
                    <a:pos x="T8" y="T9"/>
                  </a:cxn>
                </a:cxnLst>
                <a:rect l="T15" t="T16" r="T17" b="T18"/>
                <a:pathLst>
                  <a:path w="19" h="52">
                    <a:moveTo>
                      <a:pt x="0" y="51"/>
                    </a:moveTo>
                    <a:lnTo>
                      <a:pt x="18" y="51"/>
                    </a:lnTo>
                    <a:lnTo>
                      <a:pt x="18"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8" name="Freeform 31"/>
              <p:cNvSpPr>
                <a:spLocks/>
              </p:cNvSpPr>
              <p:nvPr/>
            </p:nvSpPr>
            <p:spPr bwMode="auto">
              <a:xfrm>
                <a:off x="5406" y="2238"/>
                <a:ext cx="19" cy="52"/>
              </a:xfrm>
              <a:custGeom>
                <a:avLst/>
                <a:gdLst>
                  <a:gd name="T0" fmla="*/ 0 w 19"/>
                  <a:gd name="T1" fmla="*/ 51 h 52"/>
                  <a:gd name="T2" fmla="*/ 18 w 19"/>
                  <a:gd name="T3" fmla="*/ 51 h 52"/>
                  <a:gd name="T4" fmla="*/ 18 w 19"/>
                  <a:gd name="T5" fmla="*/ 0 h 52"/>
                  <a:gd name="T6" fmla="*/ 0 w 19"/>
                  <a:gd name="T7" fmla="*/ 0 h 52"/>
                  <a:gd name="T8" fmla="*/ 0 w 19"/>
                  <a:gd name="T9" fmla="*/ 51 h 52"/>
                  <a:gd name="T10" fmla="*/ 0 60000 65536"/>
                  <a:gd name="T11" fmla="*/ 0 60000 65536"/>
                  <a:gd name="T12" fmla="*/ 0 60000 65536"/>
                  <a:gd name="T13" fmla="*/ 0 60000 65536"/>
                  <a:gd name="T14" fmla="*/ 0 60000 65536"/>
                  <a:gd name="T15" fmla="*/ 0 w 19"/>
                  <a:gd name="T16" fmla="*/ 0 h 52"/>
                  <a:gd name="T17" fmla="*/ 19 w 19"/>
                  <a:gd name="T18" fmla="*/ 52 h 52"/>
                </a:gdLst>
                <a:ahLst/>
                <a:cxnLst>
                  <a:cxn ang="T10">
                    <a:pos x="T0" y="T1"/>
                  </a:cxn>
                  <a:cxn ang="T11">
                    <a:pos x="T2" y="T3"/>
                  </a:cxn>
                  <a:cxn ang="T12">
                    <a:pos x="T4" y="T5"/>
                  </a:cxn>
                  <a:cxn ang="T13">
                    <a:pos x="T6" y="T7"/>
                  </a:cxn>
                  <a:cxn ang="T14">
                    <a:pos x="T8" y="T9"/>
                  </a:cxn>
                </a:cxnLst>
                <a:rect l="T15" t="T16" r="T17" b="T18"/>
                <a:pathLst>
                  <a:path w="19" h="52">
                    <a:moveTo>
                      <a:pt x="0" y="51"/>
                    </a:moveTo>
                    <a:lnTo>
                      <a:pt x="18" y="51"/>
                    </a:lnTo>
                    <a:lnTo>
                      <a:pt x="18"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29" name="Freeform 32"/>
              <p:cNvSpPr>
                <a:spLocks/>
              </p:cNvSpPr>
              <p:nvPr/>
            </p:nvSpPr>
            <p:spPr bwMode="auto">
              <a:xfrm>
                <a:off x="5406" y="2137"/>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0" name="Freeform 33"/>
              <p:cNvSpPr>
                <a:spLocks/>
              </p:cNvSpPr>
              <p:nvPr/>
            </p:nvSpPr>
            <p:spPr bwMode="auto">
              <a:xfrm>
                <a:off x="5406" y="2037"/>
                <a:ext cx="19" cy="51"/>
              </a:xfrm>
              <a:custGeom>
                <a:avLst/>
                <a:gdLst>
                  <a:gd name="T0" fmla="*/ 0 w 19"/>
                  <a:gd name="T1" fmla="*/ 50 h 51"/>
                  <a:gd name="T2" fmla="*/ 18 w 19"/>
                  <a:gd name="T3" fmla="*/ 50 h 51"/>
                  <a:gd name="T4" fmla="*/ 18 w 19"/>
                  <a:gd name="T5" fmla="*/ 0 h 51"/>
                  <a:gd name="T6" fmla="*/ 0 w 19"/>
                  <a:gd name="T7" fmla="*/ 0 h 51"/>
                  <a:gd name="T8" fmla="*/ 0 w 19"/>
                  <a:gd name="T9" fmla="*/ 50 h 51"/>
                  <a:gd name="T10" fmla="*/ 0 60000 65536"/>
                  <a:gd name="T11" fmla="*/ 0 60000 65536"/>
                  <a:gd name="T12" fmla="*/ 0 60000 65536"/>
                  <a:gd name="T13" fmla="*/ 0 60000 65536"/>
                  <a:gd name="T14" fmla="*/ 0 60000 65536"/>
                  <a:gd name="T15" fmla="*/ 0 w 19"/>
                  <a:gd name="T16" fmla="*/ 0 h 51"/>
                  <a:gd name="T17" fmla="*/ 19 w 19"/>
                  <a:gd name="T18" fmla="*/ 51 h 51"/>
                </a:gdLst>
                <a:ahLst/>
                <a:cxnLst>
                  <a:cxn ang="T10">
                    <a:pos x="T0" y="T1"/>
                  </a:cxn>
                  <a:cxn ang="T11">
                    <a:pos x="T2" y="T3"/>
                  </a:cxn>
                  <a:cxn ang="T12">
                    <a:pos x="T4" y="T5"/>
                  </a:cxn>
                  <a:cxn ang="T13">
                    <a:pos x="T6" y="T7"/>
                  </a:cxn>
                  <a:cxn ang="T14">
                    <a:pos x="T8" y="T9"/>
                  </a:cxn>
                </a:cxnLst>
                <a:rect l="T15" t="T16" r="T17" b="T18"/>
                <a:pathLst>
                  <a:path w="19" h="51">
                    <a:moveTo>
                      <a:pt x="0" y="50"/>
                    </a:moveTo>
                    <a:lnTo>
                      <a:pt x="18" y="50"/>
                    </a:lnTo>
                    <a:lnTo>
                      <a:pt x="18"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1" name="Freeform 34"/>
              <p:cNvSpPr>
                <a:spLocks/>
              </p:cNvSpPr>
              <p:nvPr/>
            </p:nvSpPr>
            <p:spPr bwMode="auto">
              <a:xfrm>
                <a:off x="5406" y="1936"/>
                <a:ext cx="19" cy="52"/>
              </a:xfrm>
              <a:custGeom>
                <a:avLst/>
                <a:gdLst>
                  <a:gd name="T0" fmla="*/ 0 w 19"/>
                  <a:gd name="T1" fmla="*/ 51 h 52"/>
                  <a:gd name="T2" fmla="*/ 18 w 19"/>
                  <a:gd name="T3" fmla="*/ 51 h 52"/>
                  <a:gd name="T4" fmla="*/ 18 w 19"/>
                  <a:gd name="T5" fmla="*/ 0 h 52"/>
                  <a:gd name="T6" fmla="*/ 0 w 19"/>
                  <a:gd name="T7" fmla="*/ 0 h 52"/>
                  <a:gd name="T8" fmla="*/ 0 w 19"/>
                  <a:gd name="T9" fmla="*/ 51 h 52"/>
                  <a:gd name="T10" fmla="*/ 0 60000 65536"/>
                  <a:gd name="T11" fmla="*/ 0 60000 65536"/>
                  <a:gd name="T12" fmla="*/ 0 60000 65536"/>
                  <a:gd name="T13" fmla="*/ 0 60000 65536"/>
                  <a:gd name="T14" fmla="*/ 0 60000 65536"/>
                  <a:gd name="T15" fmla="*/ 0 w 19"/>
                  <a:gd name="T16" fmla="*/ 0 h 52"/>
                  <a:gd name="T17" fmla="*/ 19 w 19"/>
                  <a:gd name="T18" fmla="*/ 52 h 52"/>
                </a:gdLst>
                <a:ahLst/>
                <a:cxnLst>
                  <a:cxn ang="T10">
                    <a:pos x="T0" y="T1"/>
                  </a:cxn>
                  <a:cxn ang="T11">
                    <a:pos x="T2" y="T3"/>
                  </a:cxn>
                  <a:cxn ang="T12">
                    <a:pos x="T4" y="T5"/>
                  </a:cxn>
                  <a:cxn ang="T13">
                    <a:pos x="T6" y="T7"/>
                  </a:cxn>
                  <a:cxn ang="T14">
                    <a:pos x="T8" y="T9"/>
                  </a:cxn>
                </a:cxnLst>
                <a:rect l="T15" t="T16" r="T17" b="T18"/>
                <a:pathLst>
                  <a:path w="19" h="52">
                    <a:moveTo>
                      <a:pt x="0" y="51"/>
                    </a:moveTo>
                    <a:lnTo>
                      <a:pt x="18" y="51"/>
                    </a:lnTo>
                    <a:lnTo>
                      <a:pt x="18"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2" name="Freeform 35"/>
              <p:cNvSpPr>
                <a:spLocks/>
              </p:cNvSpPr>
              <p:nvPr/>
            </p:nvSpPr>
            <p:spPr bwMode="auto">
              <a:xfrm>
                <a:off x="5406" y="1871"/>
                <a:ext cx="19" cy="18"/>
              </a:xfrm>
              <a:custGeom>
                <a:avLst/>
                <a:gdLst>
                  <a:gd name="T0" fmla="*/ 0 w 19"/>
                  <a:gd name="T1" fmla="*/ 17 h 18"/>
                  <a:gd name="T2" fmla="*/ 18 w 19"/>
                  <a:gd name="T3" fmla="*/ 17 h 18"/>
                  <a:gd name="T4" fmla="*/ 18 w 19"/>
                  <a:gd name="T5" fmla="*/ 0 h 18"/>
                  <a:gd name="T6" fmla="*/ 0 w 19"/>
                  <a:gd name="T7" fmla="*/ 0 h 18"/>
                  <a:gd name="T8" fmla="*/ 0 w 19"/>
                  <a:gd name="T9" fmla="*/ 17 h 18"/>
                  <a:gd name="T10" fmla="*/ 0 60000 65536"/>
                  <a:gd name="T11" fmla="*/ 0 60000 65536"/>
                  <a:gd name="T12" fmla="*/ 0 60000 65536"/>
                  <a:gd name="T13" fmla="*/ 0 60000 65536"/>
                  <a:gd name="T14" fmla="*/ 0 60000 65536"/>
                  <a:gd name="T15" fmla="*/ 0 w 19"/>
                  <a:gd name="T16" fmla="*/ 0 h 18"/>
                  <a:gd name="T17" fmla="*/ 19 w 19"/>
                  <a:gd name="T18" fmla="*/ 18 h 18"/>
                </a:gdLst>
                <a:ahLst/>
                <a:cxnLst>
                  <a:cxn ang="T10">
                    <a:pos x="T0" y="T1"/>
                  </a:cxn>
                  <a:cxn ang="T11">
                    <a:pos x="T2" y="T3"/>
                  </a:cxn>
                  <a:cxn ang="T12">
                    <a:pos x="T4" y="T5"/>
                  </a:cxn>
                  <a:cxn ang="T13">
                    <a:pos x="T6" y="T7"/>
                  </a:cxn>
                  <a:cxn ang="T14">
                    <a:pos x="T8" y="T9"/>
                  </a:cxn>
                </a:cxnLst>
                <a:rect l="T15" t="T16" r="T17" b="T18"/>
                <a:pathLst>
                  <a:path w="19" h="18">
                    <a:moveTo>
                      <a:pt x="0" y="17"/>
                    </a:moveTo>
                    <a:lnTo>
                      <a:pt x="18" y="17"/>
                    </a:lnTo>
                    <a:lnTo>
                      <a:pt x="18" y="0"/>
                    </a:lnTo>
                    <a:lnTo>
                      <a:pt x="0" y="0"/>
                    </a:lnTo>
                    <a:lnTo>
                      <a:pt x="0" y="17"/>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3" name="Freeform 36"/>
              <p:cNvSpPr>
                <a:spLocks/>
              </p:cNvSpPr>
              <p:nvPr/>
            </p:nvSpPr>
            <p:spPr bwMode="auto">
              <a:xfrm>
                <a:off x="3943" y="3952"/>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4" name="Freeform 37"/>
              <p:cNvSpPr>
                <a:spLocks/>
              </p:cNvSpPr>
              <p:nvPr/>
            </p:nvSpPr>
            <p:spPr bwMode="auto">
              <a:xfrm>
                <a:off x="3943" y="3851"/>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5" name="Freeform 38"/>
              <p:cNvSpPr>
                <a:spLocks/>
              </p:cNvSpPr>
              <p:nvPr/>
            </p:nvSpPr>
            <p:spPr bwMode="auto">
              <a:xfrm>
                <a:off x="3943" y="3751"/>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6" name="Freeform 39"/>
              <p:cNvSpPr>
                <a:spLocks/>
              </p:cNvSpPr>
              <p:nvPr/>
            </p:nvSpPr>
            <p:spPr bwMode="auto">
              <a:xfrm>
                <a:off x="3943" y="3650"/>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7" name="Freeform 40"/>
              <p:cNvSpPr>
                <a:spLocks/>
              </p:cNvSpPr>
              <p:nvPr/>
            </p:nvSpPr>
            <p:spPr bwMode="auto">
              <a:xfrm>
                <a:off x="3943" y="3548"/>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8" name="Freeform 41"/>
              <p:cNvSpPr>
                <a:spLocks/>
              </p:cNvSpPr>
              <p:nvPr/>
            </p:nvSpPr>
            <p:spPr bwMode="auto">
              <a:xfrm>
                <a:off x="3943" y="3448"/>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39" name="Freeform 42"/>
              <p:cNvSpPr>
                <a:spLocks/>
              </p:cNvSpPr>
              <p:nvPr/>
            </p:nvSpPr>
            <p:spPr bwMode="auto">
              <a:xfrm>
                <a:off x="3943" y="3348"/>
                <a:ext cx="17" cy="50"/>
              </a:xfrm>
              <a:custGeom>
                <a:avLst/>
                <a:gdLst>
                  <a:gd name="T0" fmla="*/ 0 w 17"/>
                  <a:gd name="T1" fmla="*/ 49 h 50"/>
                  <a:gd name="T2" fmla="*/ 16 w 17"/>
                  <a:gd name="T3" fmla="*/ 49 h 50"/>
                  <a:gd name="T4" fmla="*/ 16 w 17"/>
                  <a:gd name="T5" fmla="*/ 0 h 50"/>
                  <a:gd name="T6" fmla="*/ 0 w 17"/>
                  <a:gd name="T7" fmla="*/ 0 h 50"/>
                  <a:gd name="T8" fmla="*/ 0 w 17"/>
                  <a:gd name="T9" fmla="*/ 49 h 50"/>
                  <a:gd name="T10" fmla="*/ 0 60000 65536"/>
                  <a:gd name="T11" fmla="*/ 0 60000 65536"/>
                  <a:gd name="T12" fmla="*/ 0 60000 65536"/>
                  <a:gd name="T13" fmla="*/ 0 60000 65536"/>
                  <a:gd name="T14" fmla="*/ 0 60000 65536"/>
                  <a:gd name="T15" fmla="*/ 0 w 17"/>
                  <a:gd name="T16" fmla="*/ 0 h 50"/>
                  <a:gd name="T17" fmla="*/ 17 w 17"/>
                  <a:gd name="T18" fmla="*/ 50 h 50"/>
                </a:gdLst>
                <a:ahLst/>
                <a:cxnLst>
                  <a:cxn ang="T10">
                    <a:pos x="T0" y="T1"/>
                  </a:cxn>
                  <a:cxn ang="T11">
                    <a:pos x="T2" y="T3"/>
                  </a:cxn>
                  <a:cxn ang="T12">
                    <a:pos x="T4" y="T5"/>
                  </a:cxn>
                  <a:cxn ang="T13">
                    <a:pos x="T6" y="T7"/>
                  </a:cxn>
                  <a:cxn ang="T14">
                    <a:pos x="T8" y="T9"/>
                  </a:cxn>
                </a:cxnLst>
                <a:rect l="T15" t="T16" r="T17" b="T18"/>
                <a:pathLst>
                  <a:path w="17" h="50">
                    <a:moveTo>
                      <a:pt x="0" y="49"/>
                    </a:moveTo>
                    <a:lnTo>
                      <a:pt x="16" y="49"/>
                    </a:lnTo>
                    <a:lnTo>
                      <a:pt x="16" y="0"/>
                    </a:lnTo>
                    <a:lnTo>
                      <a:pt x="0" y="0"/>
                    </a:lnTo>
                    <a:lnTo>
                      <a:pt x="0" y="49"/>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0" name="Freeform 43"/>
              <p:cNvSpPr>
                <a:spLocks/>
              </p:cNvSpPr>
              <p:nvPr/>
            </p:nvSpPr>
            <p:spPr bwMode="auto">
              <a:xfrm>
                <a:off x="3943" y="3246"/>
                <a:ext cx="17" cy="52"/>
              </a:xfrm>
              <a:custGeom>
                <a:avLst/>
                <a:gdLst>
                  <a:gd name="T0" fmla="*/ 0 w 17"/>
                  <a:gd name="T1" fmla="*/ 51 h 52"/>
                  <a:gd name="T2" fmla="*/ 16 w 17"/>
                  <a:gd name="T3" fmla="*/ 51 h 52"/>
                  <a:gd name="T4" fmla="*/ 16 w 17"/>
                  <a:gd name="T5" fmla="*/ 0 h 52"/>
                  <a:gd name="T6" fmla="*/ 0 w 17"/>
                  <a:gd name="T7" fmla="*/ 0 h 52"/>
                  <a:gd name="T8" fmla="*/ 0 w 17"/>
                  <a:gd name="T9" fmla="*/ 51 h 52"/>
                  <a:gd name="T10" fmla="*/ 0 60000 65536"/>
                  <a:gd name="T11" fmla="*/ 0 60000 65536"/>
                  <a:gd name="T12" fmla="*/ 0 60000 65536"/>
                  <a:gd name="T13" fmla="*/ 0 60000 65536"/>
                  <a:gd name="T14" fmla="*/ 0 60000 65536"/>
                  <a:gd name="T15" fmla="*/ 0 w 17"/>
                  <a:gd name="T16" fmla="*/ 0 h 52"/>
                  <a:gd name="T17" fmla="*/ 17 w 17"/>
                  <a:gd name="T18" fmla="*/ 52 h 52"/>
                </a:gdLst>
                <a:ahLst/>
                <a:cxnLst>
                  <a:cxn ang="T10">
                    <a:pos x="T0" y="T1"/>
                  </a:cxn>
                  <a:cxn ang="T11">
                    <a:pos x="T2" y="T3"/>
                  </a:cxn>
                  <a:cxn ang="T12">
                    <a:pos x="T4" y="T5"/>
                  </a:cxn>
                  <a:cxn ang="T13">
                    <a:pos x="T6" y="T7"/>
                  </a:cxn>
                  <a:cxn ang="T14">
                    <a:pos x="T8" y="T9"/>
                  </a:cxn>
                </a:cxnLst>
                <a:rect l="T15" t="T16" r="T17" b="T18"/>
                <a:pathLst>
                  <a:path w="17" h="52">
                    <a:moveTo>
                      <a:pt x="0" y="51"/>
                    </a:moveTo>
                    <a:lnTo>
                      <a:pt x="16" y="51"/>
                    </a:lnTo>
                    <a:lnTo>
                      <a:pt x="16"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1" name="Freeform 44"/>
              <p:cNvSpPr>
                <a:spLocks/>
              </p:cNvSpPr>
              <p:nvPr/>
            </p:nvSpPr>
            <p:spPr bwMode="auto">
              <a:xfrm>
                <a:off x="3943" y="3145"/>
                <a:ext cx="17" cy="52"/>
              </a:xfrm>
              <a:custGeom>
                <a:avLst/>
                <a:gdLst>
                  <a:gd name="T0" fmla="*/ 0 w 17"/>
                  <a:gd name="T1" fmla="*/ 51 h 52"/>
                  <a:gd name="T2" fmla="*/ 16 w 17"/>
                  <a:gd name="T3" fmla="*/ 51 h 52"/>
                  <a:gd name="T4" fmla="*/ 16 w 17"/>
                  <a:gd name="T5" fmla="*/ 0 h 52"/>
                  <a:gd name="T6" fmla="*/ 0 w 17"/>
                  <a:gd name="T7" fmla="*/ 0 h 52"/>
                  <a:gd name="T8" fmla="*/ 0 w 17"/>
                  <a:gd name="T9" fmla="*/ 51 h 52"/>
                  <a:gd name="T10" fmla="*/ 0 60000 65536"/>
                  <a:gd name="T11" fmla="*/ 0 60000 65536"/>
                  <a:gd name="T12" fmla="*/ 0 60000 65536"/>
                  <a:gd name="T13" fmla="*/ 0 60000 65536"/>
                  <a:gd name="T14" fmla="*/ 0 60000 65536"/>
                  <a:gd name="T15" fmla="*/ 0 w 17"/>
                  <a:gd name="T16" fmla="*/ 0 h 52"/>
                  <a:gd name="T17" fmla="*/ 17 w 17"/>
                  <a:gd name="T18" fmla="*/ 52 h 52"/>
                </a:gdLst>
                <a:ahLst/>
                <a:cxnLst>
                  <a:cxn ang="T10">
                    <a:pos x="T0" y="T1"/>
                  </a:cxn>
                  <a:cxn ang="T11">
                    <a:pos x="T2" y="T3"/>
                  </a:cxn>
                  <a:cxn ang="T12">
                    <a:pos x="T4" y="T5"/>
                  </a:cxn>
                  <a:cxn ang="T13">
                    <a:pos x="T6" y="T7"/>
                  </a:cxn>
                  <a:cxn ang="T14">
                    <a:pos x="T8" y="T9"/>
                  </a:cxn>
                </a:cxnLst>
                <a:rect l="T15" t="T16" r="T17" b="T18"/>
                <a:pathLst>
                  <a:path w="17" h="52">
                    <a:moveTo>
                      <a:pt x="0" y="51"/>
                    </a:moveTo>
                    <a:lnTo>
                      <a:pt x="16" y="51"/>
                    </a:lnTo>
                    <a:lnTo>
                      <a:pt x="16"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2" name="Freeform 45"/>
              <p:cNvSpPr>
                <a:spLocks/>
              </p:cNvSpPr>
              <p:nvPr/>
            </p:nvSpPr>
            <p:spPr bwMode="auto">
              <a:xfrm>
                <a:off x="3943" y="3045"/>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3" name="Freeform 46"/>
              <p:cNvSpPr>
                <a:spLocks/>
              </p:cNvSpPr>
              <p:nvPr/>
            </p:nvSpPr>
            <p:spPr bwMode="auto">
              <a:xfrm>
                <a:off x="3943" y="2944"/>
                <a:ext cx="17" cy="52"/>
              </a:xfrm>
              <a:custGeom>
                <a:avLst/>
                <a:gdLst>
                  <a:gd name="T0" fmla="*/ 0 w 17"/>
                  <a:gd name="T1" fmla="*/ 51 h 52"/>
                  <a:gd name="T2" fmla="*/ 16 w 17"/>
                  <a:gd name="T3" fmla="*/ 51 h 52"/>
                  <a:gd name="T4" fmla="*/ 16 w 17"/>
                  <a:gd name="T5" fmla="*/ 0 h 52"/>
                  <a:gd name="T6" fmla="*/ 0 w 17"/>
                  <a:gd name="T7" fmla="*/ 0 h 52"/>
                  <a:gd name="T8" fmla="*/ 0 w 17"/>
                  <a:gd name="T9" fmla="*/ 51 h 52"/>
                  <a:gd name="T10" fmla="*/ 0 60000 65536"/>
                  <a:gd name="T11" fmla="*/ 0 60000 65536"/>
                  <a:gd name="T12" fmla="*/ 0 60000 65536"/>
                  <a:gd name="T13" fmla="*/ 0 60000 65536"/>
                  <a:gd name="T14" fmla="*/ 0 60000 65536"/>
                  <a:gd name="T15" fmla="*/ 0 w 17"/>
                  <a:gd name="T16" fmla="*/ 0 h 52"/>
                  <a:gd name="T17" fmla="*/ 17 w 17"/>
                  <a:gd name="T18" fmla="*/ 52 h 52"/>
                </a:gdLst>
                <a:ahLst/>
                <a:cxnLst>
                  <a:cxn ang="T10">
                    <a:pos x="T0" y="T1"/>
                  </a:cxn>
                  <a:cxn ang="T11">
                    <a:pos x="T2" y="T3"/>
                  </a:cxn>
                  <a:cxn ang="T12">
                    <a:pos x="T4" y="T5"/>
                  </a:cxn>
                  <a:cxn ang="T13">
                    <a:pos x="T6" y="T7"/>
                  </a:cxn>
                  <a:cxn ang="T14">
                    <a:pos x="T8" y="T9"/>
                  </a:cxn>
                </a:cxnLst>
                <a:rect l="T15" t="T16" r="T17" b="T18"/>
                <a:pathLst>
                  <a:path w="17" h="52">
                    <a:moveTo>
                      <a:pt x="0" y="51"/>
                    </a:moveTo>
                    <a:lnTo>
                      <a:pt x="16" y="51"/>
                    </a:lnTo>
                    <a:lnTo>
                      <a:pt x="16"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4" name="Freeform 47"/>
              <p:cNvSpPr>
                <a:spLocks/>
              </p:cNvSpPr>
              <p:nvPr/>
            </p:nvSpPr>
            <p:spPr bwMode="auto">
              <a:xfrm>
                <a:off x="3943" y="2843"/>
                <a:ext cx="17" cy="53"/>
              </a:xfrm>
              <a:custGeom>
                <a:avLst/>
                <a:gdLst>
                  <a:gd name="T0" fmla="*/ 0 w 17"/>
                  <a:gd name="T1" fmla="*/ 52 h 53"/>
                  <a:gd name="T2" fmla="*/ 16 w 17"/>
                  <a:gd name="T3" fmla="*/ 52 h 53"/>
                  <a:gd name="T4" fmla="*/ 16 w 17"/>
                  <a:gd name="T5" fmla="*/ 0 h 53"/>
                  <a:gd name="T6" fmla="*/ 0 w 17"/>
                  <a:gd name="T7" fmla="*/ 0 h 53"/>
                  <a:gd name="T8" fmla="*/ 0 w 17"/>
                  <a:gd name="T9" fmla="*/ 52 h 53"/>
                  <a:gd name="T10" fmla="*/ 0 60000 65536"/>
                  <a:gd name="T11" fmla="*/ 0 60000 65536"/>
                  <a:gd name="T12" fmla="*/ 0 60000 65536"/>
                  <a:gd name="T13" fmla="*/ 0 60000 65536"/>
                  <a:gd name="T14" fmla="*/ 0 60000 65536"/>
                  <a:gd name="T15" fmla="*/ 0 w 17"/>
                  <a:gd name="T16" fmla="*/ 0 h 53"/>
                  <a:gd name="T17" fmla="*/ 17 w 17"/>
                  <a:gd name="T18" fmla="*/ 53 h 53"/>
                </a:gdLst>
                <a:ahLst/>
                <a:cxnLst>
                  <a:cxn ang="T10">
                    <a:pos x="T0" y="T1"/>
                  </a:cxn>
                  <a:cxn ang="T11">
                    <a:pos x="T2" y="T3"/>
                  </a:cxn>
                  <a:cxn ang="T12">
                    <a:pos x="T4" y="T5"/>
                  </a:cxn>
                  <a:cxn ang="T13">
                    <a:pos x="T6" y="T7"/>
                  </a:cxn>
                  <a:cxn ang="T14">
                    <a:pos x="T8" y="T9"/>
                  </a:cxn>
                </a:cxnLst>
                <a:rect l="T15" t="T16" r="T17" b="T18"/>
                <a:pathLst>
                  <a:path w="17" h="53">
                    <a:moveTo>
                      <a:pt x="0" y="52"/>
                    </a:moveTo>
                    <a:lnTo>
                      <a:pt x="16" y="52"/>
                    </a:lnTo>
                    <a:lnTo>
                      <a:pt x="16" y="0"/>
                    </a:lnTo>
                    <a:lnTo>
                      <a:pt x="0" y="0"/>
                    </a:lnTo>
                    <a:lnTo>
                      <a:pt x="0" y="52"/>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5" name="Freeform 48"/>
              <p:cNvSpPr>
                <a:spLocks/>
              </p:cNvSpPr>
              <p:nvPr/>
            </p:nvSpPr>
            <p:spPr bwMode="auto">
              <a:xfrm>
                <a:off x="3943" y="2743"/>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6" name="Freeform 49"/>
              <p:cNvSpPr>
                <a:spLocks/>
              </p:cNvSpPr>
              <p:nvPr/>
            </p:nvSpPr>
            <p:spPr bwMode="auto">
              <a:xfrm>
                <a:off x="3943" y="2641"/>
                <a:ext cx="17" cy="53"/>
              </a:xfrm>
              <a:custGeom>
                <a:avLst/>
                <a:gdLst>
                  <a:gd name="T0" fmla="*/ 0 w 17"/>
                  <a:gd name="T1" fmla="*/ 52 h 53"/>
                  <a:gd name="T2" fmla="*/ 16 w 17"/>
                  <a:gd name="T3" fmla="*/ 52 h 53"/>
                  <a:gd name="T4" fmla="*/ 16 w 17"/>
                  <a:gd name="T5" fmla="*/ 0 h 53"/>
                  <a:gd name="T6" fmla="*/ 0 w 17"/>
                  <a:gd name="T7" fmla="*/ 0 h 53"/>
                  <a:gd name="T8" fmla="*/ 0 w 17"/>
                  <a:gd name="T9" fmla="*/ 52 h 53"/>
                  <a:gd name="T10" fmla="*/ 0 60000 65536"/>
                  <a:gd name="T11" fmla="*/ 0 60000 65536"/>
                  <a:gd name="T12" fmla="*/ 0 60000 65536"/>
                  <a:gd name="T13" fmla="*/ 0 60000 65536"/>
                  <a:gd name="T14" fmla="*/ 0 60000 65536"/>
                  <a:gd name="T15" fmla="*/ 0 w 17"/>
                  <a:gd name="T16" fmla="*/ 0 h 53"/>
                  <a:gd name="T17" fmla="*/ 17 w 17"/>
                  <a:gd name="T18" fmla="*/ 53 h 53"/>
                </a:gdLst>
                <a:ahLst/>
                <a:cxnLst>
                  <a:cxn ang="T10">
                    <a:pos x="T0" y="T1"/>
                  </a:cxn>
                  <a:cxn ang="T11">
                    <a:pos x="T2" y="T3"/>
                  </a:cxn>
                  <a:cxn ang="T12">
                    <a:pos x="T4" y="T5"/>
                  </a:cxn>
                  <a:cxn ang="T13">
                    <a:pos x="T6" y="T7"/>
                  </a:cxn>
                  <a:cxn ang="T14">
                    <a:pos x="T8" y="T9"/>
                  </a:cxn>
                </a:cxnLst>
                <a:rect l="T15" t="T16" r="T17" b="T18"/>
                <a:pathLst>
                  <a:path w="17" h="53">
                    <a:moveTo>
                      <a:pt x="0" y="52"/>
                    </a:moveTo>
                    <a:lnTo>
                      <a:pt x="16" y="52"/>
                    </a:lnTo>
                    <a:lnTo>
                      <a:pt x="16" y="0"/>
                    </a:lnTo>
                    <a:lnTo>
                      <a:pt x="0" y="0"/>
                    </a:lnTo>
                    <a:lnTo>
                      <a:pt x="0" y="52"/>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7" name="Freeform 50"/>
              <p:cNvSpPr>
                <a:spLocks/>
              </p:cNvSpPr>
              <p:nvPr/>
            </p:nvSpPr>
            <p:spPr bwMode="auto">
              <a:xfrm>
                <a:off x="3943" y="2541"/>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8" name="Freeform 51"/>
              <p:cNvSpPr>
                <a:spLocks/>
              </p:cNvSpPr>
              <p:nvPr/>
            </p:nvSpPr>
            <p:spPr bwMode="auto">
              <a:xfrm>
                <a:off x="3943" y="2441"/>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49" name="Freeform 52"/>
              <p:cNvSpPr>
                <a:spLocks/>
              </p:cNvSpPr>
              <p:nvPr/>
            </p:nvSpPr>
            <p:spPr bwMode="auto">
              <a:xfrm>
                <a:off x="3943" y="2339"/>
                <a:ext cx="17" cy="52"/>
              </a:xfrm>
              <a:custGeom>
                <a:avLst/>
                <a:gdLst>
                  <a:gd name="T0" fmla="*/ 0 w 17"/>
                  <a:gd name="T1" fmla="*/ 51 h 52"/>
                  <a:gd name="T2" fmla="*/ 16 w 17"/>
                  <a:gd name="T3" fmla="*/ 51 h 52"/>
                  <a:gd name="T4" fmla="*/ 16 w 17"/>
                  <a:gd name="T5" fmla="*/ 0 h 52"/>
                  <a:gd name="T6" fmla="*/ 0 w 17"/>
                  <a:gd name="T7" fmla="*/ 0 h 52"/>
                  <a:gd name="T8" fmla="*/ 0 w 17"/>
                  <a:gd name="T9" fmla="*/ 51 h 52"/>
                  <a:gd name="T10" fmla="*/ 0 60000 65536"/>
                  <a:gd name="T11" fmla="*/ 0 60000 65536"/>
                  <a:gd name="T12" fmla="*/ 0 60000 65536"/>
                  <a:gd name="T13" fmla="*/ 0 60000 65536"/>
                  <a:gd name="T14" fmla="*/ 0 60000 65536"/>
                  <a:gd name="T15" fmla="*/ 0 w 17"/>
                  <a:gd name="T16" fmla="*/ 0 h 52"/>
                  <a:gd name="T17" fmla="*/ 17 w 17"/>
                  <a:gd name="T18" fmla="*/ 52 h 52"/>
                </a:gdLst>
                <a:ahLst/>
                <a:cxnLst>
                  <a:cxn ang="T10">
                    <a:pos x="T0" y="T1"/>
                  </a:cxn>
                  <a:cxn ang="T11">
                    <a:pos x="T2" y="T3"/>
                  </a:cxn>
                  <a:cxn ang="T12">
                    <a:pos x="T4" y="T5"/>
                  </a:cxn>
                  <a:cxn ang="T13">
                    <a:pos x="T6" y="T7"/>
                  </a:cxn>
                  <a:cxn ang="T14">
                    <a:pos x="T8" y="T9"/>
                  </a:cxn>
                </a:cxnLst>
                <a:rect l="T15" t="T16" r="T17" b="T18"/>
                <a:pathLst>
                  <a:path w="17" h="52">
                    <a:moveTo>
                      <a:pt x="0" y="51"/>
                    </a:moveTo>
                    <a:lnTo>
                      <a:pt x="16" y="51"/>
                    </a:lnTo>
                    <a:lnTo>
                      <a:pt x="16"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50" name="Freeform 53"/>
              <p:cNvSpPr>
                <a:spLocks/>
              </p:cNvSpPr>
              <p:nvPr/>
            </p:nvSpPr>
            <p:spPr bwMode="auto">
              <a:xfrm>
                <a:off x="3943" y="2238"/>
                <a:ext cx="17" cy="52"/>
              </a:xfrm>
              <a:custGeom>
                <a:avLst/>
                <a:gdLst>
                  <a:gd name="T0" fmla="*/ 0 w 17"/>
                  <a:gd name="T1" fmla="*/ 51 h 52"/>
                  <a:gd name="T2" fmla="*/ 16 w 17"/>
                  <a:gd name="T3" fmla="*/ 51 h 52"/>
                  <a:gd name="T4" fmla="*/ 16 w 17"/>
                  <a:gd name="T5" fmla="*/ 0 h 52"/>
                  <a:gd name="T6" fmla="*/ 0 w 17"/>
                  <a:gd name="T7" fmla="*/ 0 h 52"/>
                  <a:gd name="T8" fmla="*/ 0 w 17"/>
                  <a:gd name="T9" fmla="*/ 51 h 52"/>
                  <a:gd name="T10" fmla="*/ 0 60000 65536"/>
                  <a:gd name="T11" fmla="*/ 0 60000 65536"/>
                  <a:gd name="T12" fmla="*/ 0 60000 65536"/>
                  <a:gd name="T13" fmla="*/ 0 60000 65536"/>
                  <a:gd name="T14" fmla="*/ 0 60000 65536"/>
                  <a:gd name="T15" fmla="*/ 0 w 17"/>
                  <a:gd name="T16" fmla="*/ 0 h 52"/>
                  <a:gd name="T17" fmla="*/ 17 w 17"/>
                  <a:gd name="T18" fmla="*/ 52 h 52"/>
                </a:gdLst>
                <a:ahLst/>
                <a:cxnLst>
                  <a:cxn ang="T10">
                    <a:pos x="T0" y="T1"/>
                  </a:cxn>
                  <a:cxn ang="T11">
                    <a:pos x="T2" y="T3"/>
                  </a:cxn>
                  <a:cxn ang="T12">
                    <a:pos x="T4" y="T5"/>
                  </a:cxn>
                  <a:cxn ang="T13">
                    <a:pos x="T6" y="T7"/>
                  </a:cxn>
                  <a:cxn ang="T14">
                    <a:pos x="T8" y="T9"/>
                  </a:cxn>
                </a:cxnLst>
                <a:rect l="T15" t="T16" r="T17" b="T18"/>
                <a:pathLst>
                  <a:path w="17" h="52">
                    <a:moveTo>
                      <a:pt x="0" y="51"/>
                    </a:moveTo>
                    <a:lnTo>
                      <a:pt x="16" y="51"/>
                    </a:lnTo>
                    <a:lnTo>
                      <a:pt x="16"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51" name="Freeform 54"/>
              <p:cNvSpPr>
                <a:spLocks/>
              </p:cNvSpPr>
              <p:nvPr/>
            </p:nvSpPr>
            <p:spPr bwMode="auto">
              <a:xfrm>
                <a:off x="3943" y="2137"/>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52" name="Freeform 55"/>
              <p:cNvSpPr>
                <a:spLocks/>
              </p:cNvSpPr>
              <p:nvPr/>
            </p:nvSpPr>
            <p:spPr bwMode="auto">
              <a:xfrm>
                <a:off x="3943" y="2037"/>
                <a:ext cx="17" cy="51"/>
              </a:xfrm>
              <a:custGeom>
                <a:avLst/>
                <a:gdLst>
                  <a:gd name="T0" fmla="*/ 0 w 17"/>
                  <a:gd name="T1" fmla="*/ 50 h 51"/>
                  <a:gd name="T2" fmla="*/ 16 w 17"/>
                  <a:gd name="T3" fmla="*/ 50 h 51"/>
                  <a:gd name="T4" fmla="*/ 16 w 17"/>
                  <a:gd name="T5" fmla="*/ 0 h 51"/>
                  <a:gd name="T6" fmla="*/ 0 w 17"/>
                  <a:gd name="T7" fmla="*/ 0 h 51"/>
                  <a:gd name="T8" fmla="*/ 0 w 17"/>
                  <a:gd name="T9" fmla="*/ 50 h 51"/>
                  <a:gd name="T10" fmla="*/ 0 60000 65536"/>
                  <a:gd name="T11" fmla="*/ 0 60000 65536"/>
                  <a:gd name="T12" fmla="*/ 0 60000 65536"/>
                  <a:gd name="T13" fmla="*/ 0 60000 65536"/>
                  <a:gd name="T14" fmla="*/ 0 60000 65536"/>
                  <a:gd name="T15" fmla="*/ 0 w 17"/>
                  <a:gd name="T16" fmla="*/ 0 h 51"/>
                  <a:gd name="T17" fmla="*/ 17 w 17"/>
                  <a:gd name="T18" fmla="*/ 51 h 51"/>
                </a:gdLst>
                <a:ahLst/>
                <a:cxnLst>
                  <a:cxn ang="T10">
                    <a:pos x="T0" y="T1"/>
                  </a:cxn>
                  <a:cxn ang="T11">
                    <a:pos x="T2" y="T3"/>
                  </a:cxn>
                  <a:cxn ang="T12">
                    <a:pos x="T4" y="T5"/>
                  </a:cxn>
                  <a:cxn ang="T13">
                    <a:pos x="T6" y="T7"/>
                  </a:cxn>
                  <a:cxn ang="T14">
                    <a:pos x="T8" y="T9"/>
                  </a:cxn>
                </a:cxnLst>
                <a:rect l="T15" t="T16" r="T17" b="T18"/>
                <a:pathLst>
                  <a:path w="17" h="51">
                    <a:moveTo>
                      <a:pt x="0" y="50"/>
                    </a:moveTo>
                    <a:lnTo>
                      <a:pt x="16" y="50"/>
                    </a:lnTo>
                    <a:lnTo>
                      <a:pt x="16" y="0"/>
                    </a:lnTo>
                    <a:lnTo>
                      <a:pt x="0" y="0"/>
                    </a:lnTo>
                    <a:lnTo>
                      <a:pt x="0" y="50"/>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53" name="Freeform 56"/>
              <p:cNvSpPr>
                <a:spLocks/>
              </p:cNvSpPr>
              <p:nvPr/>
            </p:nvSpPr>
            <p:spPr bwMode="auto">
              <a:xfrm>
                <a:off x="3943" y="1936"/>
                <a:ext cx="17" cy="52"/>
              </a:xfrm>
              <a:custGeom>
                <a:avLst/>
                <a:gdLst>
                  <a:gd name="T0" fmla="*/ 0 w 17"/>
                  <a:gd name="T1" fmla="*/ 51 h 52"/>
                  <a:gd name="T2" fmla="*/ 16 w 17"/>
                  <a:gd name="T3" fmla="*/ 51 h 52"/>
                  <a:gd name="T4" fmla="*/ 16 w 17"/>
                  <a:gd name="T5" fmla="*/ 0 h 52"/>
                  <a:gd name="T6" fmla="*/ 0 w 17"/>
                  <a:gd name="T7" fmla="*/ 0 h 52"/>
                  <a:gd name="T8" fmla="*/ 0 w 17"/>
                  <a:gd name="T9" fmla="*/ 51 h 52"/>
                  <a:gd name="T10" fmla="*/ 0 60000 65536"/>
                  <a:gd name="T11" fmla="*/ 0 60000 65536"/>
                  <a:gd name="T12" fmla="*/ 0 60000 65536"/>
                  <a:gd name="T13" fmla="*/ 0 60000 65536"/>
                  <a:gd name="T14" fmla="*/ 0 60000 65536"/>
                  <a:gd name="T15" fmla="*/ 0 w 17"/>
                  <a:gd name="T16" fmla="*/ 0 h 52"/>
                  <a:gd name="T17" fmla="*/ 17 w 17"/>
                  <a:gd name="T18" fmla="*/ 52 h 52"/>
                </a:gdLst>
                <a:ahLst/>
                <a:cxnLst>
                  <a:cxn ang="T10">
                    <a:pos x="T0" y="T1"/>
                  </a:cxn>
                  <a:cxn ang="T11">
                    <a:pos x="T2" y="T3"/>
                  </a:cxn>
                  <a:cxn ang="T12">
                    <a:pos x="T4" y="T5"/>
                  </a:cxn>
                  <a:cxn ang="T13">
                    <a:pos x="T6" y="T7"/>
                  </a:cxn>
                  <a:cxn ang="T14">
                    <a:pos x="T8" y="T9"/>
                  </a:cxn>
                </a:cxnLst>
                <a:rect l="T15" t="T16" r="T17" b="T18"/>
                <a:pathLst>
                  <a:path w="17" h="52">
                    <a:moveTo>
                      <a:pt x="0" y="51"/>
                    </a:moveTo>
                    <a:lnTo>
                      <a:pt x="16" y="51"/>
                    </a:lnTo>
                    <a:lnTo>
                      <a:pt x="16" y="0"/>
                    </a:lnTo>
                    <a:lnTo>
                      <a:pt x="0" y="0"/>
                    </a:lnTo>
                    <a:lnTo>
                      <a:pt x="0" y="51"/>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54" name="Freeform 57"/>
              <p:cNvSpPr>
                <a:spLocks/>
              </p:cNvSpPr>
              <p:nvPr/>
            </p:nvSpPr>
            <p:spPr bwMode="auto">
              <a:xfrm>
                <a:off x="3943" y="1871"/>
                <a:ext cx="17" cy="18"/>
              </a:xfrm>
              <a:custGeom>
                <a:avLst/>
                <a:gdLst>
                  <a:gd name="T0" fmla="*/ 0 w 17"/>
                  <a:gd name="T1" fmla="*/ 17 h 18"/>
                  <a:gd name="T2" fmla="*/ 16 w 17"/>
                  <a:gd name="T3" fmla="*/ 17 h 18"/>
                  <a:gd name="T4" fmla="*/ 16 w 17"/>
                  <a:gd name="T5" fmla="*/ 0 h 18"/>
                  <a:gd name="T6" fmla="*/ 0 w 17"/>
                  <a:gd name="T7" fmla="*/ 0 h 18"/>
                  <a:gd name="T8" fmla="*/ 0 w 17"/>
                  <a:gd name="T9" fmla="*/ 17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0" y="17"/>
                    </a:moveTo>
                    <a:lnTo>
                      <a:pt x="16" y="17"/>
                    </a:lnTo>
                    <a:lnTo>
                      <a:pt x="16" y="0"/>
                    </a:lnTo>
                    <a:lnTo>
                      <a:pt x="0" y="0"/>
                    </a:lnTo>
                    <a:lnTo>
                      <a:pt x="0" y="17"/>
                    </a:lnTo>
                  </a:path>
                </a:pathLst>
              </a:custGeom>
              <a:solidFill>
                <a:srgbClr val="000000"/>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grpSp>
        <p:sp>
          <p:nvSpPr>
            <p:cNvPr id="14342" name="Freeform 58"/>
            <p:cNvSpPr>
              <a:spLocks/>
            </p:cNvSpPr>
            <p:nvPr/>
          </p:nvSpPr>
          <p:spPr bwMode="auto">
            <a:xfrm>
              <a:off x="3292" y="3818"/>
              <a:ext cx="570" cy="347"/>
            </a:xfrm>
            <a:custGeom>
              <a:avLst/>
              <a:gdLst>
                <a:gd name="T0" fmla="*/ 14 w 570"/>
                <a:gd name="T1" fmla="*/ 321 h 347"/>
                <a:gd name="T2" fmla="*/ 55 w 570"/>
                <a:gd name="T3" fmla="*/ 336 h 347"/>
                <a:gd name="T4" fmla="*/ 122 w 570"/>
                <a:gd name="T5" fmla="*/ 346 h 347"/>
                <a:gd name="T6" fmla="*/ 126 w 570"/>
                <a:gd name="T7" fmla="*/ 341 h 347"/>
                <a:gd name="T8" fmla="*/ 132 w 570"/>
                <a:gd name="T9" fmla="*/ 312 h 347"/>
                <a:gd name="T10" fmla="*/ 146 w 570"/>
                <a:gd name="T11" fmla="*/ 266 h 347"/>
                <a:gd name="T12" fmla="*/ 165 w 570"/>
                <a:gd name="T13" fmla="*/ 227 h 347"/>
                <a:gd name="T14" fmla="*/ 217 w 570"/>
                <a:gd name="T15" fmla="*/ 312 h 347"/>
                <a:gd name="T16" fmla="*/ 231 w 570"/>
                <a:gd name="T17" fmla="*/ 321 h 347"/>
                <a:gd name="T18" fmla="*/ 317 w 570"/>
                <a:gd name="T19" fmla="*/ 317 h 347"/>
                <a:gd name="T20" fmla="*/ 374 w 570"/>
                <a:gd name="T21" fmla="*/ 308 h 347"/>
                <a:gd name="T22" fmla="*/ 388 w 570"/>
                <a:gd name="T23" fmla="*/ 304 h 347"/>
                <a:gd name="T24" fmla="*/ 378 w 570"/>
                <a:gd name="T25" fmla="*/ 294 h 347"/>
                <a:gd name="T26" fmla="*/ 351 w 570"/>
                <a:gd name="T27" fmla="*/ 266 h 347"/>
                <a:gd name="T28" fmla="*/ 250 w 570"/>
                <a:gd name="T29" fmla="*/ 175 h 347"/>
                <a:gd name="T30" fmla="*/ 241 w 570"/>
                <a:gd name="T31" fmla="*/ 166 h 347"/>
                <a:gd name="T32" fmla="*/ 274 w 570"/>
                <a:gd name="T33" fmla="*/ 156 h 347"/>
                <a:gd name="T34" fmla="*/ 368 w 570"/>
                <a:gd name="T35" fmla="*/ 146 h 347"/>
                <a:gd name="T36" fmla="*/ 463 w 570"/>
                <a:gd name="T37" fmla="*/ 132 h 347"/>
                <a:gd name="T38" fmla="*/ 511 w 570"/>
                <a:gd name="T39" fmla="*/ 118 h 347"/>
                <a:gd name="T40" fmla="*/ 549 w 570"/>
                <a:gd name="T41" fmla="*/ 75 h 347"/>
                <a:gd name="T42" fmla="*/ 569 w 570"/>
                <a:gd name="T43" fmla="*/ 43 h 347"/>
                <a:gd name="T44" fmla="*/ 559 w 570"/>
                <a:gd name="T45" fmla="*/ 38 h 347"/>
                <a:gd name="T46" fmla="*/ 554 w 570"/>
                <a:gd name="T47" fmla="*/ 9 h 347"/>
                <a:gd name="T48" fmla="*/ 540 w 570"/>
                <a:gd name="T49" fmla="*/ 9 h 347"/>
                <a:gd name="T50" fmla="*/ 540 w 570"/>
                <a:gd name="T51" fmla="*/ 0 h 347"/>
                <a:gd name="T52" fmla="*/ 502 w 570"/>
                <a:gd name="T53" fmla="*/ 0 h 347"/>
                <a:gd name="T54" fmla="*/ 468 w 570"/>
                <a:gd name="T55" fmla="*/ 24 h 347"/>
                <a:gd name="T56" fmla="*/ 411 w 570"/>
                <a:gd name="T57" fmla="*/ 9 h 347"/>
                <a:gd name="T58" fmla="*/ 388 w 570"/>
                <a:gd name="T59" fmla="*/ 24 h 347"/>
                <a:gd name="T60" fmla="*/ 345 w 570"/>
                <a:gd name="T61" fmla="*/ 0 h 347"/>
                <a:gd name="T62" fmla="*/ 321 w 570"/>
                <a:gd name="T63" fmla="*/ 5 h 347"/>
                <a:gd name="T64" fmla="*/ 293 w 570"/>
                <a:gd name="T65" fmla="*/ 9 h 347"/>
                <a:gd name="T66" fmla="*/ 256 w 570"/>
                <a:gd name="T67" fmla="*/ 29 h 347"/>
                <a:gd name="T68" fmla="*/ 213 w 570"/>
                <a:gd name="T69" fmla="*/ 48 h 347"/>
                <a:gd name="T70" fmla="*/ 103 w 570"/>
                <a:gd name="T71" fmla="*/ 95 h 347"/>
                <a:gd name="T72" fmla="*/ 103 w 570"/>
                <a:gd name="T73" fmla="*/ 113 h 347"/>
                <a:gd name="T74" fmla="*/ 112 w 570"/>
                <a:gd name="T75" fmla="*/ 132 h 347"/>
                <a:gd name="T76" fmla="*/ 94 w 570"/>
                <a:gd name="T77" fmla="*/ 152 h 347"/>
                <a:gd name="T78" fmla="*/ 55 w 570"/>
                <a:gd name="T79" fmla="*/ 209 h 347"/>
                <a:gd name="T80" fmla="*/ 28 w 570"/>
                <a:gd name="T81" fmla="*/ 251 h 347"/>
                <a:gd name="T82" fmla="*/ 0 w 570"/>
                <a:gd name="T83" fmla="*/ 304 h 347"/>
                <a:gd name="T84" fmla="*/ 14 w 570"/>
                <a:gd name="T85" fmla="*/ 321 h 3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70"/>
                <a:gd name="T130" fmla="*/ 0 h 347"/>
                <a:gd name="T131" fmla="*/ 570 w 570"/>
                <a:gd name="T132" fmla="*/ 347 h 3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70" h="347">
                  <a:moveTo>
                    <a:pt x="14" y="321"/>
                  </a:moveTo>
                  <a:lnTo>
                    <a:pt x="55" y="336"/>
                  </a:lnTo>
                  <a:lnTo>
                    <a:pt x="122" y="346"/>
                  </a:lnTo>
                  <a:lnTo>
                    <a:pt x="126" y="341"/>
                  </a:lnTo>
                  <a:lnTo>
                    <a:pt x="132" y="312"/>
                  </a:lnTo>
                  <a:lnTo>
                    <a:pt x="146" y="266"/>
                  </a:lnTo>
                  <a:lnTo>
                    <a:pt x="165" y="227"/>
                  </a:lnTo>
                  <a:lnTo>
                    <a:pt x="217" y="312"/>
                  </a:lnTo>
                  <a:lnTo>
                    <a:pt x="231" y="321"/>
                  </a:lnTo>
                  <a:lnTo>
                    <a:pt x="317" y="317"/>
                  </a:lnTo>
                  <a:lnTo>
                    <a:pt x="374" y="308"/>
                  </a:lnTo>
                  <a:lnTo>
                    <a:pt x="388" y="304"/>
                  </a:lnTo>
                  <a:lnTo>
                    <a:pt x="378" y="294"/>
                  </a:lnTo>
                  <a:lnTo>
                    <a:pt x="351" y="266"/>
                  </a:lnTo>
                  <a:lnTo>
                    <a:pt x="250" y="175"/>
                  </a:lnTo>
                  <a:lnTo>
                    <a:pt x="241" y="166"/>
                  </a:lnTo>
                  <a:lnTo>
                    <a:pt x="274" y="156"/>
                  </a:lnTo>
                  <a:lnTo>
                    <a:pt x="368" y="146"/>
                  </a:lnTo>
                  <a:lnTo>
                    <a:pt x="463" y="132"/>
                  </a:lnTo>
                  <a:lnTo>
                    <a:pt x="511" y="118"/>
                  </a:lnTo>
                  <a:lnTo>
                    <a:pt x="549" y="75"/>
                  </a:lnTo>
                  <a:lnTo>
                    <a:pt x="569" y="43"/>
                  </a:lnTo>
                  <a:lnTo>
                    <a:pt x="559" y="38"/>
                  </a:lnTo>
                  <a:lnTo>
                    <a:pt x="554" y="9"/>
                  </a:lnTo>
                  <a:lnTo>
                    <a:pt x="540" y="9"/>
                  </a:lnTo>
                  <a:lnTo>
                    <a:pt x="540" y="0"/>
                  </a:lnTo>
                  <a:lnTo>
                    <a:pt x="502" y="0"/>
                  </a:lnTo>
                  <a:lnTo>
                    <a:pt x="468" y="24"/>
                  </a:lnTo>
                  <a:lnTo>
                    <a:pt x="411" y="9"/>
                  </a:lnTo>
                  <a:lnTo>
                    <a:pt x="388" y="24"/>
                  </a:lnTo>
                  <a:lnTo>
                    <a:pt x="345" y="0"/>
                  </a:lnTo>
                  <a:lnTo>
                    <a:pt x="321" y="5"/>
                  </a:lnTo>
                  <a:lnTo>
                    <a:pt x="293" y="9"/>
                  </a:lnTo>
                  <a:lnTo>
                    <a:pt x="256" y="29"/>
                  </a:lnTo>
                  <a:lnTo>
                    <a:pt x="213" y="48"/>
                  </a:lnTo>
                  <a:lnTo>
                    <a:pt x="103" y="95"/>
                  </a:lnTo>
                  <a:lnTo>
                    <a:pt x="103" y="113"/>
                  </a:lnTo>
                  <a:lnTo>
                    <a:pt x="112" y="132"/>
                  </a:lnTo>
                  <a:lnTo>
                    <a:pt x="94" y="152"/>
                  </a:lnTo>
                  <a:lnTo>
                    <a:pt x="55" y="209"/>
                  </a:lnTo>
                  <a:lnTo>
                    <a:pt x="28" y="251"/>
                  </a:lnTo>
                  <a:lnTo>
                    <a:pt x="0" y="304"/>
                  </a:lnTo>
                  <a:lnTo>
                    <a:pt x="14" y="321"/>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43" name="Freeform 59"/>
            <p:cNvSpPr>
              <a:spLocks/>
            </p:cNvSpPr>
            <p:nvPr/>
          </p:nvSpPr>
          <p:spPr bwMode="auto">
            <a:xfrm>
              <a:off x="3609" y="3531"/>
              <a:ext cx="429" cy="482"/>
            </a:xfrm>
            <a:custGeom>
              <a:avLst/>
              <a:gdLst>
                <a:gd name="T0" fmla="*/ 71 w 429"/>
                <a:gd name="T1" fmla="*/ 311 h 482"/>
                <a:gd name="T2" fmla="*/ 185 w 429"/>
                <a:gd name="T3" fmla="*/ 287 h 482"/>
                <a:gd name="T4" fmla="*/ 238 w 429"/>
                <a:gd name="T5" fmla="*/ 297 h 482"/>
                <a:gd name="T6" fmla="*/ 280 w 429"/>
                <a:gd name="T7" fmla="*/ 335 h 482"/>
                <a:gd name="T8" fmla="*/ 332 w 429"/>
                <a:gd name="T9" fmla="*/ 466 h 482"/>
                <a:gd name="T10" fmla="*/ 384 w 429"/>
                <a:gd name="T11" fmla="*/ 475 h 482"/>
                <a:gd name="T12" fmla="*/ 412 w 429"/>
                <a:gd name="T13" fmla="*/ 466 h 482"/>
                <a:gd name="T14" fmla="*/ 361 w 429"/>
                <a:gd name="T15" fmla="*/ 461 h 482"/>
                <a:gd name="T16" fmla="*/ 318 w 429"/>
                <a:gd name="T17" fmla="*/ 428 h 482"/>
                <a:gd name="T18" fmla="*/ 342 w 429"/>
                <a:gd name="T19" fmla="*/ 457 h 482"/>
                <a:gd name="T20" fmla="*/ 289 w 429"/>
                <a:gd name="T21" fmla="*/ 410 h 482"/>
                <a:gd name="T22" fmla="*/ 295 w 429"/>
                <a:gd name="T23" fmla="*/ 381 h 482"/>
                <a:gd name="T24" fmla="*/ 289 w 429"/>
                <a:gd name="T25" fmla="*/ 339 h 482"/>
                <a:gd name="T26" fmla="*/ 261 w 429"/>
                <a:gd name="T27" fmla="*/ 316 h 482"/>
                <a:gd name="T28" fmla="*/ 318 w 429"/>
                <a:gd name="T29" fmla="*/ 287 h 482"/>
                <a:gd name="T30" fmla="*/ 246 w 429"/>
                <a:gd name="T31" fmla="*/ 287 h 482"/>
                <a:gd name="T32" fmla="*/ 303 w 429"/>
                <a:gd name="T33" fmla="*/ 278 h 482"/>
                <a:gd name="T34" fmla="*/ 318 w 429"/>
                <a:gd name="T35" fmla="*/ 254 h 482"/>
                <a:gd name="T36" fmla="*/ 232 w 429"/>
                <a:gd name="T37" fmla="*/ 264 h 482"/>
                <a:gd name="T38" fmla="*/ 346 w 429"/>
                <a:gd name="T39" fmla="*/ 188 h 482"/>
                <a:gd name="T40" fmla="*/ 232 w 429"/>
                <a:gd name="T41" fmla="*/ 202 h 482"/>
                <a:gd name="T42" fmla="*/ 232 w 429"/>
                <a:gd name="T43" fmla="*/ 188 h 482"/>
                <a:gd name="T44" fmla="*/ 218 w 429"/>
                <a:gd name="T45" fmla="*/ 118 h 482"/>
                <a:gd name="T46" fmla="*/ 185 w 429"/>
                <a:gd name="T47" fmla="*/ 38 h 482"/>
                <a:gd name="T48" fmla="*/ 199 w 429"/>
                <a:gd name="T49" fmla="*/ 104 h 482"/>
                <a:gd name="T50" fmla="*/ 147 w 429"/>
                <a:gd name="T51" fmla="*/ 80 h 482"/>
                <a:gd name="T52" fmla="*/ 122 w 429"/>
                <a:gd name="T53" fmla="*/ 137 h 482"/>
                <a:gd name="T54" fmla="*/ 185 w 429"/>
                <a:gd name="T55" fmla="*/ 179 h 482"/>
                <a:gd name="T56" fmla="*/ 156 w 429"/>
                <a:gd name="T57" fmla="*/ 216 h 482"/>
                <a:gd name="T58" fmla="*/ 185 w 429"/>
                <a:gd name="T59" fmla="*/ 202 h 482"/>
                <a:gd name="T60" fmla="*/ 137 w 429"/>
                <a:gd name="T61" fmla="*/ 259 h 482"/>
                <a:gd name="T62" fmla="*/ 179 w 429"/>
                <a:gd name="T63" fmla="*/ 273 h 482"/>
                <a:gd name="T64" fmla="*/ 223 w 429"/>
                <a:gd name="T65" fmla="*/ 193 h 482"/>
                <a:gd name="T66" fmla="*/ 218 w 429"/>
                <a:gd name="T67" fmla="*/ 230 h 482"/>
                <a:gd name="T68" fmla="*/ 189 w 429"/>
                <a:gd name="T69" fmla="*/ 278 h 482"/>
                <a:gd name="T70" fmla="*/ 132 w 429"/>
                <a:gd name="T71" fmla="*/ 268 h 482"/>
                <a:gd name="T72" fmla="*/ 41 w 429"/>
                <a:gd name="T73" fmla="*/ 287 h 482"/>
                <a:gd name="T74" fmla="*/ 104 w 429"/>
                <a:gd name="T75" fmla="*/ 254 h 482"/>
                <a:gd name="T76" fmla="*/ 71 w 429"/>
                <a:gd name="T77" fmla="*/ 222 h 482"/>
                <a:gd name="T78" fmla="*/ 51 w 429"/>
                <a:gd name="T79" fmla="*/ 222 h 482"/>
                <a:gd name="T80" fmla="*/ 80 w 429"/>
                <a:gd name="T81" fmla="*/ 131 h 482"/>
                <a:gd name="T82" fmla="*/ 122 w 429"/>
                <a:gd name="T83" fmla="*/ 29 h 482"/>
                <a:gd name="T84" fmla="*/ 61 w 429"/>
                <a:gd name="T85" fmla="*/ 23 h 482"/>
                <a:gd name="T86" fmla="*/ 71 w 429"/>
                <a:gd name="T87" fmla="*/ 151 h 482"/>
                <a:gd name="T88" fmla="*/ 24 w 429"/>
                <a:gd name="T89" fmla="*/ 230 h 4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29"/>
                <a:gd name="T136" fmla="*/ 0 h 482"/>
                <a:gd name="T137" fmla="*/ 429 w 429"/>
                <a:gd name="T138" fmla="*/ 482 h 4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29" h="482">
                  <a:moveTo>
                    <a:pt x="4" y="292"/>
                  </a:moveTo>
                  <a:lnTo>
                    <a:pt x="28" y="287"/>
                  </a:lnTo>
                  <a:lnTo>
                    <a:pt x="71" y="311"/>
                  </a:lnTo>
                  <a:lnTo>
                    <a:pt x="94" y="297"/>
                  </a:lnTo>
                  <a:lnTo>
                    <a:pt x="151" y="311"/>
                  </a:lnTo>
                  <a:lnTo>
                    <a:pt x="185" y="287"/>
                  </a:lnTo>
                  <a:lnTo>
                    <a:pt x="223" y="287"/>
                  </a:lnTo>
                  <a:lnTo>
                    <a:pt x="223" y="297"/>
                  </a:lnTo>
                  <a:lnTo>
                    <a:pt x="238" y="297"/>
                  </a:lnTo>
                  <a:lnTo>
                    <a:pt x="242" y="325"/>
                  </a:lnTo>
                  <a:lnTo>
                    <a:pt x="252" y="330"/>
                  </a:lnTo>
                  <a:lnTo>
                    <a:pt x="280" y="335"/>
                  </a:lnTo>
                  <a:lnTo>
                    <a:pt x="285" y="376"/>
                  </a:lnTo>
                  <a:lnTo>
                    <a:pt x="275" y="410"/>
                  </a:lnTo>
                  <a:lnTo>
                    <a:pt x="332" y="466"/>
                  </a:lnTo>
                  <a:lnTo>
                    <a:pt x="352" y="466"/>
                  </a:lnTo>
                  <a:lnTo>
                    <a:pt x="365" y="475"/>
                  </a:lnTo>
                  <a:lnTo>
                    <a:pt x="384" y="475"/>
                  </a:lnTo>
                  <a:lnTo>
                    <a:pt x="412" y="481"/>
                  </a:lnTo>
                  <a:lnTo>
                    <a:pt x="428" y="475"/>
                  </a:lnTo>
                  <a:lnTo>
                    <a:pt x="412" y="466"/>
                  </a:lnTo>
                  <a:lnTo>
                    <a:pt x="389" y="466"/>
                  </a:lnTo>
                  <a:lnTo>
                    <a:pt x="369" y="461"/>
                  </a:lnTo>
                  <a:lnTo>
                    <a:pt x="361" y="461"/>
                  </a:lnTo>
                  <a:lnTo>
                    <a:pt x="352" y="457"/>
                  </a:lnTo>
                  <a:lnTo>
                    <a:pt x="328" y="433"/>
                  </a:lnTo>
                  <a:lnTo>
                    <a:pt x="318" y="428"/>
                  </a:lnTo>
                  <a:lnTo>
                    <a:pt x="328" y="438"/>
                  </a:lnTo>
                  <a:lnTo>
                    <a:pt x="338" y="447"/>
                  </a:lnTo>
                  <a:lnTo>
                    <a:pt x="342" y="457"/>
                  </a:lnTo>
                  <a:lnTo>
                    <a:pt x="338" y="457"/>
                  </a:lnTo>
                  <a:lnTo>
                    <a:pt x="323" y="447"/>
                  </a:lnTo>
                  <a:lnTo>
                    <a:pt x="289" y="410"/>
                  </a:lnTo>
                  <a:lnTo>
                    <a:pt x="289" y="400"/>
                  </a:lnTo>
                  <a:lnTo>
                    <a:pt x="295" y="390"/>
                  </a:lnTo>
                  <a:lnTo>
                    <a:pt x="295" y="381"/>
                  </a:lnTo>
                  <a:lnTo>
                    <a:pt x="295" y="372"/>
                  </a:lnTo>
                  <a:lnTo>
                    <a:pt x="289" y="344"/>
                  </a:lnTo>
                  <a:lnTo>
                    <a:pt x="289" y="339"/>
                  </a:lnTo>
                  <a:lnTo>
                    <a:pt x="309" y="339"/>
                  </a:lnTo>
                  <a:lnTo>
                    <a:pt x="309" y="325"/>
                  </a:lnTo>
                  <a:lnTo>
                    <a:pt x="261" y="316"/>
                  </a:lnTo>
                  <a:lnTo>
                    <a:pt x="261" y="302"/>
                  </a:lnTo>
                  <a:lnTo>
                    <a:pt x="318" y="302"/>
                  </a:lnTo>
                  <a:lnTo>
                    <a:pt x="318" y="287"/>
                  </a:lnTo>
                  <a:lnTo>
                    <a:pt x="289" y="292"/>
                  </a:lnTo>
                  <a:lnTo>
                    <a:pt x="280" y="292"/>
                  </a:lnTo>
                  <a:lnTo>
                    <a:pt x="246" y="287"/>
                  </a:lnTo>
                  <a:lnTo>
                    <a:pt x="242" y="278"/>
                  </a:lnTo>
                  <a:lnTo>
                    <a:pt x="271" y="278"/>
                  </a:lnTo>
                  <a:lnTo>
                    <a:pt x="303" y="278"/>
                  </a:lnTo>
                  <a:lnTo>
                    <a:pt x="328" y="268"/>
                  </a:lnTo>
                  <a:lnTo>
                    <a:pt x="338" y="250"/>
                  </a:lnTo>
                  <a:lnTo>
                    <a:pt x="318" y="254"/>
                  </a:lnTo>
                  <a:lnTo>
                    <a:pt x="299" y="259"/>
                  </a:lnTo>
                  <a:lnTo>
                    <a:pt x="266" y="264"/>
                  </a:lnTo>
                  <a:lnTo>
                    <a:pt x="232" y="264"/>
                  </a:lnTo>
                  <a:lnTo>
                    <a:pt x="228" y="244"/>
                  </a:lnTo>
                  <a:lnTo>
                    <a:pt x="338" y="198"/>
                  </a:lnTo>
                  <a:lnTo>
                    <a:pt x="346" y="188"/>
                  </a:lnTo>
                  <a:lnTo>
                    <a:pt x="313" y="202"/>
                  </a:lnTo>
                  <a:lnTo>
                    <a:pt x="246" y="222"/>
                  </a:lnTo>
                  <a:lnTo>
                    <a:pt x="232" y="202"/>
                  </a:lnTo>
                  <a:lnTo>
                    <a:pt x="238" y="193"/>
                  </a:lnTo>
                  <a:lnTo>
                    <a:pt x="252" y="183"/>
                  </a:lnTo>
                  <a:lnTo>
                    <a:pt x="232" y="188"/>
                  </a:lnTo>
                  <a:lnTo>
                    <a:pt x="223" y="169"/>
                  </a:lnTo>
                  <a:lnTo>
                    <a:pt x="228" y="137"/>
                  </a:lnTo>
                  <a:lnTo>
                    <a:pt x="218" y="118"/>
                  </a:lnTo>
                  <a:lnTo>
                    <a:pt x="208" y="100"/>
                  </a:lnTo>
                  <a:lnTo>
                    <a:pt x="194" y="71"/>
                  </a:lnTo>
                  <a:lnTo>
                    <a:pt x="185" y="38"/>
                  </a:lnTo>
                  <a:lnTo>
                    <a:pt x="185" y="57"/>
                  </a:lnTo>
                  <a:lnTo>
                    <a:pt x="194" y="90"/>
                  </a:lnTo>
                  <a:lnTo>
                    <a:pt x="199" y="104"/>
                  </a:lnTo>
                  <a:lnTo>
                    <a:pt x="204" y="122"/>
                  </a:lnTo>
                  <a:lnTo>
                    <a:pt x="185" y="114"/>
                  </a:lnTo>
                  <a:lnTo>
                    <a:pt x="147" y="80"/>
                  </a:lnTo>
                  <a:lnTo>
                    <a:pt x="179" y="118"/>
                  </a:lnTo>
                  <a:lnTo>
                    <a:pt x="204" y="131"/>
                  </a:lnTo>
                  <a:lnTo>
                    <a:pt x="122" y="137"/>
                  </a:lnTo>
                  <a:lnTo>
                    <a:pt x="122" y="141"/>
                  </a:lnTo>
                  <a:lnTo>
                    <a:pt x="214" y="145"/>
                  </a:lnTo>
                  <a:lnTo>
                    <a:pt x="185" y="179"/>
                  </a:lnTo>
                  <a:lnTo>
                    <a:pt x="108" y="240"/>
                  </a:lnTo>
                  <a:lnTo>
                    <a:pt x="114" y="240"/>
                  </a:lnTo>
                  <a:lnTo>
                    <a:pt x="156" y="216"/>
                  </a:lnTo>
                  <a:lnTo>
                    <a:pt x="175" y="207"/>
                  </a:lnTo>
                  <a:lnTo>
                    <a:pt x="194" y="188"/>
                  </a:lnTo>
                  <a:lnTo>
                    <a:pt x="185" y="202"/>
                  </a:lnTo>
                  <a:lnTo>
                    <a:pt x="147" y="244"/>
                  </a:lnTo>
                  <a:lnTo>
                    <a:pt x="118" y="268"/>
                  </a:lnTo>
                  <a:lnTo>
                    <a:pt x="137" y="259"/>
                  </a:lnTo>
                  <a:lnTo>
                    <a:pt x="161" y="244"/>
                  </a:lnTo>
                  <a:lnTo>
                    <a:pt x="194" y="216"/>
                  </a:lnTo>
                  <a:lnTo>
                    <a:pt x="179" y="273"/>
                  </a:lnTo>
                  <a:lnTo>
                    <a:pt x="194" y="254"/>
                  </a:lnTo>
                  <a:lnTo>
                    <a:pt x="214" y="183"/>
                  </a:lnTo>
                  <a:lnTo>
                    <a:pt x="223" y="193"/>
                  </a:lnTo>
                  <a:lnTo>
                    <a:pt x="214" y="202"/>
                  </a:lnTo>
                  <a:lnTo>
                    <a:pt x="232" y="226"/>
                  </a:lnTo>
                  <a:lnTo>
                    <a:pt x="218" y="230"/>
                  </a:lnTo>
                  <a:lnTo>
                    <a:pt x="214" y="236"/>
                  </a:lnTo>
                  <a:lnTo>
                    <a:pt x="223" y="278"/>
                  </a:lnTo>
                  <a:lnTo>
                    <a:pt x="189" y="278"/>
                  </a:lnTo>
                  <a:lnTo>
                    <a:pt x="147" y="302"/>
                  </a:lnTo>
                  <a:lnTo>
                    <a:pt x="114" y="292"/>
                  </a:lnTo>
                  <a:lnTo>
                    <a:pt x="132" y="268"/>
                  </a:lnTo>
                  <a:lnTo>
                    <a:pt x="118" y="278"/>
                  </a:lnTo>
                  <a:lnTo>
                    <a:pt x="71" y="302"/>
                  </a:lnTo>
                  <a:lnTo>
                    <a:pt x="41" y="287"/>
                  </a:lnTo>
                  <a:lnTo>
                    <a:pt x="89" y="264"/>
                  </a:lnTo>
                  <a:lnTo>
                    <a:pt x="108" y="254"/>
                  </a:lnTo>
                  <a:lnTo>
                    <a:pt x="104" y="254"/>
                  </a:lnTo>
                  <a:lnTo>
                    <a:pt x="14" y="278"/>
                  </a:lnTo>
                  <a:lnTo>
                    <a:pt x="14" y="244"/>
                  </a:lnTo>
                  <a:lnTo>
                    <a:pt x="71" y="222"/>
                  </a:lnTo>
                  <a:lnTo>
                    <a:pt x="80" y="212"/>
                  </a:lnTo>
                  <a:lnTo>
                    <a:pt x="71" y="212"/>
                  </a:lnTo>
                  <a:lnTo>
                    <a:pt x="51" y="222"/>
                  </a:lnTo>
                  <a:lnTo>
                    <a:pt x="132" y="66"/>
                  </a:lnTo>
                  <a:lnTo>
                    <a:pt x="114" y="85"/>
                  </a:lnTo>
                  <a:lnTo>
                    <a:pt x="80" y="131"/>
                  </a:lnTo>
                  <a:lnTo>
                    <a:pt x="75" y="114"/>
                  </a:lnTo>
                  <a:lnTo>
                    <a:pt x="128" y="29"/>
                  </a:lnTo>
                  <a:lnTo>
                    <a:pt x="122" y="29"/>
                  </a:lnTo>
                  <a:lnTo>
                    <a:pt x="89" y="71"/>
                  </a:lnTo>
                  <a:lnTo>
                    <a:pt x="61" y="0"/>
                  </a:lnTo>
                  <a:lnTo>
                    <a:pt x="61" y="23"/>
                  </a:lnTo>
                  <a:lnTo>
                    <a:pt x="75" y="85"/>
                  </a:lnTo>
                  <a:lnTo>
                    <a:pt x="57" y="108"/>
                  </a:lnTo>
                  <a:lnTo>
                    <a:pt x="71" y="151"/>
                  </a:lnTo>
                  <a:lnTo>
                    <a:pt x="34" y="193"/>
                  </a:lnTo>
                  <a:lnTo>
                    <a:pt x="34" y="222"/>
                  </a:lnTo>
                  <a:lnTo>
                    <a:pt x="24" y="230"/>
                  </a:lnTo>
                  <a:lnTo>
                    <a:pt x="0" y="240"/>
                  </a:lnTo>
                  <a:lnTo>
                    <a:pt x="4" y="292"/>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44" name="Freeform 60"/>
            <p:cNvSpPr>
              <a:spLocks/>
            </p:cNvSpPr>
            <p:nvPr/>
          </p:nvSpPr>
          <p:spPr bwMode="auto">
            <a:xfrm>
              <a:off x="3623" y="3426"/>
              <a:ext cx="338" cy="408"/>
            </a:xfrm>
            <a:custGeom>
              <a:avLst/>
              <a:gdLst>
                <a:gd name="T0" fmla="*/ 75 w 338"/>
                <a:gd name="T1" fmla="*/ 175 h 408"/>
                <a:gd name="T2" fmla="*/ 113 w 338"/>
                <a:gd name="T3" fmla="*/ 133 h 408"/>
                <a:gd name="T4" fmla="*/ 65 w 338"/>
                <a:gd name="T5" fmla="*/ 235 h 408"/>
                <a:gd name="T6" fmla="*/ 118 w 338"/>
                <a:gd name="T7" fmla="*/ 170 h 408"/>
                <a:gd name="T8" fmla="*/ 56 w 338"/>
                <a:gd name="T9" fmla="*/ 316 h 408"/>
                <a:gd name="T10" fmla="*/ 56 w 338"/>
                <a:gd name="T11" fmla="*/ 326 h 408"/>
                <a:gd name="T12" fmla="*/ 0 w 338"/>
                <a:gd name="T13" fmla="*/ 382 h 408"/>
                <a:gd name="T14" fmla="*/ 94 w 338"/>
                <a:gd name="T15" fmla="*/ 358 h 408"/>
                <a:gd name="T16" fmla="*/ 27 w 338"/>
                <a:gd name="T17" fmla="*/ 391 h 408"/>
                <a:gd name="T18" fmla="*/ 103 w 338"/>
                <a:gd name="T19" fmla="*/ 382 h 408"/>
                <a:gd name="T20" fmla="*/ 99 w 338"/>
                <a:gd name="T21" fmla="*/ 397 h 408"/>
                <a:gd name="T22" fmla="*/ 175 w 338"/>
                <a:gd name="T23" fmla="*/ 382 h 408"/>
                <a:gd name="T24" fmla="*/ 199 w 338"/>
                <a:gd name="T25" fmla="*/ 340 h 408"/>
                <a:gd name="T26" fmla="*/ 217 w 338"/>
                <a:gd name="T27" fmla="*/ 330 h 408"/>
                <a:gd name="T28" fmla="*/ 208 w 338"/>
                <a:gd name="T29" fmla="*/ 297 h 408"/>
                <a:gd name="T30" fmla="*/ 179 w 338"/>
                <a:gd name="T31" fmla="*/ 358 h 408"/>
                <a:gd name="T32" fmla="*/ 179 w 338"/>
                <a:gd name="T33" fmla="*/ 320 h 408"/>
                <a:gd name="T34" fmla="*/ 122 w 338"/>
                <a:gd name="T35" fmla="*/ 363 h 408"/>
                <a:gd name="T36" fmla="*/ 132 w 338"/>
                <a:gd name="T37" fmla="*/ 349 h 408"/>
                <a:gd name="T38" fmla="*/ 179 w 338"/>
                <a:gd name="T39" fmla="*/ 292 h 408"/>
                <a:gd name="T40" fmla="*/ 142 w 338"/>
                <a:gd name="T41" fmla="*/ 320 h 408"/>
                <a:gd name="T42" fmla="*/ 94 w 338"/>
                <a:gd name="T43" fmla="*/ 344 h 408"/>
                <a:gd name="T44" fmla="*/ 199 w 338"/>
                <a:gd name="T45" fmla="*/ 249 h 408"/>
                <a:gd name="T46" fmla="*/ 108 w 338"/>
                <a:gd name="T47" fmla="*/ 241 h 408"/>
                <a:gd name="T48" fmla="*/ 165 w 338"/>
                <a:gd name="T49" fmla="*/ 222 h 408"/>
                <a:gd name="T50" fmla="*/ 170 w 338"/>
                <a:gd name="T51" fmla="*/ 218 h 408"/>
                <a:gd name="T52" fmla="*/ 184 w 338"/>
                <a:gd name="T53" fmla="*/ 208 h 408"/>
                <a:gd name="T54" fmla="*/ 170 w 338"/>
                <a:gd name="T55" fmla="*/ 161 h 408"/>
                <a:gd name="T56" fmla="*/ 179 w 338"/>
                <a:gd name="T57" fmla="*/ 175 h 408"/>
                <a:gd name="T58" fmla="*/ 203 w 338"/>
                <a:gd name="T59" fmla="*/ 222 h 408"/>
                <a:gd name="T60" fmla="*/ 208 w 338"/>
                <a:gd name="T61" fmla="*/ 273 h 408"/>
                <a:gd name="T62" fmla="*/ 237 w 338"/>
                <a:gd name="T63" fmla="*/ 288 h 408"/>
                <a:gd name="T64" fmla="*/ 217 w 338"/>
                <a:gd name="T65" fmla="*/ 306 h 408"/>
                <a:gd name="T66" fmla="*/ 298 w 338"/>
                <a:gd name="T67" fmla="*/ 306 h 408"/>
                <a:gd name="T68" fmla="*/ 317 w 338"/>
                <a:gd name="T69" fmla="*/ 269 h 408"/>
                <a:gd name="T70" fmla="*/ 331 w 338"/>
                <a:gd name="T71" fmla="*/ 245 h 408"/>
                <a:gd name="T72" fmla="*/ 327 w 338"/>
                <a:gd name="T73" fmla="*/ 212 h 408"/>
                <a:gd name="T74" fmla="*/ 251 w 338"/>
                <a:gd name="T75" fmla="*/ 241 h 408"/>
                <a:gd name="T76" fmla="*/ 294 w 338"/>
                <a:gd name="T77" fmla="*/ 218 h 408"/>
                <a:gd name="T78" fmla="*/ 322 w 338"/>
                <a:gd name="T79" fmla="*/ 170 h 408"/>
                <a:gd name="T80" fmla="*/ 284 w 338"/>
                <a:gd name="T81" fmla="*/ 175 h 408"/>
                <a:gd name="T82" fmla="*/ 246 w 338"/>
                <a:gd name="T83" fmla="*/ 194 h 408"/>
                <a:gd name="T84" fmla="*/ 312 w 338"/>
                <a:gd name="T85" fmla="*/ 133 h 408"/>
                <a:gd name="T86" fmla="*/ 303 w 338"/>
                <a:gd name="T87" fmla="*/ 103 h 408"/>
                <a:gd name="T88" fmla="*/ 256 w 338"/>
                <a:gd name="T89" fmla="*/ 127 h 408"/>
                <a:gd name="T90" fmla="*/ 227 w 338"/>
                <a:gd name="T91" fmla="*/ 165 h 408"/>
                <a:gd name="T92" fmla="*/ 237 w 338"/>
                <a:gd name="T93" fmla="*/ 61 h 408"/>
                <a:gd name="T94" fmla="*/ 189 w 338"/>
                <a:gd name="T95" fmla="*/ 103 h 408"/>
                <a:gd name="T96" fmla="*/ 223 w 338"/>
                <a:gd name="T97" fmla="*/ 56 h 408"/>
                <a:gd name="T98" fmla="*/ 170 w 338"/>
                <a:gd name="T99" fmla="*/ 32 h 408"/>
                <a:gd name="T100" fmla="*/ 89 w 338"/>
                <a:gd name="T101" fmla="*/ 94 h 408"/>
                <a:gd name="T102" fmla="*/ 184 w 338"/>
                <a:gd name="T103" fmla="*/ 4 h 408"/>
                <a:gd name="T104" fmla="*/ 156 w 338"/>
                <a:gd name="T105" fmla="*/ 18 h 408"/>
                <a:gd name="T106" fmla="*/ 94 w 338"/>
                <a:gd name="T107" fmla="*/ 70 h 40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8"/>
                <a:gd name="T163" fmla="*/ 0 h 408"/>
                <a:gd name="T164" fmla="*/ 338 w 338"/>
                <a:gd name="T165" fmla="*/ 408 h 40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8" h="408">
                  <a:moveTo>
                    <a:pt x="47" y="103"/>
                  </a:moveTo>
                  <a:lnTo>
                    <a:pt x="75" y="175"/>
                  </a:lnTo>
                  <a:lnTo>
                    <a:pt x="108" y="133"/>
                  </a:lnTo>
                  <a:lnTo>
                    <a:pt x="113" y="133"/>
                  </a:lnTo>
                  <a:lnTo>
                    <a:pt x="61" y="218"/>
                  </a:lnTo>
                  <a:lnTo>
                    <a:pt x="65" y="235"/>
                  </a:lnTo>
                  <a:lnTo>
                    <a:pt x="99" y="189"/>
                  </a:lnTo>
                  <a:lnTo>
                    <a:pt x="118" y="170"/>
                  </a:lnTo>
                  <a:lnTo>
                    <a:pt x="37" y="326"/>
                  </a:lnTo>
                  <a:lnTo>
                    <a:pt x="56" y="316"/>
                  </a:lnTo>
                  <a:lnTo>
                    <a:pt x="65" y="316"/>
                  </a:lnTo>
                  <a:lnTo>
                    <a:pt x="56" y="326"/>
                  </a:lnTo>
                  <a:lnTo>
                    <a:pt x="0" y="349"/>
                  </a:lnTo>
                  <a:lnTo>
                    <a:pt x="0" y="382"/>
                  </a:lnTo>
                  <a:lnTo>
                    <a:pt x="89" y="358"/>
                  </a:lnTo>
                  <a:lnTo>
                    <a:pt x="94" y="358"/>
                  </a:lnTo>
                  <a:lnTo>
                    <a:pt x="75" y="368"/>
                  </a:lnTo>
                  <a:lnTo>
                    <a:pt x="27" y="391"/>
                  </a:lnTo>
                  <a:lnTo>
                    <a:pt x="56" y="407"/>
                  </a:lnTo>
                  <a:lnTo>
                    <a:pt x="103" y="382"/>
                  </a:lnTo>
                  <a:lnTo>
                    <a:pt x="118" y="373"/>
                  </a:lnTo>
                  <a:lnTo>
                    <a:pt x="99" y="397"/>
                  </a:lnTo>
                  <a:lnTo>
                    <a:pt x="132" y="407"/>
                  </a:lnTo>
                  <a:lnTo>
                    <a:pt x="175" y="382"/>
                  </a:lnTo>
                  <a:lnTo>
                    <a:pt x="208" y="382"/>
                  </a:lnTo>
                  <a:lnTo>
                    <a:pt x="199" y="340"/>
                  </a:lnTo>
                  <a:lnTo>
                    <a:pt x="203" y="334"/>
                  </a:lnTo>
                  <a:lnTo>
                    <a:pt x="217" y="330"/>
                  </a:lnTo>
                  <a:lnTo>
                    <a:pt x="199" y="306"/>
                  </a:lnTo>
                  <a:lnTo>
                    <a:pt x="208" y="297"/>
                  </a:lnTo>
                  <a:lnTo>
                    <a:pt x="199" y="288"/>
                  </a:lnTo>
                  <a:lnTo>
                    <a:pt x="179" y="358"/>
                  </a:lnTo>
                  <a:lnTo>
                    <a:pt x="165" y="377"/>
                  </a:lnTo>
                  <a:lnTo>
                    <a:pt x="179" y="320"/>
                  </a:lnTo>
                  <a:lnTo>
                    <a:pt x="146" y="349"/>
                  </a:lnTo>
                  <a:lnTo>
                    <a:pt x="122" y="363"/>
                  </a:lnTo>
                  <a:lnTo>
                    <a:pt x="103" y="373"/>
                  </a:lnTo>
                  <a:lnTo>
                    <a:pt x="132" y="349"/>
                  </a:lnTo>
                  <a:lnTo>
                    <a:pt x="170" y="306"/>
                  </a:lnTo>
                  <a:lnTo>
                    <a:pt x="179" y="292"/>
                  </a:lnTo>
                  <a:lnTo>
                    <a:pt x="160" y="312"/>
                  </a:lnTo>
                  <a:lnTo>
                    <a:pt x="142" y="320"/>
                  </a:lnTo>
                  <a:lnTo>
                    <a:pt x="99" y="344"/>
                  </a:lnTo>
                  <a:lnTo>
                    <a:pt x="94" y="344"/>
                  </a:lnTo>
                  <a:lnTo>
                    <a:pt x="170" y="283"/>
                  </a:lnTo>
                  <a:lnTo>
                    <a:pt x="199" y="249"/>
                  </a:lnTo>
                  <a:lnTo>
                    <a:pt x="108" y="245"/>
                  </a:lnTo>
                  <a:lnTo>
                    <a:pt x="108" y="241"/>
                  </a:lnTo>
                  <a:lnTo>
                    <a:pt x="189" y="235"/>
                  </a:lnTo>
                  <a:lnTo>
                    <a:pt x="165" y="222"/>
                  </a:lnTo>
                  <a:lnTo>
                    <a:pt x="132" y="184"/>
                  </a:lnTo>
                  <a:lnTo>
                    <a:pt x="170" y="218"/>
                  </a:lnTo>
                  <a:lnTo>
                    <a:pt x="189" y="226"/>
                  </a:lnTo>
                  <a:lnTo>
                    <a:pt x="184" y="208"/>
                  </a:lnTo>
                  <a:lnTo>
                    <a:pt x="179" y="194"/>
                  </a:lnTo>
                  <a:lnTo>
                    <a:pt x="170" y="161"/>
                  </a:lnTo>
                  <a:lnTo>
                    <a:pt x="170" y="141"/>
                  </a:lnTo>
                  <a:lnTo>
                    <a:pt x="179" y="175"/>
                  </a:lnTo>
                  <a:lnTo>
                    <a:pt x="193" y="204"/>
                  </a:lnTo>
                  <a:lnTo>
                    <a:pt x="203" y="222"/>
                  </a:lnTo>
                  <a:lnTo>
                    <a:pt x="213" y="241"/>
                  </a:lnTo>
                  <a:lnTo>
                    <a:pt x="208" y="273"/>
                  </a:lnTo>
                  <a:lnTo>
                    <a:pt x="217" y="292"/>
                  </a:lnTo>
                  <a:lnTo>
                    <a:pt x="237" y="288"/>
                  </a:lnTo>
                  <a:lnTo>
                    <a:pt x="223" y="297"/>
                  </a:lnTo>
                  <a:lnTo>
                    <a:pt x="217" y="306"/>
                  </a:lnTo>
                  <a:lnTo>
                    <a:pt x="231" y="326"/>
                  </a:lnTo>
                  <a:lnTo>
                    <a:pt x="298" y="306"/>
                  </a:lnTo>
                  <a:lnTo>
                    <a:pt x="331" y="292"/>
                  </a:lnTo>
                  <a:lnTo>
                    <a:pt x="317" y="269"/>
                  </a:lnTo>
                  <a:lnTo>
                    <a:pt x="265" y="278"/>
                  </a:lnTo>
                  <a:lnTo>
                    <a:pt x="331" y="245"/>
                  </a:lnTo>
                  <a:lnTo>
                    <a:pt x="331" y="232"/>
                  </a:lnTo>
                  <a:lnTo>
                    <a:pt x="327" y="212"/>
                  </a:lnTo>
                  <a:lnTo>
                    <a:pt x="303" y="222"/>
                  </a:lnTo>
                  <a:lnTo>
                    <a:pt x="251" y="241"/>
                  </a:lnTo>
                  <a:lnTo>
                    <a:pt x="256" y="235"/>
                  </a:lnTo>
                  <a:lnTo>
                    <a:pt x="294" y="218"/>
                  </a:lnTo>
                  <a:lnTo>
                    <a:pt x="337" y="189"/>
                  </a:lnTo>
                  <a:lnTo>
                    <a:pt x="322" y="170"/>
                  </a:lnTo>
                  <a:lnTo>
                    <a:pt x="308" y="161"/>
                  </a:lnTo>
                  <a:lnTo>
                    <a:pt x="284" y="175"/>
                  </a:lnTo>
                  <a:lnTo>
                    <a:pt x="265" y="189"/>
                  </a:lnTo>
                  <a:lnTo>
                    <a:pt x="246" y="194"/>
                  </a:lnTo>
                  <a:lnTo>
                    <a:pt x="288" y="151"/>
                  </a:lnTo>
                  <a:lnTo>
                    <a:pt x="312" y="133"/>
                  </a:lnTo>
                  <a:lnTo>
                    <a:pt x="312" y="127"/>
                  </a:lnTo>
                  <a:lnTo>
                    <a:pt x="303" y="103"/>
                  </a:lnTo>
                  <a:lnTo>
                    <a:pt x="265" y="117"/>
                  </a:lnTo>
                  <a:lnTo>
                    <a:pt x="256" y="127"/>
                  </a:lnTo>
                  <a:lnTo>
                    <a:pt x="241" y="141"/>
                  </a:lnTo>
                  <a:lnTo>
                    <a:pt x="227" y="165"/>
                  </a:lnTo>
                  <a:lnTo>
                    <a:pt x="256" y="75"/>
                  </a:lnTo>
                  <a:lnTo>
                    <a:pt x="237" y="61"/>
                  </a:lnTo>
                  <a:lnTo>
                    <a:pt x="217" y="80"/>
                  </a:lnTo>
                  <a:lnTo>
                    <a:pt x="189" y="103"/>
                  </a:lnTo>
                  <a:lnTo>
                    <a:pt x="179" y="113"/>
                  </a:lnTo>
                  <a:lnTo>
                    <a:pt x="223" y="56"/>
                  </a:lnTo>
                  <a:lnTo>
                    <a:pt x="208" y="9"/>
                  </a:lnTo>
                  <a:lnTo>
                    <a:pt x="170" y="32"/>
                  </a:lnTo>
                  <a:lnTo>
                    <a:pt x="132" y="66"/>
                  </a:lnTo>
                  <a:lnTo>
                    <a:pt x="89" y="94"/>
                  </a:lnTo>
                  <a:lnTo>
                    <a:pt x="142" y="38"/>
                  </a:lnTo>
                  <a:lnTo>
                    <a:pt x="184" y="4"/>
                  </a:lnTo>
                  <a:lnTo>
                    <a:pt x="193" y="0"/>
                  </a:lnTo>
                  <a:lnTo>
                    <a:pt x="156" y="18"/>
                  </a:lnTo>
                  <a:lnTo>
                    <a:pt x="136" y="32"/>
                  </a:lnTo>
                  <a:lnTo>
                    <a:pt x="94" y="70"/>
                  </a:lnTo>
                  <a:lnTo>
                    <a:pt x="47" y="103"/>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45" name="Freeform 61"/>
            <p:cNvSpPr>
              <a:spLocks/>
            </p:cNvSpPr>
            <p:nvPr/>
          </p:nvSpPr>
          <p:spPr bwMode="auto">
            <a:xfrm>
              <a:off x="3655" y="3068"/>
              <a:ext cx="193" cy="359"/>
            </a:xfrm>
            <a:custGeom>
              <a:avLst/>
              <a:gdLst>
                <a:gd name="T0" fmla="*/ 61 w 193"/>
                <a:gd name="T1" fmla="*/ 358 h 359"/>
                <a:gd name="T2" fmla="*/ 81 w 193"/>
                <a:gd name="T3" fmla="*/ 344 h 359"/>
                <a:gd name="T4" fmla="*/ 38 w 193"/>
                <a:gd name="T5" fmla="*/ 245 h 359"/>
                <a:gd name="T6" fmla="*/ 110 w 193"/>
                <a:gd name="T7" fmla="*/ 268 h 359"/>
                <a:gd name="T8" fmla="*/ 14 w 193"/>
                <a:gd name="T9" fmla="*/ 225 h 359"/>
                <a:gd name="T10" fmla="*/ 9 w 193"/>
                <a:gd name="T11" fmla="*/ 197 h 359"/>
                <a:gd name="T12" fmla="*/ 33 w 193"/>
                <a:gd name="T13" fmla="*/ 169 h 359"/>
                <a:gd name="T14" fmla="*/ 14 w 193"/>
                <a:gd name="T15" fmla="*/ 140 h 359"/>
                <a:gd name="T16" fmla="*/ 28 w 193"/>
                <a:gd name="T17" fmla="*/ 122 h 359"/>
                <a:gd name="T18" fmla="*/ 71 w 193"/>
                <a:gd name="T19" fmla="*/ 159 h 359"/>
                <a:gd name="T20" fmla="*/ 133 w 193"/>
                <a:gd name="T21" fmla="*/ 217 h 359"/>
                <a:gd name="T22" fmla="*/ 167 w 193"/>
                <a:gd name="T23" fmla="*/ 169 h 359"/>
                <a:gd name="T24" fmla="*/ 157 w 193"/>
                <a:gd name="T25" fmla="*/ 122 h 359"/>
                <a:gd name="T26" fmla="*/ 157 w 193"/>
                <a:gd name="T27" fmla="*/ 113 h 359"/>
                <a:gd name="T28" fmla="*/ 153 w 193"/>
                <a:gd name="T29" fmla="*/ 108 h 359"/>
                <a:gd name="T30" fmla="*/ 61 w 193"/>
                <a:gd name="T31" fmla="*/ 85 h 359"/>
                <a:gd name="T32" fmla="*/ 90 w 193"/>
                <a:gd name="T33" fmla="*/ 65 h 359"/>
                <a:gd name="T34" fmla="*/ 90 w 193"/>
                <a:gd name="T35" fmla="*/ 56 h 359"/>
                <a:gd name="T36" fmla="*/ 71 w 193"/>
                <a:gd name="T37" fmla="*/ 32 h 359"/>
                <a:gd name="T38" fmla="*/ 86 w 193"/>
                <a:gd name="T39" fmla="*/ 22 h 359"/>
                <a:gd name="T40" fmla="*/ 110 w 193"/>
                <a:gd name="T41" fmla="*/ 37 h 359"/>
                <a:gd name="T42" fmla="*/ 157 w 193"/>
                <a:gd name="T43" fmla="*/ 46 h 359"/>
                <a:gd name="T44" fmla="*/ 167 w 193"/>
                <a:gd name="T45" fmla="*/ 51 h 359"/>
                <a:gd name="T46" fmla="*/ 172 w 193"/>
                <a:gd name="T47" fmla="*/ 46 h 359"/>
                <a:gd name="T48" fmla="*/ 177 w 193"/>
                <a:gd name="T49" fmla="*/ 22 h 359"/>
                <a:gd name="T50" fmla="*/ 192 w 193"/>
                <a:gd name="T51" fmla="*/ 0 h 359"/>
                <a:gd name="T52" fmla="*/ 177 w 193"/>
                <a:gd name="T53" fmla="*/ 0 h 359"/>
                <a:gd name="T54" fmla="*/ 167 w 193"/>
                <a:gd name="T55" fmla="*/ 46 h 359"/>
                <a:gd name="T56" fmla="*/ 157 w 193"/>
                <a:gd name="T57" fmla="*/ 37 h 359"/>
                <a:gd name="T58" fmla="*/ 139 w 193"/>
                <a:gd name="T59" fmla="*/ 32 h 359"/>
                <a:gd name="T60" fmla="*/ 100 w 193"/>
                <a:gd name="T61" fmla="*/ 28 h 359"/>
                <a:gd name="T62" fmla="*/ 86 w 193"/>
                <a:gd name="T63" fmla="*/ 14 h 359"/>
                <a:gd name="T64" fmla="*/ 57 w 193"/>
                <a:gd name="T65" fmla="*/ 32 h 359"/>
                <a:gd name="T66" fmla="*/ 81 w 193"/>
                <a:gd name="T67" fmla="*/ 65 h 359"/>
                <a:gd name="T68" fmla="*/ 43 w 193"/>
                <a:gd name="T69" fmla="*/ 89 h 359"/>
                <a:gd name="T70" fmla="*/ 71 w 193"/>
                <a:gd name="T71" fmla="*/ 93 h 359"/>
                <a:gd name="T72" fmla="*/ 76 w 193"/>
                <a:gd name="T73" fmla="*/ 99 h 359"/>
                <a:gd name="T74" fmla="*/ 143 w 193"/>
                <a:gd name="T75" fmla="*/ 117 h 359"/>
                <a:gd name="T76" fmla="*/ 153 w 193"/>
                <a:gd name="T77" fmla="*/ 159 h 359"/>
                <a:gd name="T78" fmla="*/ 153 w 193"/>
                <a:gd name="T79" fmla="*/ 169 h 359"/>
                <a:gd name="T80" fmla="*/ 71 w 193"/>
                <a:gd name="T81" fmla="*/ 108 h 359"/>
                <a:gd name="T82" fmla="*/ 67 w 193"/>
                <a:gd name="T83" fmla="*/ 113 h 359"/>
                <a:gd name="T84" fmla="*/ 139 w 193"/>
                <a:gd name="T85" fmla="*/ 179 h 359"/>
                <a:gd name="T86" fmla="*/ 124 w 193"/>
                <a:gd name="T87" fmla="*/ 197 h 359"/>
                <a:gd name="T88" fmla="*/ 52 w 193"/>
                <a:gd name="T89" fmla="*/ 130 h 359"/>
                <a:gd name="T90" fmla="*/ 43 w 193"/>
                <a:gd name="T91" fmla="*/ 130 h 359"/>
                <a:gd name="T92" fmla="*/ 33 w 193"/>
                <a:gd name="T93" fmla="*/ 117 h 359"/>
                <a:gd name="T94" fmla="*/ 28 w 193"/>
                <a:gd name="T95" fmla="*/ 117 h 359"/>
                <a:gd name="T96" fmla="*/ 9 w 193"/>
                <a:gd name="T97" fmla="*/ 140 h 359"/>
                <a:gd name="T98" fmla="*/ 9 w 193"/>
                <a:gd name="T99" fmla="*/ 145 h 359"/>
                <a:gd name="T100" fmla="*/ 18 w 193"/>
                <a:gd name="T101" fmla="*/ 169 h 359"/>
                <a:gd name="T102" fmla="*/ 0 w 193"/>
                <a:gd name="T103" fmla="*/ 197 h 359"/>
                <a:gd name="T104" fmla="*/ 9 w 193"/>
                <a:gd name="T105" fmla="*/ 231 h 359"/>
                <a:gd name="T106" fmla="*/ 24 w 193"/>
                <a:gd name="T107" fmla="*/ 245 h 359"/>
                <a:gd name="T108" fmla="*/ 61 w 193"/>
                <a:gd name="T109" fmla="*/ 358 h 3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93"/>
                <a:gd name="T166" fmla="*/ 0 h 359"/>
                <a:gd name="T167" fmla="*/ 193 w 193"/>
                <a:gd name="T168" fmla="*/ 359 h 3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93" h="359">
                  <a:moveTo>
                    <a:pt x="61" y="358"/>
                  </a:moveTo>
                  <a:lnTo>
                    <a:pt x="81" y="344"/>
                  </a:lnTo>
                  <a:lnTo>
                    <a:pt x="38" y="245"/>
                  </a:lnTo>
                  <a:lnTo>
                    <a:pt x="110" y="268"/>
                  </a:lnTo>
                  <a:lnTo>
                    <a:pt x="14" y="225"/>
                  </a:lnTo>
                  <a:lnTo>
                    <a:pt x="9" y="197"/>
                  </a:lnTo>
                  <a:lnTo>
                    <a:pt x="33" y="169"/>
                  </a:lnTo>
                  <a:lnTo>
                    <a:pt x="14" y="140"/>
                  </a:lnTo>
                  <a:lnTo>
                    <a:pt x="28" y="122"/>
                  </a:lnTo>
                  <a:lnTo>
                    <a:pt x="71" y="159"/>
                  </a:lnTo>
                  <a:lnTo>
                    <a:pt x="133" y="217"/>
                  </a:lnTo>
                  <a:lnTo>
                    <a:pt x="167" y="169"/>
                  </a:lnTo>
                  <a:lnTo>
                    <a:pt x="157" y="122"/>
                  </a:lnTo>
                  <a:lnTo>
                    <a:pt x="157" y="113"/>
                  </a:lnTo>
                  <a:lnTo>
                    <a:pt x="153" y="108"/>
                  </a:lnTo>
                  <a:lnTo>
                    <a:pt x="61" y="85"/>
                  </a:lnTo>
                  <a:lnTo>
                    <a:pt x="90" y="65"/>
                  </a:lnTo>
                  <a:lnTo>
                    <a:pt x="90" y="56"/>
                  </a:lnTo>
                  <a:lnTo>
                    <a:pt x="71" y="32"/>
                  </a:lnTo>
                  <a:lnTo>
                    <a:pt x="86" y="22"/>
                  </a:lnTo>
                  <a:lnTo>
                    <a:pt x="110" y="37"/>
                  </a:lnTo>
                  <a:lnTo>
                    <a:pt x="157" y="46"/>
                  </a:lnTo>
                  <a:lnTo>
                    <a:pt x="167" y="51"/>
                  </a:lnTo>
                  <a:lnTo>
                    <a:pt x="172" y="46"/>
                  </a:lnTo>
                  <a:lnTo>
                    <a:pt x="177" y="22"/>
                  </a:lnTo>
                  <a:lnTo>
                    <a:pt x="192" y="0"/>
                  </a:lnTo>
                  <a:lnTo>
                    <a:pt x="177" y="0"/>
                  </a:lnTo>
                  <a:lnTo>
                    <a:pt x="167" y="46"/>
                  </a:lnTo>
                  <a:lnTo>
                    <a:pt x="157" y="37"/>
                  </a:lnTo>
                  <a:lnTo>
                    <a:pt x="139" y="32"/>
                  </a:lnTo>
                  <a:lnTo>
                    <a:pt x="100" y="28"/>
                  </a:lnTo>
                  <a:lnTo>
                    <a:pt x="86" y="14"/>
                  </a:lnTo>
                  <a:lnTo>
                    <a:pt x="57" y="32"/>
                  </a:lnTo>
                  <a:lnTo>
                    <a:pt x="81" y="65"/>
                  </a:lnTo>
                  <a:lnTo>
                    <a:pt x="43" y="89"/>
                  </a:lnTo>
                  <a:lnTo>
                    <a:pt x="71" y="93"/>
                  </a:lnTo>
                  <a:lnTo>
                    <a:pt x="76" y="99"/>
                  </a:lnTo>
                  <a:lnTo>
                    <a:pt x="143" y="117"/>
                  </a:lnTo>
                  <a:lnTo>
                    <a:pt x="153" y="159"/>
                  </a:lnTo>
                  <a:lnTo>
                    <a:pt x="153" y="169"/>
                  </a:lnTo>
                  <a:lnTo>
                    <a:pt x="71" y="108"/>
                  </a:lnTo>
                  <a:lnTo>
                    <a:pt x="67" y="113"/>
                  </a:lnTo>
                  <a:lnTo>
                    <a:pt x="139" y="179"/>
                  </a:lnTo>
                  <a:lnTo>
                    <a:pt x="124" y="197"/>
                  </a:lnTo>
                  <a:lnTo>
                    <a:pt x="52" y="130"/>
                  </a:lnTo>
                  <a:lnTo>
                    <a:pt x="43" y="130"/>
                  </a:lnTo>
                  <a:lnTo>
                    <a:pt x="33" y="117"/>
                  </a:lnTo>
                  <a:lnTo>
                    <a:pt x="28" y="117"/>
                  </a:lnTo>
                  <a:lnTo>
                    <a:pt x="9" y="140"/>
                  </a:lnTo>
                  <a:lnTo>
                    <a:pt x="9" y="145"/>
                  </a:lnTo>
                  <a:lnTo>
                    <a:pt x="18" y="169"/>
                  </a:lnTo>
                  <a:lnTo>
                    <a:pt x="0" y="197"/>
                  </a:lnTo>
                  <a:lnTo>
                    <a:pt x="9" y="231"/>
                  </a:lnTo>
                  <a:lnTo>
                    <a:pt x="24" y="245"/>
                  </a:lnTo>
                  <a:lnTo>
                    <a:pt x="61" y="358"/>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46" name="Freeform 62"/>
            <p:cNvSpPr>
              <a:spLocks/>
            </p:cNvSpPr>
            <p:nvPr/>
          </p:nvSpPr>
          <p:spPr bwMode="auto">
            <a:xfrm>
              <a:off x="3666" y="3058"/>
              <a:ext cx="298" cy="356"/>
            </a:xfrm>
            <a:custGeom>
              <a:avLst/>
              <a:gdLst>
                <a:gd name="T0" fmla="*/ 180 w 298"/>
                <a:gd name="T1" fmla="*/ 9 h 356"/>
                <a:gd name="T2" fmla="*/ 165 w 298"/>
                <a:gd name="T3" fmla="*/ 32 h 356"/>
                <a:gd name="T4" fmla="*/ 160 w 298"/>
                <a:gd name="T5" fmla="*/ 56 h 356"/>
                <a:gd name="T6" fmla="*/ 156 w 298"/>
                <a:gd name="T7" fmla="*/ 61 h 356"/>
                <a:gd name="T8" fmla="*/ 146 w 298"/>
                <a:gd name="T9" fmla="*/ 56 h 356"/>
                <a:gd name="T10" fmla="*/ 99 w 298"/>
                <a:gd name="T11" fmla="*/ 46 h 356"/>
                <a:gd name="T12" fmla="*/ 75 w 298"/>
                <a:gd name="T13" fmla="*/ 32 h 356"/>
                <a:gd name="T14" fmla="*/ 61 w 298"/>
                <a:gd name="T15" fmla="*/ 42 h 356"/>
                <a:gd name="T16" fmla="*/ 79 w 298"/>
                <a:gd name="T17" fmla="*/ 66 h 356"/>
                <a:gd name="T18" fmla="*/ 79 w 298"/>
                <a:gd name="T19" fmla="*/ 75 h 356"/>
                <a:gd name="T20" fmla="*/ 51 w 298"/>
                <a:gd name="T21" fmla="*/ 95 h 356"/>
                <a:gd name="T22" fmla="*/ 141 w 298"/>
                <a:gd name="T23" fmla="*/ 117 h 356"/>
                <a:gd name="T24" fmla="*/ 146 w 298"/>
                <a:gd name="T25" fmla="*/ 123 h 356"/>
                <a:gd name="T26" fmla="*/ 146 w 298"/>
                <a:gd name="T27" fmla="*/ 132 h 356"/>
                <a:gd name="T28" fmla="*/ 156 w 298"/>
                <a:gd name="T29" fmla="*/ 179 h 356"/>
                <a:gd name="T30" fmla="*/ 122 w 298"/>
                <a:gd name="T31" fmla="*/ 227 h 356"/>
                <a:gd name="T32" fmla="*/ 61 w 298"/>
                <a:gd name="T33" fmla="*/ 169 h 356"/>
                <a:gd name="T34" fmla="*/ 18 w 298"/>
                <a:gd name="T35" fmla="*/ 132 h 356"/>
                <a:gd name="T36" fmla="*/ 4 w 298"/>
                <a:gd name="T37" fmla="*/ 150 h 356"/>
                <a:gd name="T38" fmla="*/ 22 w 298"/>
                <a:gd name="T39" fmla="*/ 179 h 356"/>
                <a:gd name="T40" fmla="*/ 0 w 298"/>
                <a:gd name="T41" fmla="*/ 207 h 356"/>
                <a:gd name="T42" fmla="*/ 4 w 298"/>
                <a:gd name="T43" fmla="*/ 235 h 356"/>
                <a:gd name="T44" fmla="*/ 99 w 298"/>
                <a:gd name="T45" fmla="*/ 278 h 356"/>
                <a:gd name="T46" fmla="*/ 28 w 298"/>
                <a:gd name="T47" fmla="*/ 255 h 356"/>
                <a:gd name="T48" fmla="*/ 70 w 298"/>
                <a:gd name="T49" fmla="*/ 355 h 356"/>
                <a:gd name="T50" fmla="*/ 113 w 298"/>
                <a:gd name="T51" fmla="*/ 321 h 356"/>
                <a:gd name="T52" fmla="*/ 203 w 298"/>
                <a:gd name="T53" fmla="*/ 231 h 356"/>
                <a:gd name="T54" fmla="*/ 203 w 298"/>
                <a:gd name="T55" fmla="*/ 197 h 356"/>
                <a:gd name="T56" fmla="*/ 208 w 298"/>
                <a:gd name="T57" fmla="*/ 188 h 356"/>
                <a:gd name="T58" fmla="*/ 212 w 298"/>
                <a:gd name="T59" fmla="*/ 217 h 356"/>
                <a:gd name="T60" fmla="*/ 259 w 298"/>
                <a:gd name="T61" fmla="*/ 188 h 356"/>
                <a:gd name="T62" fmla="*/ 259 w 298"/>
                <a:gd name="T63" fmla="*/ 179 h 356"/>
                <a:gd name="T64" fmla="*/ 231 w 298"/>
                <a:gd name="T65" fmla="*/ 179 h 356"/>
                <a:gd name="T66" fmla="*/ 265 w 298"/>
                <a:gd name="T67" fmla="*/ 127 h 356"/>
                <a:gd name="T68" fmla="*/ 245 w 298"/>
                <a:gd name="T69" fmla="*/ 89 h 356"/>
                <a:gd name="T70" fmla="*/ 245 w 298"/>
                <a:gd name="T71" fmla="*/ 85 h 356"/>
                <a:gd name="T72" fmla="*/ 251 w 298"/>
                <a:gd name="T73" fmla="*/ 85 h 356"/>
                <a:gd name="T74" fmla="*/ 283 w 298"/>
                <a:gd name="T75" fmla="*/ 75 h 356"/>
                <a:gd name="T76" fmla="*/ 297 w 298"/>
                <a:gd name="T77" fmla="*/ 61 h 356"/>
                <a:gd name="T78" fmla="*/ 217 w 298"/>
                <a:gd name="T79" fmla="*/ 0 h 356"/>
                <a:gd name="T80" fmla="*/ 180 w 298"/>
                <a:gd name="T81" fmla="*/ 9 h 35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98"/>
                <a:gd name="T124" fmla="*/ 0 h 356"/>
                <a:gd name="T125" fmla="*/ 298 w 298"/>
                <a:gd name="T126" fmla="*/ 356 h 35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98" h="356">
                  <a:moveTo>
                    <a:pt x="180" y="9"/>
                  </a:moveTo>
                  <a:lnTo>
                    <a:pt x="165" y="32"/>
                  </a:lnTo>
                  <a:lnTo>
                    <a:pt x="160" y="56"/>
                  </a:lnTo>
                  <a:lnTo>
                    <a:pt x="156" y="61"/>
                  </a:lnTo>
                  <a:lnTo>
                    <a:pt x="146" y="56"/>
                  </a:lnTo>
                  <a:lnTo>
                    <a:pt x="99" y="46"/>
                  </a:lnTo>
                  <a:lnTo>
                    <a:pt x="75" y="32"/>
                  </a:lnTo>
                  <a:lnTo>
                    <a:pt x="61" y="42"/>
                  </a:lnTo>
                  <a:lnTo>
                    <a:pt x="79" y="66"/>
                  </a:lnTo>
                  <a:lnTo>
                    <a:pt x="79" y="75"/>
                  </a:lnTo>
                  <a:lnTo>
                    <a:pt x="51" y="95"/>
                  </a:lnTo>
                  <a:lnTo>
                    <a:pt x="141" y="117"/>
                  </a:lnTo>
                  <a:lnTo>
                    <a:pt x="146" y="123"/>
                  </a:lnTo>
                  <a:lnTo>
                    <a:pt x="146" y="132"/>
                  </a:lnTo>
                  <a:lnTo>
                    <a:pt x="156" y="179"/>
                  </a:lnTo>
                  <a:lnTo>
                    <a:pt x="122" y="227"/>
                  </a:lnTo>
                  <a:lnTo>
                    <a:pt x="61" y="169"/>
                  </a:lnTo>
                  <a:lnTo>
                    <a:pt x="18" y="132"/>
                  </a:lnTo>
                  <a:lnTo>
                    <a:pt x="4" y="150"/>
                  </a:lnTo>
                  <a:lnTo>
                    <a:pt x="22" y="179"/>
                  </a:lnTo>
                  <a:lnTo>
                    <a:pt x="0" y="207"/>
                  </a:lnTo>
                  <a:lnTo>
                    <a:pt x="4" y="235"/>
                  </a:lnTo>
                  <a:lnTo>
                    <a:pt x="99" y="278"/>
                  </a:lnTo>
                  <a:lnTo>
                    <a:pt x="28" y="255"/>
                  </a:lnTo>
                  <a:lnTo>
                    <a:pt x="70" y="355"/>
                  </a:lnTo>
                  <a:lnTo>
                    <a:pt x="113" y="321"/>
                  </a:lnTo>
                  <a:lnTo>
                    <a:pt x="203" y="231"/>
                  </a:lnTo>
                  <a:lnTo>
                    <a:pt x="203" y="197"/>
                  </a:lnTo>
                  <a:lnTo>
                    <a:pt x="208" y="188"/>
                  </a:lnTo>
                  <a:lnTo>
                    <a:pt x="212" y="217"/>
                  </a:lnTo>
                  <a:lnTo>
                    <a:pt x="259" y="188"/>
                  </a:lnTo>
                  <a:lnTo>
                    <a:pt x="259" y="179"/>
                  </a:lnTo>
                  <a:lnTo>
                    <a:pt x="231" y="179"/>
                  </a:lnTo>
                  <a:lnTo>
                    <a:pt x="265" y="127"/>
                  </a:lnTo>
                  <a:lnTo>
                    <a:pt x="245" y="89"/>
                  </a:lnTo>
                  <a:lnTo>
                    <a:pt x="245" y="85"/>
                  </a:lnTo>
                  <a:lnTo>
                    <a:pt x="251" y="85"/>
                  </a:lnTo>
                  <a:lnTo>
                    <a:pt x="283" y="75"/>
                  </a:lnTo>
                  <a:lnTo>
                    <a:pt x="297" y="61"/>
                  </a:lnTo>
                  <a:lnTo>
                    <a:pt x="217" y="0"/>
                  </a:lnTo>
                  <a:lnTo>
                    <a:pt x="180" y="9"/>
                  </a:lnTo>
                </a:path>
              </a:pathLst>
            </a:custGeom>
            <a:solidFill>
              <a:srgbClr val="FCE6CF"/>
            </a:solidFill>
            <a:ln w="12700" cap="rnd">
              <a:solidFill>
                <a:srgbClr val="000000"/>
              </a:solidFill>
              <a:round/>
              <a:headEnd type="none" w="sm" len="sm"/>
              <a:tailEnd type="none" w="sm" len="sm"/>
            </a:ln>
          </p:spPr>
          <p:txBody>
            <a:bodyPr/>
            <a:lstStyle/>
            <a:p>
              <a:endParaRPr lang="en-GB"/>
            </a:p>
          </p:txBody>
        </p:sp>
        <p:sp>
          <p:nvSpPr>
            <p:cNvPr id="14347" name="Freeform 63"/>
            <p:cNvSpPr>
              <a:spLocks/>
            </p:cNvSpPr>
            <p:nvPr/>
          </p:nvSpPr>
          <p:spPr bwMode="auto">
            <a:xfrm>
              <a:off x="3827" y="2983"/>
              <a:ext cx="205" cy="341"/>
            </a:xfrm>
            <a:custGeom>
              <a:avLst/>
              <a:gdLst>
                <a:gd name="T0" fmla="*/ 5 w 205"/>
                <a:gd name="T1" fmla="*/ 86 h 341"/>
                <a:gd name="T2" fmla="*/ 19 w 205"/>
                <a:gd name="T3" fmla="*/ 86 h 341"/>
                <a:gd name="T4" fmla="*/ 57 w 205"/>
                <a:gd name="T5" fmla="*/ 76 h 341"/>
                <a:gd name="T6" fmla="*/ 137 w 205"/>
                <a:gd name="T7" fmla="*/ 137 h 341"/>
                <a:gd name="T8" fmla="*/ 123 w 205"/>
                <a:gd name="T9" fmla="*/ 151 h 341"/>
                <a:gd name="T10" fmla="*/ 91 w 205"/>
                <a:gd name="T11" fmla="*/ 161 h 341"/>
                <a:gd name="T12" fmla="*/ 85 w 205"/>
                <a:gd name="T13" fmla="*/ 161 h 341"/>
                <a:gd name="T14" fmla="*/ 85 w 205"/>
                <a:gd name="T15" fmla="*/ 165 h 341"/>
                <a:gd name="T16" fmla="*/ 105 w 205"/>
                <a:gd name="T17" fmla="*/ 203 h 341"/>
                <a:gd name="T18" fmla="*/ 71 w 205"/>
                <a:gd name="T19" fmla="*/ 255 h 341"/>
                <a:gd name="T20" fmla="*/ 99 w 205"/>
                <a:gd name="T21" fmla="*/ 255 h 341"/>
                <a:gd name="T22" fmla="*/ 99 w 205"/>
                <a:gd name="T23" fmla="*/ 264 h 341"/>
                <a:gd name="T24" fmla="*/ 52 w 205"/>
                <a:gd name="T25" fmla="*/ 293 h 341"/>
                <a:gd name="T26" fmla="*/ 48 w 205"/>
                <a:gd name="T27" fmla="*/ 264 h 341"/>
                <a:gd name="T28" fmla="*/ 42 w 205"/>
                <a:gd name="T29" fmla="*/ 273 h 341"/>
                <a:gd name="T30" fmla="*/ 42 w 205"/>
                <a:gd name="T31" fmla="*/ 307 h 341"/>
                <a:gd name="T32" fmla="*/ 24 w 205"/>
                <a:gd name="T33" fmla="*/ 340 h 341"/>
                <a:gd name="T34" fmla="*/ 76 w 205"/>
                <a:gd name="T35" fmla="*/ 331 h 341"/>
                <a:gd name="T36" fmla="*/ 99 w 205"/>
                <a:gd name="T37" fmla="*/ 293 h 341"/>
                <a:gd name="T38" fmla="*/ 128 w 205"/>
                <a:gd name="T39" fmla="*/ 255 h 341"/>
                <a:gd name="T40" fmla="*/ 165 w 205"/>
                <a:gd name="T41" fmla="*/ 208 h 341"/>
                <a:gd name="T42" fmla="*/ 199 w 205"/>
                <a:gd name="T43" fmla="*/ 171 h 341"/>
                <a:gd name="T44" fmla="*/ 204 w 205"/>
                <a:gd name="T45" fmla="*/ 151 h 341"/>
                <a:gd name="T46" fmla="*/ 189 w 205"/>
                <a:gd name="T47" fmla="*/ 137 h 341"/>
                <a:gd name="T48" fmla="*/ 185 w 205"/>
                <a:gd name="T49" fmla="*/ 123 h 341"/>
                <a:gd name="T50" fmla="*/ 146 w 205"/>
                <a:gd name="T51" fmla="*/ 123 h 341"/>
                <a:gd name="T52" fmla="*/ 91 w 205"/>
                <a:gd name="T53" fmla="*/ 19 h 341"/>
                <a:gd name="T54" fmla="*/ 85 w 205"/>
                <a:gd name="T55" fmla="*/ 19 h 341"/>
                <a:gd name="T56" fmla="*/ 81 w 205"/>
                <a:gd name="T57" fmla="*/ 38 h 341"/>
                <a:gd name="T58" fmla="*/ 57 w 205"/>
                <a:gd name="T59" fmla="*/ 0 h 341"/>
                <a:gd name="T60" fmla="*/ 52 w 205"/>
                <a:gd name="T61" fmla="*/ 0 h 341"/>
                <a:gd name="T62" fmla="*/ 48 w 205"/>
                <a:gd name="T63" fmla="*/ 38 h 341"/>
                <a:gd name="T64" fmla="*/ 5 w 205"/>
                <a:gd name="T65" fmla="*/ 9 h 341"/>
                <a:gd name="T66" fmla="*/ 0 w 205"/>
                <a:gd name="T67" fmla="*/ 9 h 341"/>
                <a:gd name="T68" fmla="*/ 5 w 205"/>
                <a:gd name="T69" fmla="*/ 86 h 3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5"/>
                <a:gd name="T106" fmla="*/ 0 h 341"/>
                <a:gd name="T107" fmla="*/ 205 w 205"/>
                <a:gd name="T108" fmla="*/ 341 h 3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5" h="341">
                  <a:moveTo>
                    <a:pt x="5" y="86"/>
                  </a:moveTo>
                  <a:lnTo>
                    <a:pt x="19" y="86"/>
                  </a:lnTo>
                  <a:lnTo>
                    <a:pt x="57" y="76"/>
                  </a:lnTo>
                  <a:lnTo>
                    <a:pt x="137" y="137"/>
                  </a:lnTo>
                  <a:lnTo>
                    <a:pt x="123" y="151"/>
                  </a:lnTo>
                  <a:lnTo>
                    <a:pt x="91" y="161"/>
                  </a:lnTo>
                  <a:lnTo>
                    <a:pt x="85" y="161"/>
                  </a:lnTo>
                  <a:lnTo>
                    <a:pt x="85" y="165"/>
                  </a:lnTo>
                  <a:lnTo>
                    <a:pt x="105" y="203"/>
                  </a:lnTo>
                  <a:lnTo>
                    <a:pt x="71" y="255"/>
                  </a:lnTo>
                  <a:lnTo>
                    <a:pt x="99" y="255"/>
                  </a:lnTo>
                  <a:lnTo>
                    <a:pt x="99" y="264"/>
                  </a:lnTo>
                  <a:lnTo>
                    <a:pt x="52" y="293"/>
                  </a:lnTo>
                  <a:lnTo>
                    <a:pt x="48" y="264"/>
                  </a:lnTo>
                  <a:lnTo>
                    <a:pt x="42" y="273"/>
                  </a:lnTo>
                  <a:lnTo>
                    <a:pt x="42" y="307"/>
                  </a:lnTo>
                  <a:lnTo>
                    <a:pt x="24" y="340"/>
                  </a:lnTo>
                  <a:lnTo>
                    <a:pt x="76" y="331"/>
                  </a:lnTo>
                  <a:lnTo>
                    <a:pt x="99" y="293"/>
                  </a:lnTo>
                  <a:lnTo>
                    <a:pt x="128" y="255"/>
                  </a:lnTo>
                  <a:lnTo>
                    <a:pt x="165" y="208"/>
                  </a:lnTo>
                  <a:lnTo>
                    <a:pt x="199" y="171"/>
                  </a:lnTo>
                  <a:lnTo>
                    <a:pt x="204" y="151"/>
                  </a:lnTo>
                  <a:lnTo>
                    <a:pt x="189" y="137"/>
                  </a:lnTo>
                  <a:lnTo>
                    <a:pt x="185" y="123"/>
                  </a:lnTo>
                  <a:lnTo>
                    <a:pt x="146" y="123"/>
                  </a:lnTo>
                  <a:lnTo>
                    <a:pt x="91" y="19"/>
                  </a:lnTo>
                  <a:lnTo>
                    <a:pt x="85" y="19"/>
                  </a:lnTo>
                  <a:lnTo>
                    <a:pt x="81" y="38"/>
                  </a:lnTo>
                  <a:lnTo>
                    <a:pt x="57" y="0"/>
                  </a:lnTo>
                  <a:lnTo>
                    <a:pt x="52" y="0"/>
                  </a:lnTo>
                  <a:lnTo>
                    <a:pt x="48" y="38"/>
                  </a:lnTo>
                  <a:lnTo>
                    <a:pt x="5" y="9"/>
                  </a:lnTo>
                  <a:lnTo>
                    <a:pt x="0" y="9"/>
                  </a:lnTo>
                  <a:lnTo>
                    <a:pt x="5" y="86"/>
                  </a:lnTo>
                </a:path>
              </a:pathLst>
            </a:custGeom>
            <a:solidFill>
              <a:srgbClr val="A85700"/>
            </a:solidFill>
            <a:ln w="12700" cap="rnd">
              <a:solidFill>
                <a:srgbClr val="000000"/>
              </a:solidFill>
              <a:round/>
              <a:headEnd type="none" w="sm" len="sm"/>
              <a:tailEnd type="none" w="sm" len="sm"/>
            </a:ln>
          </p:spPr>
          <p:txBody>
            <a:bodyPr/>
            <a:lstStyle/>
            <a:p>
              <a:endParaRPr lang="en-GB"/>
            </a:p>
          </p:txBody>
        </p:sp>
        <p:sp>
          <p:nvSpPr>
            <p:cNvPr id="14348" name="Freeform 64"/>
            <p:cNvSpPr>
              <a:spLocks/>
            </p:cNvSpPr>
            <p:nvPr/>
          </p:nvSpPr>
          <p:spPr bwMode="auto">
            <a:xfrm>
              <a:off x="3168" y="4139"/>
              <a:ext cx="247" cy="86"/>
            </a:xfrm>
            <a:custGeom>
              <a:avLst/>
              <a:gdLst>
                <a:gd name="T0" fmla="*/ 137 w 247"/>
                <a:gd name="T1" fmla="*/ 0 h 86"/>
                <a:gd name="T2" fmla="*/ 61 w 247"/>
                <a:gd name="T3" fmla="*/ 38 h 86"/>
                <a:gd name="T4" fmla="*/ 0 w 247"/>
                <a:gd name="T5" fmla="*/ 56 h 86"/>
                <a:gd name="T6" fmla="*/ 9 w 247"/>
                <a:gd name="T7" fmla="*/ 76 h 86"/>
                <a:gd name="T8" fmla="*/ 14 w 247"/>
                <a:gd name="T9" fmla="*/ 80 h 86"/>
                <a:gd name="T10" fmla="*/ 61 w 247"/>
                <a:gd name="T11" fmla="*/ 85 h 86"/>
                <a:gd name="T12" fmla="*/ 133 w 247"/>
                <a:gd name="T13" fmla="*/ 85 h 86"/>
                <a:gd name="T14" fmla="*/ 174 w 247"/>
                <a:gd name="T15" fmla="*/ 76 h 86"/>
                <a:gd name="T16" fmla="*/ 179 w 247"/>
                <a:gd name="T17" fmla="*/ 85 h 86"/>
                <a:gd name="T18" fmla="*/ 241 w 247"/>
                <a:gd name="T19" fmla="*/ 85 h 86"/>
                <a:gd name="T20" fmla="*/ 246 w 247"/>
                <a:gd name="T21" fmla="*/ 52 h 86"/>
                <a:gd name="T22" fmla="*/ 246 w 247"/>
                <a:gd name="T23" fmla="*/ 23 h 86"/>
                <a:gd name="T24" fmla="*/ 179 w 247"/>
                <a:gd name="T25" fmla="*/ 14 h 86"/>
                <a:gd name="T26" fmla="*/ 137 w 247"/>
                <a:gd name="T27" fmla="*/ 0 h 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7"/>
                <a:gd name="T43" fmla="*/ 0 h 86"/>
                <a:gd name="T44" fmla="*/ 247 w 247"/>
                <a:gd name="T45" fmla="*/ 86 h 8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7" h="86">
                  <a:moveTo>
                    <a:pt x="137" y="0"/>
                  </a:moveTo>
                  <a:lnTo>
                    <a:pt x="61" y="38"/>
                  </a:lnTo>
                  <a:lnTo>
                    <a:pt x="0" y="56"/>
                  </a:lnTo>
                  <a:lnTo>
                    <a:pt x="9" y="76"/>
                  </a:lnTo>
                  <a:lnTo>
                    <a:pt x="14" y="80"/>
                  </a:lnTo>
                  <a:lnTo>
                    <a:pt x="61" y="85"/>
                  </a:lnTo>
                  <a:lnTo>
                    <a:pt x="133" y="85"/>
                  </a:lnTo>
                  <a:lnTo>
                    <a:pt x="174" y="76"/>
                  </a:lnTo>
                  <a:lnTo>
                    <a:pt x="179" y="85"/>
                  </a:lnTo>
                  <a:lnTo>
                    <a:pt x="241" y="85"/>
                  </a:lnTo>
                  <a:lnTo>
                    <a:pt x="246" y="52"/>
                  </a:lnTo>
                  <a:lnTo>
                    <a:pt x="246" y="23"/>
                  </a:lnTo>
                  <a:lnTo>
                    <a:pt x="179" y="14"/>
                  </a:lnTo>
                  <a:lnTo>
                    <a:pt x="137"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49" name="Freeform 65"/>
            <p:cNvSpPr>
              <a:spLocks/>
            </p:cNvSpPr>
            <p:nvPr/>
          </p:nvSpPr>
          <p:spPr bwMode="auto">
            <a:xfrm>
              <a:off x="3439" y="4126"/>
              <a:ext cx="242" cy="85"/>
            </a:xfrm>
            <a:custGeom>
              <a:avLst/>
              <a:gdLst>
                <a:gd name="T0" fmla="*/ 226 w 242"/>
                <a:gd name="T1" fmla="*/ 0 h 85"/>
                <a:gd name="T2" fmla="*/ 170 w 242"/>
                <a:gd name="T3" fmla="*/ 8 h 85"/>
                <a:gd name="T4" fmla="*/ 85 w 242"/>
                <a:gd name="T5" fmla="*/ 13 h 85"/>
                <a:gd name="T6" fmla="*/ 0 w 242"/>
                <a:gd name="T7" fmla="*/ 51 h 85"/>
                <a:gd name="T8" fmla="*/ 8 w 242"/>
                <a:gd name="T9" fmla="*/ 69 h 85"/>
                <a:gd name="T10" fmla="*/ 23 w 242"/>
                <a:gd name="T11" fmla="*/ 75 h 85"/>
                <a:gd name="T12" fmla="*/ 52 w 242"/>
                <a:gd name="T13" fmla="*/ 79 h 85"/>
                <a:gd name="T14" fmla="*/ 85 w 242"/>
                <a:gd name="T15" fmla="*/ 84 h 85"/>
                <a:gd name="T16" fmla="*/ 117 w 242"/>
                <a:gd name="T17" fmla="*/ 79 h 85"/>
                <a:gd name="T18" fmla="*/ 137 w 242"/>
                <a:gd name="T19" fmla="*/ 79 h 85"/>
                <a:gd name="T20" fmla="*/ 155 w 242"/>
                <a:gd name="T21" fmla="*/ 69 h 85"/>
                <a:gd name="T22" fmla="*/ 174 w 242"/>
                <a:gd name="T23" fmla="*/ 61 h 85"/>
                <a:gd name="T24" fmla="*/ 174 w 242"/>
                <a:gd name="T25" fmla="*/ 69 h 85"/>
                <a:gd name="T26" fmla="*/ 207 w 242"/>
                <a:gd name="T27" fmla="*/ 69 h 85"/>
                <a:gd name="T28" fmla="*/ 226 w 242"/>
                <a:gd name="T29" fmla="*/ 65 h 85"/>
                <a:gd name="T30" fmla="*/ 241 w 242"/>
                <a:gd name="T31" fmla="*/ 51 h 85"/>
                <a:gd name="T32" fmla="*/ 241 w 242"/>
                <a:gd name="T33" fmla="*/ 22 h 85"/>
                <a:gd name="T34" fmla="*/ 231 w 242"/>
                <a:gd name="T35" fmla="*/ 3 h 85"/>
                <a:gd name="T36" fmla="*/ 226 w 242"/>
                <a:gd name="T37" fmla="*/ 0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2"/>
                <a:gd name="T58" fmla="*/ 0 h 85"/>
                <a:gd name="T59" fmla="*/ 242 w 242"/>
                <a:gd name="T60" fmla="*/ 85 h 8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2" h="85">
                  <a:moveTo>
                    <a:pt x="226" y="0"/>
                  </a:moveTo>
                  <a:lnTo>
                    <a:pt x="170" y="8"/>
                  </a:lnTo>
                  <a:lnTo>
                    <a:pt x="85" y="13"/>
                  </a:lnTo>
                  <a:lnTo>
                    <a:pt x="0" y="51"/>
                  </a:lnTo>
                  <a:lnTo>
                    <a:pt x="8" y="69"/>
                  </a:lnTo>
                  <a:lnTo>
                    <a:pt x="23" y="75"/>
                  </a:lnTo>
                  <a:lnTo>
                    <a:pt x="52" y="79"/>
                  </a:lnTo>
                  <a:lnTo>
                    <a:pt x="85" y="84"/>
                  </a:lnTo>
                  <a:lnTo>
                    <a:pt x="117" y="79"/>
                  </a:lnTo>
                  <a:lnTo>
                    <a:pt x="137" y="79"/>
                  </a:lnTo>
                  <a:lnTo>
                    <a:pt x="155" y="69"/>
                  </a:lnTo>
                  <a:lnTo>
                    <a:pt x="174" y="61"/>
                  </a:lnTo>
                  <a:lnTo>
                    <a:pt x="174" y="69"/>
                  </a:lnTo>
                  <a:lnTo>
                    <a:pt x="207" y="69"/>
                  </a:lnTo>
                  <a:lnTo>
                    <a:pt x="226" y="65"/>
                  </a:lnTo>
                  <a:lnTo>
                    <a:pt x="241" y="51"/>
                  </a:lnTo>
                  <a:lnTo>
                    <a:pt x="241" y="22"/>
                  </a:lnTo>
                  <a:lnTo>
                    <a:pt x="231" y="3"/>
                  </a:lnTo>
                  <a:lnTo>
                    <a:pt x="226"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50" name="Freeform 66"/>
            <p:cNvSpPr>
              <a:spLocks/>
            </p:cNvSpPr>
            <p:nvPr/>
          </p:nvSpPr>
          <p:spPr bwMode="auto">
            <a:xfrm>
              <a:off x="3671" y="3290"/>
              <a:ext cx="199" cy="242"/>
            </a:xfrm>
            <a:custGeom>
              <a:avLst/>
              <a:gdLst>
                <a:gd name="T0" fmla="*/ 28 w 199"/>
                <a:gd name="T1" fmla="*/ 151 h 242"/>
                <a:gd name="T2" fmla="*/ 28 w 199"/>
                <a:gd name="T3" fmla="*/ 155 h 242"/>
                <a:gd name="T4" fmla="*/ 113 w 199"/>
                <a:gd name="T5" fmla="*/ 99 h 242"/>
                <a:gd name="T6" fmla="*/ 122 w 199"/>
                <a:gd name="T7" fmla="*/ 136 h 242"/>
                <a:gd name="T8" fmla="*/ 4 w 199"/>
                <a:gd name="T9" fmla="*/ 222 h 242"/>
                <a:gd name="T10" fmla="*/ 0 w 199"/>
                <a:gd name="T11" fmla="*/ 241 h 242"/>
                <a:gd name="T12" fmla="*/ 46 w 199"/>
                <a:gd name="T13" fmla="*/ 208 h 242"/>
                <a:gd name="T14" fmla="*/ 89 w 199"/>
                <a:gd name="T15" fmla="*/ 169 h 242"/>
                <a:gd name="T16" fmla="*/ 108 w 199"/>
                <a:gd name="T17" fmla="*/ 155 h 242"/>
                <a:gd name="T18" fmla="*/ 145 w 199"/>
                <a:gd name="T19" fmla="*/ 136 h 242"/>
                <a:gd name="T20" fmla="*/ 137 w 199"/>
                <a:gd name="T21" fmla="*/ 141 h 242"/>
                <a:gd name="T22" fmla="*/ 94 w 199"/>
                <a:gd name="T23" fmla="*/ 175 h 242"/>
                <a:gd name="T24" fmla="*/ 42 w 199"/>
                <a:gd name="T25" fmla="*/ 232 h 242"/>
                <a:gd name="T26" fmla="*/ 84 w 199"/>
                <a:gd name="T27" fmla="*/ 203 h 242"/>
                <a:gd name="T28" fmla="*/ 122 w 199"/>
                <a:gd name="T29" fmla="*/ 169 h 242"/>
                <a:gd name="T30" fmla="*/ 161 w 199"/>
                <a:gd name="T31" fmla="*/ 146 h 242"/>
                <a:gd name="T32" fmla="*/ 175 w 199"/>
                <a:gd name="T33" fmla="*/ 193 h 242"/>
                <a:gd name="T34" fmla="*/ 175 w 199"/>
                <a:gd name="T35" fmla="*/ 175 h 242"/>
                <a:gd name="T36" fmla="*/ 179 w 199"/>
                <a:gd name="T37" fmla="*/ 155 h 242"/>
                <a:gd name="T38" fmla="*/ 161 w 199"/>
                <a:gd name="T39" fmla="*/ 128 h 242"/>
                <a:gd name="T40" fmla="*/ 151 w 199"/>
                <a:gd name="T41" fmla="*/ 128 h 242"/>
                <a:gd name="T42" fmla="*/ 141 w 199"/>
                <a:gd name="T43" fmla="*/ 123 h 242"/>
                <a:gd name="T44" fmla="*/ 131 w 199"/>
                <a:gd name="T45" fmla="*/ 128 h 242"/>
                <a:gd name="T46" fmla="*/ 127 w 199"/>
                <a:gd name="T47" fmla="*/ 109 h 242"/>
                <a:gd name="T48" fmla="*/ 179 w 199"/>
                <a:gd name="T49" fmla="*/ 32 h 242"/>
                <a:gd name="T50" fmla="*/ 198 w 199"/>
                <a:gd name="T51" fmla="*/ 0 h 242"/>
                <a:gd name="T52" fmla="*/ 108 w 199"/>
                <a:gd name="T53" fmla="*/ 89 h 242"/>
                <a:gd name="T54" fmla="*/ 66 w 199"/>
                <a:gd name="T55" fmla="*/ 123 h 242"/>
                <a:gd name="T56" fmla="*/ 46 w 199"/>
                <a:gd name="T57" fmla="*/ 136 h 242"/>
                <a:gd name="T58" fmla="*/ 28 w 199"/>
                <a:gd name="T59" fmla="*/ 151 h 2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9"/>
                <a:gd name="T91" fmla="*/ 0 h 242"/>
                <a:gd name="T92" fmla="*/ 199 w 199"/>
                <a:gd name="T93" fmla="*/ 242 h 2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9" h="242">
                  <a:moveTo>
                    <a:pt x="28" y="151"/>
                  </a:moveTo>
                  <a:lnTo>
                    <a:pt x="28" y="155"/>
                  </a:lnTo>
                  <a:lnTo>
                    <a:pt x="113" y="99"/>
                  </a:lnTo>
                  <a:lnTo>
                    <a:pt x="122" y="136"/>
                  </a:lnTo>
                  <a:lnTo>
                    <a:pt x="4" y="222"/>
                  </a:lnTo>
                  <a:lnTo>
                    <a:pt x="0" y="241"/>
                  </a:lnTo>
                  <a:lnTo>
                    <a:pt x="46" y="208"/>
                  </a:lnTo>
                  <a:lnTo>
                    <a:pt x="89" y="169"/>
                  </a:lnTo>
                  <a:lnTo>
                    <a:pt x="108" y="155"/>
                  </a:lnTo>
                  <a:lnTo>
                    <a:pt x="145" y="136"/>
                  </a:lnTo>
                  <a:lnTo>
                    <a:pt x="137" y="141"/>
                  </a:lnTo>
                  <a:lnTo>
                    <a:pt x="94" y="175"/>
                  </a:lnTo>
                  <a:lnTo>
                    <a:pt x="42" y="232"/>
                  </a:lnTo>
                  <a:lnTo>
                    <a:pt x="84" y="203"/>
                  </a:lnTo>
                  <a:lnTo>
                    <a:pt x="122" y="169"/>
                  </a:lnTo>
                  <a:lnTo>
                    <a:pt x="161" y="146"/>
                  </a:lnTo>
                  <a:lnTo>
                    <a:pt x="175" y="193"/>
                  </a:lnTo>
                  <a:lnTo>
                    <a:pt x="175" y="175"/>
                  </a:lnTo>
                  <a:lnTo>
                    <a:pt x="179" y="155"/>
                  </a:lnTo>
                  <a:lnTo>
                    <a:pt x="161" y="128"/>
                  </a:lnTo>
                  <a:lnTo>
                    <a:pt x="151" y="128"/>
                  </a:lnTo>
                  <a:lnTo>
                    <a:pt x="141" y="123"/>
                  </a:lnTo>
                  <a:lnTo>
                    <a:pt x="131" y="128"/>
                  </a:lnTo>
                  <a:lnTo>
                    <a:pt x="127" y="109"/>
                  </a:lnTo>
                  <a:lnTo>
                    <a:pt x="179" y="32"/>
                  </a:lnTo>
                  <a:lnTo>
                    <a:pt x="198" y="0"/>
                  </a:lnTo>
                  <a:lnTo>
                    <a:pt x="108" y="89"/>
                  </a:lnTo>
                  <a:lnTo>
                    <a:pt x="66" y="123"/>
                  </a:lnTo>
                  <a:lnTo>
                    <a:pt x="46" y="136"/>
                  </a:lnTo>
                  <a:lnTo>
                    <a:pt x="28" y="151"/>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51" name="Freeform 67"/>
            <p:cNvSpPr>
              <a:spLocks/>
            </p:cNvSpPr>
            <p:nvPr/>
          </p:nvSpPr>
          <p:spPr bwMode="auto">
            <a:xfrm>
              <a:off x="3856" y="3290"/>
              <a:ext cx="81" cy="184"/>
            </a:xfrm>
            <a:custGeom>
              <a:avLst/>
              <a:gdLst>
                <a:gd name="T0" fmla="*/ 5 w 81"/>
                <a:gd name="T1" fmla="*/ 178 h 184"/>
                <a:gd name="T2" fmla="*/ 0 w 81"/>
                <a:gd name="T3" fmla="*/ 178 h 184"/>
                <a:gd name="T4" fmla="*/ 9 w 81"/>
                <a:gd name="T5" fmla="*/ 150 h 184"/>
                <a:gd name="T6" fmla="*/ 23 w 81"/>
                <a:gd name="T7" fmla="*/ 108 h 184"/>
                <a:gd name="T8" fmla="*/ 33 w 81"/>
                <a:gd name="T9" fmla="*/ 84 h 184"/>
                <a:gd name="T10" fmla="*/ 42 w 81"/>
                <a:gd name="T11" fmla="*/ 61 h 184"/>
                <a:gd name="T12" fmla="*/ 61 w 81"/>
                <a:gd name="T13" fmla="*/ 18 h 184"/>
                <a:gd name="T14" fmla="*/ 75 w 81"/>
                <a:gd name="T15" fmla="*/ 0 h 184"/>
                <a:gd name="T16" fmla="*/ 80 w 81"/>
                <a:gd name="T17" fmla="*/ 4 h 184"/>
                <a:gd name="T18" fmla="*/ 65 w 81"/>
                <a:gd name="T19" fmla="*/ 32 h 184"/>
                <a:gd name="T20" fmla="*/ 47 w 81"/>
                <a:gd name="T21" fmla="*/ 75 h 184"/>
                <a:gd name="T22" fmla="*/ 28 w 81"/>
                <a:gd name="T23" fmla="*/ 127 h 184"/>
                <a:gd name="T24" fmla="*/ 14 w 81"/>
                <a:gd name="T25" fmla="*/ 183 h 184"/>
                <a:gd name="T26" fmla="*/ 5 w 81"/>
                <a:gd name="T27" fmla="*/ 178 h 1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
                <a:gd name="T43" fmla="*/ 0 h 184"/>
                <a:gd name="T44" fmla="*/ 81 w 81"/>
                <a:gd name="T45" fmla="*/ 184 h 1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 h="184">
                  <a:moveTo>
                    <a:pt x="5" y="178"/>
                  </a:moveTo>
                  <a:lnTo>
                    <a:pt x="0" y="178"/>
                  </a:lnTo>
                  <a:lnTo>
                    <a:pt x="9" y="150"/>
                  </a:lnTo>
                  <a:lnTo>
                    <a:pt x="23" y="108"/>
                  </a:lnTo>
                  <a:lnTo>
                    <a:pt x="33" y="84"/>
                  </a:lnTo>
                  <a:lnTo>
                    <a:pt x="42" y="61"/>
                  </a:lnTo>
                  <a:lnTo>
                    <a:pt x="61" y="18"/>
                  </a:lnTo>
                  <a:lnTo>
                    <a:pt x="75" y="0"/>
                  </a:lnTo>
                  <a:lnTo>
                    <a:pt x="80" y="4"/>
                  </a:lnTo>
                  <a:lnTo>
                    <a:pt x="65" y="32"/>
                  </a:lnTo>
                  <a:lnTo>
                    <a:pt x="47" y="75"/>
                  </a:lnTo>
                  <a:lnTo>
                    <a:pt x="28" y="127"/>
                  </a:lnTo>
                  <a:lnTo>
                    <a:pt x="14" y="183"/>
                  </a:lnTo>
                  <a:lnTo>
                    <a:pt x="5" y="178"/>
                  </a:lnTo>
                </a:path>
              </a:pathLst>
            </a:custGeom>
            <a:solidFill>
              <a:srgbClr val="FFFFFF"/>
            </a:solidFill>
            <a:ln w="12700" cap="rnd">
              <a:solidFill>
                <a:srgbClr val="FFFFFF"/>
              </a:solidFill>
              <a:round/>
              <a:headEnd type="none" w="sm" len="sm"/>
              <a:tailEnd type="none" w="sm" len="sm"/>
            </a:ln>
          </p:spPr>
          <p:txBody>
            <a:bodyPr/>
            <a:lstStyle/>
            <a:p>
              <a:endParaRPr lang="en-GB"/>
            </a:p>
          </p:txBody>
        </p:sp>
        <p:sp>
          <p:nvSpPr>
            <p:cNvPr id="14352" name="Freeform 68"/>
            <p:cNvSpPr>
              <a:spLocks/>
            </p:cNvSpPr>
            <p:nvPr/>
          </p:nvSpPr>
          <p:spPr bwMode="auto">
            <a:xfrm>
              <a:off x="3898" y="3871"/>
              <a:ext cx="128" cy="128"/>
            </a:xfrm>
            <a:custGeom>
              <a:avLst/>
              <a:gdLst>
                <a:gd name="T0" fmla="*/ 19 w 128"/>
                <a:gd name="T1" fmla="*/ 0 h 128"/>
                <a:gd name="T2" fmla="*/ 0 w 128"/>
                <a:gd name="T3" fmla="*/ 0 h 128"/>
                <a:gd name="T4" fmla="*/ 0 w 128"/>
                <a:gd name="T5" fmla="*/ 5 h 128"/>
                <a:gd name="T6" fmla="*/ 5 w 128"/>
                <a:gd name="T7" fmla="*/ 32 h 128"/>
                <a:gd name="T8" fmla="*/ 5 w 128"/>
                <a:gd name="T9" fmla="*/ 42 h 128"/>
                <a:gd name="T10" fmla="*/ 5 w 128"/>
                <a:gd name="T11" fmla="*/ 51 h 128"/>
                <a:gd name="T12" fmla="*/ 0 w 128"/>
                <a:gd name="T13" fmla="*/ 60 h 128"/>
                <a:gd name="T14" fmla="*/ 0 w 128"/>
                <a:gd name="T15" fmla="*/ 70 h 128"/>
                <a:gd name="T16" fmla="*/ 33 w 128"/>
                <a:gd name="T17" fmla="*/ 107 h 128"/>
                <a:gd name="T18" fmla="*/ 47 w 128"/>
                <a:gd name="T19" fmla="*/ 117 h 128"/>
                <a:gd name="T20" fmla="*/ 52 w 128"/>
                <a:gd name="T21" fmla="*/ 117 h 128"/>
                <a:gd name="T22" fmla="*/ 47 w 128"/>
                <a:gd name="T23" fmla="*/ 107 h 128"/>
                <a:gd name="T24" fmla="*/ 37 w 128"/>
                <a:gd name="T25" fmla="*/ 98 h 128"/>
                <a:gd name="T26" fmla="*/ 28 w 128"/>
                <a:gd name="T27" fmla="*/ 89 h 128"/>
                <a:gd name="T28" fmla="*/ 37 w 128"/>
                <a:gd name="T29" fmla="*/ 93 h 128"/>
                <a:gd name="T30" fmla="*/ 61 w 128"/>
                <a:gd name="T31" fmla="*/ 117 h 128"/>
                <a:gd name="T32" fmla="*/ 70 w 128"/>
                <a:gd name="T33" fmla="*/ 121 h 128"/>
                <a:gd name="T34" fmla="*/ 79 w 128"/>
                <a:gd name="T35" fmla="*/ 121 h 128"/>
                <a:gd name="T36" fmla="*/ 98 w 128"/>
                <a:gd name="T37" fmla="*/ 127 h 128"/>
                <a:gd name="T38" fmla="*/ 121 w 128"/>
                <a:gd name="T39" fmla="*/ 127 h 128"/>
                <a:gd name="T40" fmla="*/ 121 w 128"/>
                <a:gd name="T41" fmla="*/ 121 h 128"/>
                <a:gd name="T42" fmla="*/ 112 w 128"/>
                <a:gd name="T43" fmla="*/ 117 h 128"/>
                <a:gd name="T44" fmla="*/ 107 w 128"/>
                <a:gd name="T45" fmla="*/ 112 h 128"/>
                <a:gd name="T46" fmla="*/ 98 w 128"/>
                <a:gd name="T47" fmla="*/ 107 h 128"/>
                <a:gd name="T48" fmla="*/ 93 w 128"/>
                <a:gd name="T49" fmla="*/ 107 h 128"/>
                <a:gd name="T50" fmla="*/ 70 w 128"/>
                <a:gd name="T51" fmla="*/ 98 h 128"/>
                <a:gd name="T52" fmla="*/ 65 w 128"/>
                <a:gd name="T53" fmla="*/ 89 h 128"/>
                <a:gd name="T54" fmla="*/ 89 w 128"/>
                <a:gd name="T55" fmla="*/ 98 h 128"/>
                <a:gd name="T56" fmla="*/ 107 w 128"/>
                <a:gd name="T57" fmla="*/ 93 h 128"/>
                <a:gd name="T58" fmla="*/ 117 w 128"/>
                <a:gd name="T59" fmla="*/ 89 h 128"/>
                <a:gd name="T60" fmla="*/ 127 w 128"/>
                <a:gd name="T61" fmla="*/ 79 h 128"/>
                <a:gd name="T62" fmla="*/ 127 w 128"/>
                <a:gd name="T63" fmla="*/ 70 h 128"/>
                <a:gd name="T64" fmla="*/ 121 w 128"/>
                <a:gd name="T65" fmla="*/ 60 h 128"/>
                <a:gd name="T66" fmla="*/ 117 w 128"/>
                <a:gd name="T67" fmla="*/ 60 h 128"/>
                <a:gd name="T68" fmla="*/ 112 w 128"/>
                <a:gd name="T69" fmla="*/ 60 h 128"/>
                <a:gd name="T70" fmla="*/ 107 w 128"/>
                <a:gd name="T71" fmla="*/ 70 h 128"/>
                <a:gd name="T72" fmla="*/ 98 w 128"/>
                <a:gd name="T73" fmla="*/ 74 h 128"/>
                <a:gd name="T74" fmla="*/ 79 w 128"/>
                <a:gd name="T75" fmla="*/ 70 h 128"/>
                <a:gd name="T76" fmla="*/ 74 w 128"/>
                <a:gd name="T77" fmla="*/ 70 h 128"/>
                <a:gd name="T78" fmla="*/ 79 w 128"/>
                <a:gd name="T79" fmla="*/ 60 h 128"/>
                <a:gd name="T80" fmla="*/ 84 w 128"/>
                <a:gd name="T81" fmla="*/ 60 h 128"/>
                <a:gd name="T82" fmla="*/ 93 w 128"/>
                <a:gd name="T83" fmla="*/ 56 h 128"/>
                <a:gd name="T84" fmla="*/ 103 w 128"/>
                <a:gd name="T85" fmla="*/ 46 h 128"/>
                <a:gd name="T86" fmla="*/ 103 w 128"/>
                <a:gd name="T87" fmla="*/ 42 h 128"/>
                <a:gd name="T88" fmla="*/ 93 w 128"/>
                <a:gd name="T89" fmla="*/ 36 h 128"/>
                <a:gd name="T90" fmla="*/ 89 w 128"/>
                <a:gd name="T91" fmla="*/ 36 h 128"/>
                <a:gd name="T92" fmla="*/ 74 w 128"/>
                <a:gd name="T93" fmla="*/ 42 h 128"/>
                <a:gd name="T94" fmla="*/ 74 w 128"/>
                <a:gd name="T95" fmla="*/ 46 h 128"/>
                <a:gd name="T96" fmla="*/ 65 w 128"/>
                <a:gd name="T97" fmla="*/ 46 h 128"/>
                <a:gd name="T98" fmla="*/ 56 w 128"/>
                <a:gd name="T99" fmla="*/ 36 h 128"/>
                <a:gd name="T100" fmla="*/ 52 w 128"/>
                <a:gd name="T101" fmla="*/ 32 h 128"/>
                <a:gd name="T102" fmla="*/ 42 w 128"/>
                <a:gd name="T103" fmla="*/ 32 h 128"/>
                <a:gd name="T104" fmla="*/ 28 w 128"/>
                <a:gd name="T105" fmla="*/ 36 h 128"/>
                <a:gd name="T106" fmla="*/ 19 w 128"/>
                <a:gd name="T107" fmla="*/ 0 h 1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8"/>
                <a:gd name="T163" fmla="*/ 0 h 128"/>
                <a:gd name="T164" fmla="*/ 128 w 128"/>
                <a:gd name="T165" fmla="*/ 128 h 12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8" h="128">
                  <a:moveTo>
                    <a:pt x="19" y="0"/>
                  </a:moveTo>
                  <a:lnTo>
                    <a:pt x="0" y="0"/>
                  </a:lnTo>
                  <a:lnTo>
                    <a:pt x="0" y="5"/>
                  </a:lnTo>
                  <a:lnTo>
                    <a:pt x="5" y="32"/>
                  </a:lnTo>
                  <a:lnTo>
                    <a:pt x="5" y="42"/>
                  </a:lnTo>
                  <a:lnTo>
                    <a:pt x="5" y="51"/>
                  </a:lnTo>
                  <a:lnTo>
                    <a:pt x="0" y="60"/>
                  </a:lnTo>
                  <a:lnTo>
                    <a:pt x="0" y="70"/>
                  </a:lnTo>
                  <a:lnTo>
                    <a:pt x="33" y="107"/>
                  </a:lnTo>
                  <a:lnTo>
                    <a:pt x="47" y="117"/>
                  </a:lnTo>
                  <a:lnTo>
                    <a:pt x="52" y="117"/>
                  </a:lnTo>
                  <a:lnTo>
                    <a:pt x="47" y="107"/>
                  </a:lnTo>
                  <a:lnTo>
                    <a:pt x="37" y="98"/>
                  </a:lnTo>
                  <a:lnTo>
                    <a:pt x="28" y="89"/>
                  </a:lnTo>
                  <a:lnTo>
                    <a:pt x="37" y="93"/>
                  </a:lnTo>
                  <a:lnTo>
                    <a:pt x="61" y="117"/>
                  </a:lnTo>
                  <a:lnTo>
                    <a:pt x="70" y="121"/>
                  </a:lnTo>
                  <a:lnTo>
                    <a:pt x="79" y="121"/>
                  </a:lnTo>
                  <a:lnTo>
                    <a:pt x="98" y="127"/>
                  </a:lnTo>
                  <a:lnTo>
                    <a:pt x="121" y="127"/>
                  </a:lnTo>
                  <a:lnTo>
                    <a:pt x="121" y="121"/>
                  </a:lnTo>
                  <a:lnTo>
                    <a:pt x="112" y="117"/>
                  </a:lnTo>
                  <a:lnTo>
                    <a:pt x="107" y="112"/>
                  </a:lnTo>
                  <a:lnTo>
                    <a:pt x="98" y="107"/>
                  </a:lnTo>
                  <a:lnTo>
                    <a:pt x="93" y="107"/>
                  </a:lnTo>
                  <a:lnTo>
                    <a:pt x="70" y="98"/>
                  </a:lnTo>
                  <a:lnTo>
                    <a:pt x="65" y="89"/>
                  </a:lnTo>
                  <a:lnTo>
                    <a:pt x="89" y="98"/>
                  </a:lnTo>
                  <a:lnTo>
                    <a:pt x="107" y="93"/>
                  </a:lnTo>
                  <a:lnTo>
                    <a:pt x="117" y="89"/>
                  </a:lnTo>
                  <a:lnTo>
                    <a:pt x="127" y="79"/>
                  </a:lnTo>
                  <a:lnTo>
                    <a:pt x="127" y="70"/>
                  </a:lnTo>
                  <a:lnTo>
                    <a:pt x="121" y="60"/>
                  </a:lnTo>
                  <a:lnTo>
                    <a:pt x="117" y="60"/>
                  </a:lnTo>
                  <a:lnTo>
                    <a:pt x="112" y="60"/>
                  </a:lnTo>
                  <a:lnTo>
                    <a:pt x="107" y="70"/>
                  </a:lnTo>
                  <a:lnTo>
                    <a:pt x="98" y="74"/>
                  </a:lnTo>
                  <a:lnTo>
                    <a:pt x="79" y="70"/>
                  </a:lnTo>
                  <a:lnTo>
                    <a:pt x="74" y="70"/>
                  </a:lnTo>
                  <a:lnTo>
                    <a:pt x="79" y="60"/>
                  </a:lnTo>
                  <a:lnTo>
                    <a:pt x="84" y="60"/>
                  </a:lnTo>
                  <a:lnTo>
                    <a:pt x="93" y="56"/>
                  </a:lnTo>
                  <a:lnTo>
                    <a:pt x="103" y="46"/>
                  </a:lnTo>
                  <a:lnTo>
                    <a:pt x="103" y="42"/>
                  </a:lnTo>
                  <a:lnTo>
                    <a:pt x="93" y="36"/>
                  </a:lnTo>
                  <a:lnTo>
                    <a:pt x="89" y="36"/>
                  </a:lnTo>
                  <a:lnTo>
                    <a:pt x="74" y="42"/>
                  </a:lnTo>
                  <a:lnTo>
                    <a:pt x="74" y="46"/>
                  </a:lnTo>
                  <a:lnTo>
                    <a:pt x="65" y="46"/>
                  </a:lnTo>
                  <a:lnTo>
                    <a:pt x="56" y="36"/>
                  </a:lnTo>
                  <a:lnTo>
                    <a:pt x="52" y="32"/>
                  </a:lnTo>
                  <a:lnTo>
                    <a:pt x="42" y="32"/>
                  </a:lnTo>
                  <a:lnTo>
                    <a:pt x="28" y="36"/>
                  </a:lnTo>
                  <a:lnTo>
                    <a:pt x="19" y="0"/>
                  </a:lnTo>
                </a:path>
              </a:pathLst>
            </a:custGeom>
            <a:solidFill>
              <a:srgbClr val="FFBF78"/>
            </a:solidFill>
            <a:ln w="12700" cap="rnd">
              <a:solidFill>
                <a:srgbClr val="000000"/>
              </a:solidFill>
              <a:round/>
              <a:headEnd type="none" w="sm" len="sm"/>
              <a:tailEnd type="none" w="sm" len="sm"/>
            </a:ln>
          </p:spPr>
          <p:txBody>
            <a:bodyPr/>
            <a:lstStyle/>
            <a:p>
              <a:endParaRPr lang="en-GB"/>
            </a:p>
          </p:txBody>
        </p:sp>
        <p:sp>
          <p:nvSpPr>
            <p:cNvPr id="14353" name="Freeform 69"/>
            <p:cNvSpPr>
              <a:spLocks/>
            </p:cNvSpPr>
            <p:nvPr/>
          </p:nvSpPr>
          <p:spPr bwMode="auto">
            <a:xfrm>
              <a:off x="3675" y="3390"/>
              <a:ext cx="120" cy="122"/>
            </a:xfrm>
            <a:custGeom>
              <a:avLst/>
              <a:gdLst>
                <a:gd name="T0" fmla="*/ 0 w 120"/>
                <a:gd name="T1" fmla="*/ 121 h 122"/>
                <a:gd name="T2" fmla="*/ 119 w 120"/>
                <a:gd name="T3" fmla="*/ 36 h 122"/>
                <a:gd name="T4" fmla="*/ 109 w 120"/>
                <a:gd name="T5" fmla="*/ 0 h 122"/>
                <a:gd name="T6" fmla="*/ 24 w 120"/>
                <a:gd name="T7" fmla="*/ 55 h 122"/>
                <a:gd name="T8" fmla="*/ 0 w 120"/>
                <a:gd name="T9" fmla="*/ 121 h 122"/>
                <a:gd name="T10" fmla="*/ 0 60000 65536"/>
                <a:gd name="T11" fmla="*/ 0 60000 65536"/>
                <a:gd name="T12" fmla="*/ 0 60000 65536"/>
                <a:gd name="T13" fmla="*/ 0 60000 65536"/>
                <a:gd name="T14" fmla="*/ 0 60000 65536"/>
                <a:gd name="T15" fmla="*/ 0 w 120"/>
                <a:gd name="T16" fmla="*/ 0 h 122"/>
                <a:gd name="T17" fmla="*/ 120 w 120"/>
                <a:gd name="T18" fmla="*/ 122 h 122"/>
              </a:gdLst>
              <a:ahLst/>
              <a:cxnLst>
                <a:cxn ang="T10">
                  <a:pos x="T0" y="T1"/>
                </a:cxn>
                <a:cxn ang="T11">
                  <a:pos x="T2" y="T3"/>
                </a:cxn>
                <a:cxn ang="T12">
                  <a:pos x="T4" y="T5"/>
                </a:cxn>
                <a:cxn ang="T13">
                  <a:pos x="T6" y="T7"/>
                </a:cxn>
                <a:cxn ang="T14">
                  <a:pos x="T8" y="T9"/>
                </a:cxn>
              </a:cxnLst>
              <a:rect l="T15" t="T16" r="T17" b="T18"/>
              <a:pathLst>
                <a:path w="120" h="122">
                  <a:moveTo>
                    <a:pt x="0" y="121"/>
                  </a:moveTo>
                  <a:lnTo>
                    <a:pt x="119" y="36"/>
                  </a:lnTo>
                  <a:lnTo>
                    <a:pt x="109" y="0"/>
                  </a:lnTo>
                  <a:lnTo>
                    <a:pt x="24" y="55"/>
                  </a:lnTo>
                  <a:lnTo>
                    <a:pt x="0" y="121"/>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54" name="Freeform 70"/>
            <p:cNvSpPr>
              <a:spLocks/>
            </p:cNvSpPr>
            <p:nvPr/>
          </p:nvSpPr>
          <p:spPr bwMode="auto">
            <a:xfrm>
              <a:off x="3836" y="3729"/>
              <a:ext cx="125" cy="68"/>
            </a:xfrm>
            <a:custGeom>
              <a:avLst/>
              <a:gdLst>
                <a:gd name="T0" fmla="*/ 109 w 125"/>
                <a:gd name="T1" fmla="*/ 0 h 68"/>
                <a:gd name="T2" fmla="*/ 0 w 125"/>
                <a:gd name="T3" fmla="*/ 47 h 68"/>
                <a:gd name="T4" fmla="*/ 4 w 125"/>
                <a:gd name="T5" fmla="*/ 67 h 68"/>
                <a:gd name="T6" fmla="*/ 38 w 125"/>
                <a:gd name="T7" fmla="*/ 67 h 68"/>
                <a:gd name="T8" fmla="*/ 71 w 125"/>
                <a:gd name="T9" fmla="*/ 61 h 68"/>
                <a:gd name="T10" fmla="*/ 89 w 125"/>
                <a:gd name="T11" fmla="*/ 57 h 68"/>
                <a:gd name="T12" fmla="*/ 109 w 125"/>
                <a:gd name="T13" fmla="*/ 52 h 68"/>
                <a:gd name="T14" fmla="*/ 124 w 125"/>
                <a:gd name="T15" fmla="*/ 28 h 68"/>
                <a:gd name="T16" fmla="*/ 109 w 12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5"/>
                <a:gd name="T28" fmla="*/ 0 h 68"/>
                <a:gd name="T29" fmla="*/ 125 w 125"/>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5" h="68">
                  <a:moveTo>
                    <a:pt x="109" y="0"/>
                  </a:moveTo>
                  <a:lnTo>
                    <a:pt x="0" y="47"/>
                  </a:lnTo>
                  <a:lnTo>
                    <a:pt x="4" y="67"/>
                  </a:lnTo>
                  <a:lnTo>
                    <a:pt x="38" y="67"/>
                  </a:lnTo>
                  <a:lnTo>
                    <a:pt x="71" y="61"/>
                  </a:lnTo>
                  <a:lnTo>
                    <a:pt x="89" y="57"/>
                  </a:lnTo>
                  <a:lnTo>
                    <a:pt x="109" y="52"/>
                  </a:lnTo>
                  <a:lnTo>
                    <a:pt x="124" y="28"/>
                  </a:lnTo>
                  <a:lnTo>
                    <a:pt x="109"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55" name="Freeform 71"/>
            <p:cNvSpPr>
              <a:spLocks/>
            </p:cNvSpPr>
            <p:nvPr/>
          </p:nvSpPr>
          <p:spPr bwMode="auto">
            <a:xfrm>
              <a:off x="3852" y="3800"/>
              <a:ext cx="91" cy="25"/>
            </a:xfrm>
            <a:custGeom>
              <a:avLst/>
              <a:gdLst>
                <a:gd name="T0" fmla="*/ 85 w 91"/>
                <a:gd name="T1" fmla="*/ 0 h 25"/>
                <a:gd name="T2" fmla="*/ 61 w 91"/>
                <a:gd name="T3" fmla="*/ 9 h 25"/>
                <a:gd name="T4" fmla="*/ 28 w 91"/>
                <a:gd name="T5" fmla="*/ 9 h 25"/>
                <a:gd name="T6" fmla="*/ 0 w 91"/>
                <a:gd name="T7" fmla="*/ 9 h 25"/>
                <a:gd name="T8" fmla="*/ 4 w 91"/>
                <a:gd name="T9" fmla="*/ 18 h 25"/>
                <a:gd name="T10" fmla="*/ 38 w 91"/>
                <a:gd name="T11" fmla="*/ 24 h 25"/>
                <a:gd name="T12" fmla="*/ 47 w 91"/>
                <a:gd name="T13" fmla="*/ 24 h 25"/>
                <a:gd name="T14" fmla="*/ 75 w 91"/>
                <a:gd name="T15" fmla="*/ 18 h 25"/>
                <a:gd name="T16" fmla="*/ 90 w 91"/>
                <a:gd name="T17" fmla="*/ 9 h 25"/>
                <a:gd name="T18" fmla="*/ 90 w 91"/>
                <a:gd name="T19" fmla="*/ 4 h 25"/>
                <a:gd name="T20" fmla="*/ 85 w 91"/>
                <a:gd name="T21" fmla="*/ 0 h 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1"/>
                <a:gd name="T34" fmla="*/ 0 h 25"/>
                <a:gd name="T35" fmla="*/ 91 w 91"/>
                <a:gd name="T36" fmla="*/ 25 h 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1" h="25">
                  <a:moveTo>
                    <a:pt x="85" y="0"/>
                  </a:moveTo>
                  <a:lnTo>
                    <a:pt x="61" y="9"/>
                  </a:lnTo>
                  <a:lnTo>
                    <a:pt x="28" y="9"/>
                  </a:lnTo>
                  <a:lnTo>
                    <a:pt x="0" y="9"/>
                  </a:lnTo>
                  <a:lnTo>
                    <a:pt x="4" y="18"/>
                  </a:lnTo>
                  <a:lnTo>
                    <a:pt x="38" y="24"/>
                  </a:lnTo>
                  <a:lnTo>
                    <a:pt x="47" y="24"/>
                  </a:lnTo>
                  <a:lnTo>
                    <a:pt x="75" y="18"/>
                  </a:lnTo>
                  <a:lnTo>
                    <a:pt x="90" y="9"/>
                  </a:lnTo>
                  <a:lnTo>
                    <a:pt x="90" y="4"/>
                  </a:lnTo>
                  <a:lnTo>
                    <a:pt x="85"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56" name="Freeform 72"/>
            <p:cNvSpPr>
              <a:spLocks/>
            </p:cNvSpPr>
            <p:nvPr/>
          </p:nvSpPr>
          <p:spPr bwMode="auto">
            <a:xfrm>
              <a:off x="3709" y="3182"/>
              <a:ext cx="86" cy="85"/>
            </a:xfrm>
            <a:custGeom>
              <a:avLst/>
              <a:gdLst>
                <a:gd name="T0" fmla="*/ 0 w 86"/>
                <a:gd name="T1" fmla="*/ 17 h 85"/>
                <a:gd name="T2" fmla="*/ 70 w 86"/>
                <a:gd name="T3" fmla="*/ 84 h 85"/>
                <a:gd name="T4" fmla="*/ 85 w 86"/>
                <a:gd name="T5" fmla="*/ 65 h 85"/>
                <a:gd name="T6" fmla="*/ 14 w 86"/>
                <a:gd name="T7" fmla="*/ 0 h 85"/>
                <a:gd name="T8" fmla="*/ 0 w 86"/>
                <a:gd name="T9" fmla="*/ 17 h 85"/>
                <a:gd name="T10" fmla="*/ 0 60000 65536"/>
                <a:gd name="T11" fmla="*/ 0 60000 65536"/>
                <a:gd name="T12" fmla="*/ 0 60000 65536"/>
                <a:gd name="T13" fmla="*/ 0 60000 65536"/>
                <a:gd name="T14" fmla="*/ 0 60000 65536"/>
                <a:gd name="T15" fmla="*/ 0 w 86"/>
                <a:gd name="T16" fmla="*/ 0 h 85"/>
                <a:gd name="T17" fmla="*/ 86 w 86"/>
                <a:gd name="T18" fmla="*/ 85 h 85"/>
              </a:gdLst>
              <a:ahLst/>
              <a:cxnLst>
                <a:cxn ang="T10">
                  <a:pos x="T0" y="T1"/>
                </a:cxn>
                <a:cxn ang="T11">
                  <a:pos x="T2" y="T3"/>
                </a:cxn>
                <a:cxn ang="T12">
                  <a:pos x="T4" y="T5"/>
                </a:cxn>
                <a:cxn ang="T13">
                  <a:pos x="T6" y="T7"/>
                </a:cxn>
                <a:cxn ang="T14">
                  <a:pos x="T8" y="T9"/>
                </a:cxn>
              </a:cxnLst>
              <a:rect l="T15" t="T16" r="T17" b="T18"/>
              <a:pathLst>
                <a:path w="86" h="85">
                  <a:moveTo>
                    <a:pt x="0" y="17"/>
                  </a:moveTo>
                  <a:lnTo>
                    <a:pt x="70" y="84"/>
                  </a:lnTo>
                  <a:lnTo>
                    <a:pt x="85" y="65"/>
                  </a:lnTo>
                  <a:lnTo>
                    <a:pt x="14" y="0"/>
                  </a:lnTo>
                  <a:lnTo>
                    <a:pt x="0" y="17"/>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57" name="Freeform 73"/>
            <p:cNvSpPr>
              <a:spLocks/>
            </p:cNvSpPr>
            <p:nvPr/>
          </p:nvSpPr>
          <p:spPr bwMode="auto">
            <a:xfrm>
              <a:off x="3727" y="3168"/>
              <a:ext cx="82" cy="71"/>
            </a:xfrm>
            <a:custGeom>
              <a:avLst/>
              <a:gdLst>
                <a:gd name="T0" fmla="*/ 4 w 82"/>
                <a:gd name="T1" fmla="*/ 0 h 71"/>
                <a:gd name="T2" fmla="*/ 0 w 82"/>
                <a:gd name="T3" fmla="*/ 8 h 71"/>
                <a:gd name="T4" fmla="*/ 81 w 82"/>
                <a:gd name="T5" fmla="*/ 70 h 71"/>
                <a:gd name="T6" fmla="*/ 81 w 82"/>
                <a:gd name="T7" fmla="*/ 60 h 71"/>
                <a:gd name="T8" fmla="*/ 71 w 82"/>
                <a:gd name="T9" fmla="*/ 18 h 71"/>
                <a:gd name="T10" fmla="*/ 4 w 82"/>
                <a:gd name="T11" fmla="*/ 0 h 71"/>
                <a:gd name="T12" fmla="*/ 0 60000 65536"/>
                <a:gd name="T13" fmla="*/ 0 60000 65536"/>
                <a:gd name="T14" fmla="*/ 0 60000 65536"/>
                <a:gd name="T15" fmla="*/ 0 60000 65536"/>
                <a:gd name="T16" fmla="*/ 0 60000 65536"/>
                <a:gd name="T17" fmla="*/ 0 60000 65536"/>
                <a:gd name="T18" fmla="*/ 0 w 82"/>
                <a:gd name="T19" fmla="*/ 0 h 71"/>
                <a:gd name="T20" fmla="*/ 82 w 8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82" h="71">
                  <a:moveTo>
                    <a:pt x="4" y="0"/>
                  </a:moveTo>
                  <a:lnTo>
                    <a:pt x="0" y="8"/>
                  </a:lnTo>
                  <a:lnTo>
                    <a:pt x="81" y="70"/>
                  </a:lnTo>
                  <a:lnTo>
                    <a:pt x="81" y="60"/>
                  </a:lnTo>
                  <a:lnTo>
                    <a:pt x="71" y="18"/>
                  </a:lnTo>
                  <a:lnTo>
                    <a:pt x="4"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58" name="Freeform 74"/>
            <p:cNvSpPr>
              <a:spLocks/>
            </p:cNvSpPr>
            <p:nvPr/>
          </p:nvSpPr>
          <p:spPr bwMode="auto">
            <a:xfrm>
              <a:off x="3832" y="3105"/>
              <a:ext cx="67" cy="22"/>
            </a:xfrm>
            <a:custGeom>
              <a:avLst/>
              <a:gdLst>
                <a:gd name="T0" fmla="*/ 0 w 67"/>
                <a:gd name="T1" fmla="*/ 10 h 22"/>
                <a:gd name="T2" fmla="*/ 66 w 67"/>
                <a:gd name="T3" fmla="*/ 0 h 22"/>
                <a:gd name="T4" fmla="*/ 51 w 67"/>
                <a:gd name="T5" fmla="*/ 21 h 22"/>
                <a:gd name="T6" fmla="*/ 0 w 67"/>
                <a:gd name="T7" fmla="*/ 10 h 22"/>
                <a:gd name="T8" fmla="*/ 0 60000 65536"/>
                <a:gd name="T9" fmla="*/ 0 60000 65536"/>
                <a:gd name="T10" fmla="*/ 0 60000 65536"/>
                <a:gd name="T11" fmla="*/ 0 60000 65536"/>
                <a:gd name="T12" fmla="*/ 0 w 67"/>
                <a:gd name="T13" fmla="*/ 0 h 22"/>
                <a:gd name="T14" fmla="*/ 67 w 67"/>
                <a:gd name="T15" fmla="*/ 22 h 22"/>
              </a:gdLst>
              <a:ahLst/>
              <a:cxnLst>
                <a:cxn ang="T8">
                  <a:pos x="T0" y="T1"/>
                </a:cxn>
                <a:cxn ang="T9">
                  <a:pos x="T2" y="T3"/>
                </a:cxn>
                <a:cxn ang="T10">
                  <a:pos x="T4" y="T5"/>
                </a:cxn>
                <a:cxn ang="T11">
                  <a:pos x="T6" y="T7"/>
                </a:cxn>
              </a:cxnLst>
              <a:rect l="T12" t="T13" r="T14" b="T15"/>
              <a:pathLst>
                <a:path w="67" h="22">
                  <a:moveTo>
                    <a:pt x="0" y="10"/>
                  </a:moveTo>
                  <a:lnTo>
                    <a:pt x="66" y="0"/>
                  </a:lnTo>
                  <a:lnTo>
                    <a:pt x="51" y="21"/>
                  </a:lnTo>
                  <a:lnTo>
                    <a:pt x="0" y="1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59" name="Freeform 75"/>
            <p:cNvSpPr>
              <a:spLocks/>
            </p:cNvSpPr>
            <p:nvPr/>
          </p:nvSpPr>
          <p:spPr bwMode="auto">
            <a:xfrm>
              <a:off x="3803" y="3484"/>
              <a:ext cx="45" cy="57"/>
            </a:xfrm>
            <a:custGeom>
              <a:avLst/>
              <a:gdLst>
                <a:gd name="T0" fmla="*/ 44 w 45"/>
                <a:gd name="T1" fmla="*/ 0 h 57"/>
                <a:gd name="T2" fmla="*/ 0 w 45"/>
                <a:gd name="T3" fmla="*/ 56 h 57"/>
                <a:gd name="T4" fmla="*/ 9 w 45"/>
                <a:gd name="T5" fmla="*/ 46 h 57"/>
                <a:gd name="T6" fmla="*/ 38 w 45"/>
                <a:gd name="T7" fmla="*/ 23 h 57"/>
                <a:gd name="T8" fmla="*/ 44 w 45"/>
                <a:gd name="T9" fmla="*/ 0 h 57"/>
                <a:gd name="T10" fmla="*/ 0 60000 65536"/>
                <a:gd name="T11" fmla="*/ 0 60000 65536"/>
                <a:gd name="T12" fmla="*/ 0 60000 65536"/>
                <a:gd name="T13" fmla="*/ 0 60000 65536"/>
                <a:gd name="T14" fmla="*/ 0 60000 65536"/>
                <a:gd name="T15" fmla="*/ 0 w 45"/>
                <a:gd name="T16" fmla="*/ 0 h 57"/>
                <a:gd name="T17" fmla="*/ 45 w 45"/>
                <a:gd name="T18" fmla="*/ 57 h 57"/>
              </a:gdLst>
              <a:ahLst/>
              <a:cxnLst>
                <a:cxn ang="T10">
                  <a:pos x="T0" y="T1"/>
                </a:cxn>
                <a:cxn ang="T11">
                  <a:pos x="T2" y="T3"/>
                </a:cxn>
                <a:cxn ang="T12">
                  <a:pos x="T4" y="T5"/>
                </a:cxn>
                <a:cxn ang="T13">
                  <a:pos x="T6" y="T7"/>
                </a:cxn>
                <a:cxn ang="T14">
                  <a:pos x="T8" y="T9"/>
                </a:cxn>
              </a:cxnLst>
              <a:rect l="T15" t="T16" r="T17" b="T18"/>
              <a:pathLst>
                <a:path w="45" h="57">
                  <a:moveTo>
                    <a:pt x="44" y="0"/>
                  </a:moveTo>
                  <a:lnTo>
                    <a:pt x="0" y="56"/>
                  </a:lnTo>
                  <a:lnTo>
                    <a:pt x="9" y="46"/>
                  </a:lnTo>
                  <a:lnTo>
                    <a:pt x="38" y="23"/>
                  </a:lnTo>
                  <a:lnTo>
                    <a:pt x="44"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60" name="Freeform 76"/>
            <p:cNvSpPr>
              <a:spLocks/>
            </p:cNvSpPr>
            <p:nvPr/>
          </p:nvSpPr>
          <p:spPr bwMode="auto">
            <a:xfrm>
              <a:off x="3869" y="3833"/>
              <a:ext cx="58" cy="25"/>
            </a:xfrm>
            <a:custGeom>
              <a:avLst/>
              <a:gdLst>
                <a:gd name="T0" fmla="*/ 57 w 58"/>
                <a:gd name="T1" fmla="*/ 0 h 25"/>
                <a:gd name="T2" fmla="*/ 0 w 58"/>
                <a:gd name="T3" fmla="*/ 0 h 25"/>
                <a:gd name="T4" fmla="*/ 0 w 58"/>
                <a:gd name="T5" fmla="*/ 14 h 25"/>
                <a:gd name="T6" fmla="*/ 48 w 58"/>
                <a:gd name="T7" fmla="*/ 24 h 25"/>
                <a:gd name="T8" fmla="*/ 57 w 58"/>
                <a:gd name="T9" fmla="*/ 0 h 25"/>
                <a:gd name="T10" fmla="*/ 0 60000 65536"/>
                <a:gd name="T11" fmla="*/ 0 60000 65536"/>
                <a:gd name="T12" fmla="*/ 0 60000 65536"/>
                <a:gd name="T13" fmla="*/ 0 60000 65536"/>
                <a:gd name="T14" fmla="*/ 0 60000 65536"/>
                <a:gd name="T15" fmla="*/ 0 w 58"/>
                <a:gd name="T16" fmla="*/ 0 h 25"/>
                <a:gd name="T17" fmla="*/ 58 w 58"/>
                <a:gd name="T18" fmla="*/ 25 h 25"/>
              </a:gdLst>
              <a:ahLst/>
              <a:cxnLst>
                <a:cxn ang="T10">
                  <a:pos x="T0" y="T1"/>
                </a:cxn>
                <a:cxn ang="T11">
                  <a:pos x="T2" y="T3"/>
                </a:cxn>
                <a:cxn ang="T12">
                  <a:pos x="T4" y="T5"/>
                </a:cxn>
                <a:cxn ang="T13">
                  <a:pos x="T6" y="T7"/>
                </a:cxn>
                <a:cxn ang="T14">
                  <a:pos x="T8" y="T9"/>
                </a:cxn>
              </a:cxnLst>
              <a:rect l="T15" t="T16" r="T17" b="T18"/>
              <a:pathLst>
                <a:path w="58" h="25">
                  <a:moveTo>
                    <a:pt x="57" y="0"/>
                  </a:moveTo>
                  <a:lnTo>
                    <a:pt x="0" y="0"/>
                  </a:lnTo>
                  <a:lnTo>
                    <a:pt x="0" y="14"/>
                  </a:lnTo>
                  <a:lnTo>
                    <a:pt x="48" y="24"/>
                  </a:lnTo>
                  <a:lnTo>
                    <a:pt x="57"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61" name="Freeform 77"/>
            <p:cNvSpPr>
              <a:spLocks/>
            </p:cNvSpPr>
            <p:nvPr/>
          </p:nvSpPr>
          <p:spPr bwMode="auto">
            <a:xfrm>
              <a:off x="3699" y="3163"/>
              <a:ext cx="34" cy="37"/>
            </a:xfrm>
            <a:custGeom>
              <a:avLst/>
              <a:gdLst>
                <a:gd name="T0" fmla="*/ 0 w 34"/>
                <a:gd name="T1" fmla="*/ 36 h 37"/>
                <a:gd name="T2" fmla="*/ 9 w 34"/>
                <a:gd name="T3" fmla="*/ 36 h 37"/>
                <a:gd name="T4" fmla="*/ 24 w 34"/>
                <a:gd name="T5" fmla="*/ 19 h 37"/>
                <a:gd name="T6" fmla="*/ 28 w 34"/>
                <a:gd name="T7" fmla="*/ 13 h 37"/>
                <a:gd name="T8" fmla="*/ 33 w 34"/>
                <a:gd name="T9" fmla="*/ 5 h 37"/>
                <a:gd name="T10" fmla="*/ 28 w 34"/>
                <a:gd name="T11" fmla="*/ 0 h 37"/>
                <a:gd name="T12" fmla="*/ 0 w 34"/>
                <a:gd name="T13" fmla="*/ 36 h 37"/>
                <a:gd name="T14" fmla="*/ 0 60000 65536"/>
                <a:gd name="T15" fmla="*/ 0 60000 65536"/>
                <a:gd name="T16" fmla="*/ 0 60000 65536"/>
                <a:gd name="T17" fmla="*/ 0 60000 65536"/>
                <a:gd name="T18" fmla="*/ 0 60000 65536"/>
                <a:gd name="T19" fmla="*/ 0 60000 65536"/>
                <a:gd name="T20" fmla="*/ 0 60000 65536"/>
                <a:gd name="T21" fmla="*/ 0 w 34"/>
                <a:gd name="T22" fmla="*/ 0 h 37"/>
                <a:gd name="T23" fmla="*/ 34 w 3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7">
                  <a:moveTo>
                    <a:pt x="0" y="36"/>
                  </a:moveTo>
                  <a:lnTo>
                    <a:pt x="9" y="36"/>
                  </a:lnTo>
                  <a:lnTo>
                    <a:pt x="24" y="19"/>
                  </a:lnTo>
                  <a:lnTo>
                    <a:pt x="28" y="13"/>
                  </a:lnTo>
                  <a:lnTo>
                    <a:pt x="33" y="5"/>
                  </a:lnTo>
                  <a:lnTo>
                    <a:pt x="28" y="0"/>
                  </a:lnTo>
                  <a:lnTo>
                    <a:pt x="0" y="36"/>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62" name="Freeform 78"/>
            <p:cNvSpPr>
              <a:spLocks/>
            </p:cNvSpPr>
            <p:nvPr/>
          </p:nvSpPr>
          <p:spPr bwMode="auto">
            <a:xfrm>
              <a:off x="3832" y="3130"/>
              <a:ext cx="34" cy="39"/>
            </a:xfrm>
            <a:custGeom>
              <a:avLst/>
              <a:gdLst>
                <a:gd name="T0" fmla="*/ 0 w 34"/>
                <a:gd name="T1" fmla="*/ 38 h 39"/>
                <a:gd name="T2" fmla="*/ 8 w 34"/>
                <a:gd name="T3" fmla="*/ 14 h 39"/>
                <a:gd name="T4" fmla="*/ 18 w 34"/>
                <a:gd name="T5" fmla="*/ 32 h 39"/>
                <a:gd name="T6" fmla="*/ 18 w 34"/>
                <a:gd name="T7" fmla="*/ 9 h 39"/>
                <a:gd name="T8" fmla="*/ 33 w 34"/>
                <a:gd name="T9" fmla="*/ 9 h 39"/>
                <a:gd name="T10" fmla="*/ 18 w 34"/>
                <a:gd name="T11" fmla="*/ 0 h 39"/>
                <a:gd name="T12" fmla="*/ 8 w 34"/>
                <a:gd name="T13" fmla="*/ 0 h 39"/>
                <a:gd name="T14" fmla="*/ 0 w 34"/>
                <a:gd name="T15" fmla="*/ 38 h 39"/>
                <a:gd name="T16" fmla="*/ 0 60000 65536"/>
                <a:gd name="T17" fmla="*/ 0 60000 65536"/>
                <a:gd name="T18" fmla="*/ 0 60000 65536"/>
                <a:gd name="T19" fmla="*/ 0 60000 65536"/>
                <a:gd name="T20" fmla="*/ 0 60000 65536"/>
                <a:gd name="T21" fmla="*/ 0 60000 65536"/>
                <a:gd name="T22" fmla="*/ 0 60000 65536"/>
                <a:gd name="T23" fmla="*/ 0 60000 65536"/>
                <a:gd name="T24" fmla="*/ 0 w 34"/>
                <a:gd name="T25" fmla="*/ 0 h 39"/>
                <a:gd name="T26" fmla="*/ 34 w 34"/>
                <a:gd name="T27" fmla="*/ 39 h 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 h="39">
                  <a:moveTo>
                    <a:pt x="0" y="38"/>
                  </a:moveTo>
                  <a:lnTo>
                    <a:pt x="8" y="14"/>
                  </a:lnTo>
                  <a:lnTo>
                    <a:pt x="18" y="32"/>
                  </a:lnTo>
                  <a:lnTo>
                    <a:pt x="18" y="9"/>
                  </a:lnTo>
                  <a:lnTo>
                    <a:pt x="33" y="9"/>
                  </a:lnTo>
                  <a:lnTo>
                    <a:pt x="18" y="0"/>
                  </a:lnTo>
                  <a:lnTo>
                    <a:pt x="8" y="0"/>
                  </a:lnTo>
                  <a:lnTo>
                    <a:pt x="0" y="38"/>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63" name="Freeform 79"/>
            <p:cNvSpPr>
              <a:spLocks/>
            </p:cNvSpPr>
            <p:nvPr/>
          </p:nvSpPr>
          <p:spPr bwMode="auto">
            <a:xfrm>
              <a:off x="3699" y="2942"/>
              <a:ext cx="86" cy="75"/>
            </a:xfrm>
            <a:custGeom>
              <a:avLst/>
              <a:gdLst>
                <a:gd name="T0" fmla="*/ 85 w 86"/>
                <a:gd name="T1" fmla="*/ 74 h 75"/>
                <a:gd name="T2" fmla="*/ 70 w 86"/>
                <a:gd name="T3" fmla="*/ 46 h 75"/>
                <a:gd name="T4" fmla="*/ 52 w 86"/>
                <a:gd name="T5" fmla="*/ 36 h 75"/>
                <a:gd name="T6" fmla="*/ 32 w 86"/>
                <a:gd name="T7" fmla="*/ 32 h 75"/>
                <a:gd name="T8" fmla="*/ 28 w 86"/>
                <a:gd name="T9" fmla="*/ 26 h 75"/>
                <a:gd name="T10" fmla="*/ 23 w 86"/>
                <a:gd name="T11" fmla="*/ 22 h 75"/>
                <a:gd name="T12" fmla="*/ 18 w 86"/>
                <a:gd name="T13" fmla="*/ 18 h 75"/>
                <a:gd name="T14" fmla="*/ 14 w 86"/>
                <a:gd name="T15" fmla="*/ 13 h 75"/>
                <a:gd name="T16" fmla="*/ 18 w 86"/>
                <a:gd name="T17" fmla="*/ 4 h 75"/>
                <a:gd name="T18" fmla="*/ 32 w 86"/>
                <a:gd name="T19" fmla="*/ 9 h 75"/>
                <a:gd name="T20" fmla="*/ 42 w 86"/>
                <a:gd name="T21" fmla="*/ 13 h 75"/>
                <a:gd name="T22" fmla="*/ 56 w 86"/>
                <a:gd name="T23" fmla="*/ 22 h 75"/>
                <a:gd name="T24" fmla="*/ 70 w 86"/>
                <a:gd name="T25" fmla="*/ 46 h 75"/>
                <a:gd name="T26" fmla="*/ 85 w 86"/>
                <a:gd name="T27" fmla="*/ 74 h 75"/>
                <a:gd name="T28" fmla="*/ 75 w 86"/>
                <a:gd name="T29" fmla="*/ 50 h 75"/>
                <a:gd name="T30" fmla="*/ 70 w 86"/>
                <a:gd name="T31" fmla="*/ 36 h 75"/>
                <a:gd name="T32" fmla="*/ 61 w 86"/>
                <a:gd name="T33" fmla="*/ 22 h 75"/>
                <a:gd name="T34" fmla="*/ 42 w 86"/>
                <a:gd name="T35" fmla="*/ 9 h 75"/>
                <a:gd name="T36" fmla="*/ 28 w 86"/>
                <a:gd name="T37" fmla="*/ 0 h 75"/>
                <a:gd name="T38" fmla="*/ 18 w 86"/>
                <a:gd name="T39" fmla="*/ 0 h 75"/>
                <a:gd name="T40" fmla="*/ 9 w 86"/>
                <a:gd name="T41" fmla="*/ 0 h 75"/>
                <a:gd name="T42" fmla="*/ 0 w 86"/>
                <a:gd name="T43" fmla="*/ 4 h 75"/>
                <a:gd name="T44" fmla="*/ 0 w 86"/>
                <a:gd name="T45" fmla="*/ 13 h 75"/>
                <a:gd name="T46" fmla="*/ 4 w 86"/>
                <a:gd name="T47" fmla="*/ 18 h 75"/>
                <a:gd name="T48" fmla="*/ 9 w 86"/>
                <a:gd name="T49" fmla="*/ 26 h 75"/>
                <a:gd name="T50" fmla="*/ 18 w 86"/>
                <a:gd name="T51" fmla="*/ 32 h 75"/>
                <a:gd name="T52" fmla="*/ 32 w 86"/>
                <a:gd name="T53" fmla="*/ 36 h 75"/>
                <a:gd name="T54" fmla="*/ 46 w 86"/>
                <a:gd name="T55" fmla="*/ 40 h 75"/>
                <a:gd name="T56" fmla="*/ 61 w 86"/>
                <a:gd name="T57" fmla="*/ 50 h 75"/>
                <a:gd name="T58" fmla="*/ 85 w 86"/>
                <a:gd name="T59" fmla="*/ 74 h 7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75"/>
                <a:gd name="T92" fmla="*/ 86 w 86"/>
                <a:gd name="T93" fmla="*/ 75 h 7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75">
                  <a:moveTo>
                    <a:pt x="85" y="74"/>
                  </a:moveTo>
                  <a:lnTo>
                    <a:pt x="70" y="46"/>
                  </a:lnTo>
                  <a:lnTo>
                    <a:pt x="52" y="36"/>
                  </a:lnTo>
                  <a:lnTo>
                    <a:pt x="32" y="32"/>
                  </a:lnTo>
                  <a:lnTo>
                    <a:pt x="28" y="26"/>
                  </a:lnTo>
                  <a:lnTo>
                    <a:pt x="23" y="22"/>
                  </a:lnTo>
                  <a:lnTo>
                    <a:pt x="18" y="18"/>
                  </a:lnTo>
                  <a:lnTo>
                    <a:pt x="14" y="13"/>
                  </a:lnTo>
                  <a:lnTo>
                    <a:pt x="18" y="4"/>
                  </a:lnTo>
                  <a:lnTo>
                    <a:pt x="32" y="9"/>
                  </a:lnTo>
                  <a:lnTo>
                    <a:pt x="42" y="13"/>
                  </a:lnTo>
                  <a:lnTo>
                    <a:pt x="56" y="22"/>
                  </a:lnTo>
                  <a:lnTo>
                    <a:pt x="70" y="46"/>
                  </a:lnTo>
                  <a:lnTo>
                    <a:pt x="85" y="74"/>
                  </a:lnTo>
                  <a:lnTo>
                    <a:pt x="75" y="50"/>
                  </a:lnTo>
                  <a:lnTo>
                    <a:pt x="70" y="36"/>
                  </a:lnTo>
                  <a:lnTo>
                    <a:pt x="61" y="22"/>
                  </a:lnTo>
                  <a:lnTo>
                    <a:pt x="42" y="9"/>
                  </a:lnTo>
                  <a:lnTo>
                    <a:pt x="28" y="0"/>
                  </a:lnTo>
                  <a:lnTo>
                    <a:pt x="18" y="0"/>
                  </a:lnTo>
                  <a:lnTo>
                    <a:pt x="9" y="0"/>
                  </a:lnTo>
                  <a:lnTo>
                    <a:pt x="0" y="4"/>
                  </a:lnTo>
                  <a:lnTo>
                    <a:pt x="0" y="13"/>
                  </a:lnTo>
                  <a:lnTo>
                    <a:pt x="4" y="18"/>
                  </a:lnTo>
                  <a:lnTo>
                    <a:pt x="9" y="26"/>
                  </a:lnTo>
                  <a:lnTo>
                    <a:pt x="18" y="32"/>
                  </a:lnTo>
                  <a:lnTo>
                    <a:pt x="32" y="36"/>
                  </a:lnTo>
                  <a:lnTo>
                    <a:pt x="46" y="40"/>
                  </a:lnTo>
                  <a:lnTo>
                    <a:pt x="61" y="50"/>
                  </a:lnTo>
                  <a:lnTo>
                    <a:pt x="85" y="74"/>
                  </a:lnTo>
                </a:path>
              </a:pathLst>
            </a:custGeom>
            <a:solidFill>
              <a:srgbClr val="00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64" name="Freeform 80"/>
            <p:cNvSpPr>
              <a:spLocks/>
            </p:cNvSpPr>
            <p:nvPr/>
          </p:nvSpPr>
          <p:spPr bwMode="auto">
            <a:xfrm>
              <a:off x="3865" y="2842"/>
              <a:ext cx="43" cy="105"/>
            </a:xfrm>
            <a:custGeom>
              <a:avLst/>
              <a:gdLst>
                <a:gd name="T0" fmla="*/ 37 w 43"/>
                <a:gd name="T1" fmla="*/ 75 h 105"/>
                <a:gd name="T2" fmla="*/ 23 w 43"/>
                <a:gd name="T3" fmla="*/ 47 h 105"/>
                <a:gd name="T4" fmla="*/ 14 w 43"/>
                <a:gd name="T5" fmla="*/ 38 h 105"/>
                <a:gd name="T6" fmla="*/ 14 w 43"/>
                <a:gd name="T7" fmla="*/ 28 h 105"/>
                <a:gd name="T8" fmla="*/ 9 w 43"/>
                <a:gd name="T9" fmla="*/ 28 h 105"/>
                <a:gd name="T10" fmla="*/ 9 w 43"/>
                <a:gd name="T11" fmla="*/ 14 h 105"/>
                <a:gd name="T12" fmla="*/ 14 w 43"/>
                <a:gd name="T13" fmla="*/ 9 h 105"/>
                <a:gd name="T14" fmla="*/ 18 w 43"/>
                <a:gd name="T15" fmla="*/ 9 h 105"/>
                <a:gd name="T16" fmla="*/ 28 w 43"/>
                <a:gd name="T17" fmla="*/ 14 h 105"/>
                <a:gd name="T18" fmla="*/ 32 w 43"/>
                <a:gd name="T19" fmla="*/ 18 h 105"/>
                <a:gd name="T20" fmla="*/ 32 w 43"/>
                <a:gd name="T21" fmla="*/ 32 h 105"/>
                <a:gd name="T22" fmla="*/ 37 w 43"/>
                <a:gd name="T23" fmla="*/ 56 h 105"/>
                <a:gd name="T24" fmla="*/ 37 w 43"/>
                <a:gd name="T25" fmla="*/ 104 h 105"/>
                <a:gd name="T26" fmla="*/ 42 w 43"/>
                <a:gd name="T27" fmla="*/ 89 h 105"/>
                <a:gd name="T28" fmla="*/ 42 w 43"/>
                <a:gd name="T29" fmla="*/ 47 h 105"/>
                <a:gd name="T30" fmla="*/ 37 w 43"/>
                <a:gd name="T31" fmla="*/ 38 h 105"/>
                <a:gd name="T32" fmla="*/ 37 w 43"/>
                <a:gd name="T33" fmla="*/ 28 h 105"/>
                <a:gd name="T34" fmla="*/ 32 w 43"/>
                <a:gd name="T35" fmla="*/ 24 h 105"/>
                <a:gd name="T36" fmla="*/ 32 w 43"/>
                <a:gd name="T37" fmla="*/ 18 h 105"/>
                <a:gd name="T38" fmla="*/ 23 w 43"/>
                <a:gd name="T39" fmla="*/ 9 h 105"/>
                <a:gd name="T40" fmla="*/ 18 w 43"/>
                <a:gd name="T41" fmla="*/ 0 h 105"/>
                <a:gd name="T42" fmla="*/ 4 w 43"/>
                <a:gd name="T43" fmla="*/ 0 h 105"/>
                <a:gd name="T44" fmla="*/ 0 w 43"/>
                <a:gd name="T45" fmla="*/ 9 h 105"/>
                <a:gd name="T46" fmla="*/ 0 w 43"/>
                <a:gd name="T47" fmla="*/ 18 h 105"/>
                <a:gd name="T48" fmla="*/ 0 w 43"/>
                <a:gd name="T49" fmla="*/ 28 h 105"/>
                <a:gd name="T50" fmla="*/ 14 w 43"/>
                <a:gd name="T51" fmla="*/ 47 h 105"/>
                <a:gd name="T52" fmla="*/ 23 w 43"/>
                <a:gd name="T53" fmla="*/ 66 h 105"/>
                <a:gd name="T54" fmla="*/ 32 w 43"/>
                <a:gd name="T55" fmla="*/ 81 h 105"/>
                <a:gd name="T56" fmla="*/ 37 w 43"/>
                <a:gd name="T57" fmla="*/ 104 h 105"/>
                <a:gd name="T58" fmla="*/ 37 w 43"/>
                <a:gd name="T59" fmla="*/ 75 h 1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3"/>
                <a:gd name="T91" fmla="*/ 0 h 105"/>
                <a:gd name="T92" fmla="*/ 43 w 43"/>
                <a:gd name="T93" fmla="*/ 105 h 10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3" h="105">
                  <a:moveTo>
                    <a:pt x="37" y="75"/>
                  </a:moveTo>
                  <a:lnTo>
                    <a:pt x="23" y="47"/>
                  </a:lnTo>
                  <a:lnTo>
                    <a:pt x="14" y="38"/>
                  </a:lnTo>
                  <a:lnTo>
                    <a:pt x="14" y="28"/>
                  </a:lnTo>
                  <a:lnTo>
                    <a:pt x="9" y="28"/>
                  </a:lnTo>
                  <a:lnTo>
                    <a:pt x="9" y="14"/>
                  </a:lnTo>
                  <a:lnTo>
                    <a:pt x="14" y="9"/>
                  </a:lnTo>
                  <a:lnTo>
                    <a:pt x="18" y="9"/>
                  </a:lnTo>
                  <a:lnTo>
                    <a:pt x="28" y="14"/>
                  </a:lnTo>
                  <a:lnTo>
                    <a:pt x="32" y="18"/>
                  </a:lnTo>
                  <a:lnTo>
                    <a:pt x="32" y="32"/>
                  </a:lnTo>
                  <a:lnTo>
                    <a:pt x="37" y="56"/>
                  </a:lnTo>
                  <a:lnTo>
                    <a:pt x="37" y="104"/>
                  </a:lnTo>
                  <a:lnTo>
                    <a:pt x="42" y="89"/>
                  </a:lnTo>
                  <a:lnTo>
                    <a:pt x="42" y="47"/>
                  </a:lnTo>
                  <a:lnTo>
                    <a:pt x="37" y="38"/>
                  </a:lnTo>
                  <a:lnTo>
                    <a:pt x="37" y="28"/>
                  </a:lnTo>
                  <a:lnTo>
                    <a:pt x="32" y="24"/>
                  </a:lnTo>
                  <a:lnTo>
                    <a:pt x="32" y="18"/>
                  </a:lnTo>
                  <a:lnTo>
                    <a:pt x="23" y="9"/>
                  </a:lnTo>
                  <a:lnTo>
                    <a:pt x="18" y="0"/>
                  </a:lnTo>
                  <a:lnTo>
                    <a:pt x="4" y="0"/>
                  </a:lnTo>
                  <a:lnTo>
                    <a:pt x="0" y="9"/>
                  </a:lnTo>
                  <a:lnTo>
                    <a:pt x="0" y="18"/>
                  </a:lnTo>
                  <a:lnTo>
                    <a:pt x="0" y="28"/>
                  </a:lnTo>
                  <a:lnTo>
                    <a:pt x="14" y="47"/>
                  </a:lnTo>
                  <a:lnTo>
                    <a:pt x="23" y="66"/>
                  </a:lnTo>
                  <a:lnTo>
                    <a:pt x="32" y="81"/>
                  </a:lnTo>
                  <a:lnTo>
                    <a:pt x="37" y="104"/>
                  </a:lnTo>
                  <a:lnTo>
                    <a:pt x="37" y="75"/>
                  </a:lnTo>
                </a:path>
              </a:pathLst>
            </a:custGeom>
            <a:solidFill>
              <a:srgbClr val="00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65" name="Freeform 81"/>
            <p:cNvSpPr>
              <a:spLocks/>
            </p:cNvSpPr>
            <p:nvPr/>
          </p:nvSpPr>
          <p:spPr bwMode="auto">
            <a:xfrm>
              <a:off x="3963" y="2973"/>
              <a:ext cx="102" cy="55"/>
            </a:xfrm>
            <a:custGeom>
              <a:avLst/>
              <a:gdLst>
                <a:gd name="T0" fmla="*/ 0 w 102"/>
                <a:gd name="T1" fmla="*/ 54 h 55"/>
                <a:gd name="T2" fmla="*/ 28 w 102"/>
                <a:gd name="T3" fmla="*/ 29 h 55"/>
                <a:gd name="T4" fmla="*/ 38 w 102"/>
                <a:gd name="T5" fmla="*/ 19 h 55"/>
                <a:gd name="T6" fmla="*/ 52 w 102"/>
                <a:gd name="T7" fmla="*/ 9 h 55"/>
                <a:gd name="T8" fmla="*/ 57 w 102"/>
                <a:gd name="T9" fmla="*/ 9 h 55"/>
                <a:gd name="T10" fmla="*/ 66 w 102"/>
                <a:gd name="T11" fmla="*/ 4 h 55"/>
                <a:gd name="T12" fmla="*/ 76 w 102"/>
                <a:gd name="T13" fmla="*/ 0 h 55"/>
                <a:gd name="T14" fmla="*/ 86 w 102"/>
                <a:gd name="T15" fmla="*/ 0 h 55"/>
                <a:gd name="T16" fmla="*/ 91 w 102"/>
                <a:gd name="T17" fmla="*/ 4 h 55"/>
                <a:gd name="T18" fmla="*/ 91 w 102"/>
                <a:gd name="T19" fmla="*/ 9 h 55"/>
                <a:gd name="T20" fmla="*/ 81 w 102"/>
                <a:gd name="T21" fmla="*/ 19 h 55"/>
                <a:gd name="T22" fmla="*/ 72 w 102"/>
                <a:gd name="T23" fmla="*/ 19 h 55"/>
                <a:gd name="T24" fmla="*/ 28 w 102"/>
                <a:gd name="T25" fmla="*/ 29 h 55"/>
                <a:gd name="T26" fmla="*/ 0 w 102"/>
                <a:gd name="T27" fmla="*/ 54 h 55"/>
                <a:gd name="T28" fmla="*/ 5 w 102"/>
                <a:gd name="T29" fmla="*/ 54 h 55"/>
                <a:gd name="T30" fmla="*/ 19 w 102"/>
                <a:gd name="T31" fmla="*/ 43 h 55"/>
                <a:gd name="T32" fmla="*/ 38 w 102"/>
                <a:gd name="T33" fmla="*/ 39 h 55"/>
                <a:gd name="T34" fmla="*/ 52 w 102"/>
                <a:gd name="T35" fmla="*/ 33 h 55"/>
                <a:gd name="T36" fmla="*/ 66 w 102"/>
                <a:gd name="T37" fmla="*/ 33 h 55"/>
                <a:gd name="T38" fmla="*/ 81 w 102"/>
                <a:gd name="T39" fmla="*/ 29 h 55"/>
                <a:gd name="T40" fmla="*/ 95 w 102"/>
                <a:gd name="T41" fmla="*/ 29 h 55"/>
                <a:gd name="T42" fmla="*/ 101 w 102"/>
                <a:gd name="T43" fmla="*/ 19 h 55"/>
                <a:gd name="T44" fmla="*/ 101 w 102"/>
                <a:gd name="T45" fmla="*/ 9 h 55"/>
                <a:gd name="T46" fmla="*/ 95 w 102"/>
                <a:gd name="T47" fmla="*/ 0 h 55"/>
                <a:gd name="T48" fmla="*/ 86 w 102"/>
                <a:gd name="T49" fmla="*/ 0 h 55"/>
                <a:gd name="T50" fmla="*/ 76 w 102"/>
                <a:gd name="T51" fmla="*/ 0 h 55"/>
                <a:gd name="T52" fmla="*/ 66 w 102"/>
                <a:gd name="T53" fmla="*/ 0 h 55"/>
                <a:gd name="T54" fmla="*/ 52 w 102"/>
                <a:gd name="T55" fmla="*/ 4 h 55"/>
                <a:gd name="T56" fmla="*/ 38 w 102"/>
                <a:gd name="T57" fmla="*/ 14 h 55"/>
                <a:gd name="T58" fmla="*/ 0 w 102"/>
                <a:gd name="T59" fmla="*/ 54 h 5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2"/>
                <a:gd name="T91" fmla="*/ 0 h 55"/>
                <a:gd name="T92" fmla="*/ 102 w 102"/>
                <a:gd name="T93" fmla="*/ 55 h 5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2" h="55">
                  <a:moveTo>
                    <a:pt x="0" y="54"/>
                  </a:moveTo>
                  <a:lnTo>
                    <a:pt x="28" y="29"/>
                  </a:lnTo>
                  <a:lnTo>
                    <a:pt x="38" y="19"/>
                  </a:lnTo>
                  <a:lnTo>
                    <a:pt x="52" y="9"/>
                  </a:lnTo>
                  <a:lnTo>
                    <a:pt x="57" y="9"/>
                  </a:lnTo>
                  <a:lnTo>
                    <a:pt x="66" y="4"/>
                  </a:lnTo>
                  <a:lnTo>
                    <a:pt x="76" y="0"/>
                  </a:lnTo>
                  <a:lnTo>
                    <a:pt x="86" y="0"/>
                  </a:lnTo>
                  <a:lnTo>
                    <a:pt x="91" y="4"/>
                  </a:lnTo>
                  <a:lnTo>
                    <a:pt x="91" y="9"/>
                  </a:lnTo>
                  <a:lnTo>
                    <a:pt x="81" y="19"/>
                  </a:lnTo>
                  <a:lnTo>
                    <a:pt x="72" y="19"/>
                  </a:lnTo>
                  <a:lnTo>
                    <a:pt x="28" y="29"/>
                  </a:lnTo>
                  <a:lnTo>
                    <a:pt x="0" y="54"/>
                  </a:lnTo>
                  <a:lnTo>
                    <a:pt x="5" y="54"/>
                  </a:lnTo>
                  <a:lnTo>
                    <a:pt x="19" y="43"/>
                  </a:lnTo>
                  <a:lnTo>
                    <a:pt x="38" y="39"/>
                  </a:lnTo>
                  <a:lnTo>
                    <a:pt x="52" y="33"/>
                  </a:lnTo>
                  <a:lnTo>
                    <a:pt x="66" y="33"/>
                  </a:lnTo>
                  <a:lnTo>
                    <a:pt x="81" y="29"/>
                  </a:lnTo>
                  <a:lnTo>
                    <a:pt x="95" y="29"/>
                  </a:lnTo>
                  <a:lnTo>
                    <a:pt x="101" y="19"/>
                  </a:lnTo>
                  <a:lnTo>
                    <a:pt x="101" y="9"/>
                  </a:lnTo>
                  <a:lnTo>
                    <a:pt x="95" y="0"/>
                  </a:lnTo>
                  <a:lnTo>
                    <a:pt x="86" y="0"/>
                  </a:lnTo>
                  <a:lnTo>
                    <a:pt x="76" y="0"/>
                  </a:lnTo>
                  <a:lnTo>
                    <a:pt x="66" y="0"/>
                  </a:lnTo>
                  <a:lnTo>
                    <a:pt x="52" y="4"/>
                  </a:lnTo>
                  <a:lnTo>
                    <a:pt x="38" y="14"/>
                  </a:lnTo>
                  <a:lnTo>
                    <a:pt x="0" y="54"/>
                  </a:lnTo>
                </a:path>
              </a:pathLst>
            </a:custGeom>
            <a:solidFill>
              <a:srgbClr val="00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66" name="Freeform 82"/>
            <p:cNvSpPr>
              <a:spLocks/>
            </p:cNvSpPr>
            <p:nvPr/>
          </p:nvSpPr>
          <p:spPr bwMode="auto">
            <a:xfrm>
              <a:off x="3861" y="3511"/>
              <a:ext cx="38" cy="69"/>
            </a:xfrm>
            <a:custGeom>
              <a:avLst/>
              <a:gdLst>
                <a:gd name="T0" fmla="*/ 14 w 38"/>
                <a:gd name="T1" fmla="*/ 0 h 69"/>
                <a:gd name="T2" fmla="*/ 0 w 38"/>
                <a:gd name="T3" fmla="*/ 68 h 69"/>
                <a:gd name="T4" fmla="*/ 18 w 38"/>
                <a:gd name="T5" fmla="*/ 43 h 69"/>
                <a:gd name="T6" fmla="*/ 28 w 38"/>
                <a:gd name="T7" fmla="*/ 33 h 69"/>
                <a:gd name="T8" fmla="*/ 37 w 38"/>
                <a:gd name="T9" fmla="*/ 28 h 69"/>
                <a:gd name="T10" fmla="*/ 28 w 38"/>
                <a:gd name="T11" fmla="*/ 18 h 69"/>
                <a:gd name="T12" fmla="*/ 22 w 38"/>
                <a:gd name="T13" fmla="*/ 10 h 69"/>
                <a:gd name="T14" fmla="*/ 14 w 38"/>
                <a:gd name="T15" fmla="*/ 0 h 6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69"/>
                <a:gd name="T26" fmla="*/ 38 w 38"/>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69">
                  <a:moveTo>
                    <a:pt x="14" y="0"/>
                  </a:moveTo>
                  <a:lnTo>
                    <a:pt x="0" y="68"/>
                  </a:lnTo>
                  <a:lnTo>
                    <a:pt x="18" y="43"/>
                  </a:lnTo>
                  <a:lnTo>
                    <a:pt x="28" y="33"/>
                  </a:lnTo>
                  <a:lnTo>
                    <a:pt x="37" y="28"/>
                  </a:lnTo>
                  <a:lnTo>
                    <a:pt x="28" y="18"/>
                  </a:lnTo>
                  <a:lnTo>
                    <a:pt x="22" y="10"/>
                  </a:lnTo>
                  <a:lnTo>
                    <a:pt x="14"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67" name="Freeform 83"/>
            <p:cNvSpPr>
              <a:spLocks/>
            </p:cNvSpPr>
            <p:nvPr/>
          </p:nvSpPr>
          <p:spPr bwMode="auto">
            <a:xfrm>
              <a:off x="3884" y="3579"/>
              <a:ext cx="35" cy="39"/>
            </a:xfrm>
            <a:custGeom>
              <a:avLst/>
              <a:gdLst>
                <a:gd name="T0" fmla="*/ 34 w 35"/>
                <a:gd name="T1" fmla="*/ 0 h 39"/>
                <a:gd name="T2" fmla="*/ 0 w 35"/>
                <a:gd name="T3" fmla="*/ 38 h 39"/>
                <a:gd name="T4" fmla="*/ 34 w 35"/>
                <a:gd name="T5" fmla="*/ 14 h 39"/>
                <a:gd name="T6" fmla="*/ 34 w 35"/>
                <a:gd name="T7" fmla="*/ 0 h 39"/>
                <a:gd name="T8" fmla="*/ 0 60000 65536"/>
                <a:gd name="T9" fmla="*/ 0 60000 65536"/>
                <a:gd name="T10" fmla="*/ 0 60000 65536"/>
                <a:gd name="T11" fmla="*/ 0 60000 65536"/>
                <a:gd name="T12" fmla="*/ 0 w 35"/>
                <a:gd name="T13" fmla="*/ 0 h 39"/>
                <a:gd name="T14" fmla="*/ 35 w 35"/>
                <a:gd name="T15" fmla="*/ 39 h 39"/>
              </a:gdLst>
              <a:ahLst/>
              <a:cxnLst>
                <a:cxn ang="T8">
                  <a:pos x="T0" y="T1"/>
                </a:cxn>
                <a:cxn ang="T9">
                  <a:pos x="T2" y="T3"/>
                </a:cxn>
                <a:cxn ang="T10">
                  <a:pos x="T4" y="T5"/>
                </a:cxn>
                <a:cxn ang="T11">
                  <a:pos x="T6" y="T7"/>
                </a:cxn>
              </a:cxnLst>
              <a:rect l="T12" t="T13" r="T14" b="T15"/>
              <a:pathLst>
                <a:path w="35" h="39">
                  <a:moveTo>
                    <a:pt x="34" y="0"/>
                  </a:moveTo>
                  <a:lnTo>
                    <a:pt x="0" y="38"/>
                  </a:lnTo>
                  <a:lnTo>
                    <a:pt x="34" y="14"/>
                  </a:lnTo>
                  <a:lnTo>
                    <a:pt x="34"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68" name="Freeform 84"/>
            <p:cNvSpPr>
              <a:spLocks/>
            </p:cNvSpPr>
            <p:nvPr/>
          </p:nvSpPr>
          <p:spPr bwMode="auto">
            <a:xfrm>
              <a:off x="3894" y="3639"/>
              <a:ext cx="33" cy="21"/>
            </a:xfrm>
            <a:custGeom>
              <a:avLst/>
              <a:gdLst>
                <a:gd name="T0" fmla="*/ 32 w 33"/>
                <a:gd name="T1" fmla="*/ 0 h 21"/>
                <a:gd name="T2" fmla="*/ 0 w 33"/>
                <a:gd name="T3" fmla="*/ 20 h 21"/>
                <a:gd name="T4" fmla="*/ 32 w 33"/>
                <a:gd name="T5" fmla="*/ 5 h 21"/>
                <a:gd name="T6" fmla="*/ 32 w 33"/>
                <a:gd name="T7" fmla="*/ 0 h 21"/>
                <a:gd name="T8" fmla="*/ 0 60000 65536"/>
                <a:gd name="T9" fmla="*/ 0 60000 65536"/>
                <a:gd name="T10" fmla="*/ 0 60000 65536"/>
                <a:gd name="T11" fmla="*/ 0 60000 65536"/>
                <a:gd name="T12" fmla="*/ 0 w 33"/>
                <a:gd name="T13" fmla="*/ 0 h 21"/>
                <a:gd name="T14" fmla="*/ 33 w 33"/>
                <a:gd name="T15" fmla="*/ 21 h 21"/>
              </a:gdLst>
              <a:ahLst/>
              <a:cxnLst>
                <a:cxn ang="T8">
                  <a:pos x="T0" y="T1"/>
                </a:cxn>
                <a:cxn ang="T9">
                  <a:pos x="T2" y="T3"/>
                </a:cxn>
                <a:cxn ang="T10">
                  <a:pos x="T4" y="T5"/>
                </a:cxn>
                <a:cxn ang="T11">
                  <a:pos x="T6" y="T7"/>
                </a:cxn>
              </a:cxnLst>
              <a:rect l="T12" t="T13" r="T14" b="T15"/>
              <a:pathLst>
                <a:path w="33" h="21">
                  <a:moveTo>
                    <a:pt x="32" y="0"/>
                  </a:moveTo>
                  <a:lnTo>
                    <a:pt x="0" y="20"/>
                  </a:lnTo>
                  <a:lnTo>
                    <a:pt x="32" y="5"/>
                  </a:lnTo>
                  <a:lnTo>
                    <a:pt x="32"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69" name="Freeform 85"/>
            <p:cNvSpPr>
              <a:spLocks/>
            </p:cNvSpPr>
            <p:nvPr/>
          </p:nvSpPr>
          <p:spPr bwMode="auto">
            <a:xfrm>
              <a:off x="3898" y="3690"/>
              <a:ext cx="34" cy="19"/>
            </a:xfrm>
            <a:custGeom>
              <a:avLst/>
              <a:gdLst>
                <a:gd name="T0" fmla="*/ 27 w 34"/>
                <a:gd name="T1" fmla="*/ 0 h 19"/>
                <a:gd name="T2" fmla="*/ 0 w 34"/>
                <a:gd name="T3" fmla="*/ 18 h 19"/>
                <a:gd name="T4" fmla="*/ 33 w 34"/>
                <a:gd name="T5" fmla="*/ 6 h 19"/>
                <a:gd name="T6" fmla="*/ 27 w 34"/>
                <a:gd name="T7" fmla="*/ 0 h 19"/>
                <a:gd name="T8" fmla="*/ 0 60000 65536"/>
                <a:gd name="T9" fmla="*/ 0 60000 65536"/>
                <a:gd name="T10" fmla="*/ 0 60000 65536"/>
                <a:gd name="T11" fmla="*/ 0 60000 65536"/>
                <a:gd name="T12" fmla="*/ 0 w 34"/>
                <a:gd name="T13" fmla="*/ 0 h 19"/>
                <a:gd name="T14" fmla="*/ 34 w 34"/>
                <a:gd name="T15" fmla="*/ 19 h 19"/>
              </a:gdLst>
              <a:ahLst/>
              <a:cxnLst>
                <a:cxn ang="T8">
                  <a:pos x="T0" y="T1"/>
                </a:cxn>
                <a:cxn ang="T9">
                  <a:pos x="T2" y="T3"/>
                </a:cxn>
                <a:cxn ang="T10">
                  <a:pos x="T4" y="T5"/>
                </a:cxn>
                <a:cxn ang="T11">
                  <a:pos x="T6" y="T7"/>
                </a:cxn>
              </a:cxnLst>
              <a:rect l="T12" t="T13" r="T14" b="T15"/>
              <a:pathLst>
                <a:path w="34" h="19">
                  <a:moveTo>
                    <a:pt x="27" y="0"/>
                  </a:moveTo>
                  <a:lnTo>
                    <a:pt x="0" y="18"/>
                  </a:lnTo>
                  <a:lnTo>
                    <a:pt x="33" y="6"/>
                  </a:lnTo>
                  <a:lnTo>
                    <a:pt x="27"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70" name="Freeform 86"/>
            <p:cNvSpPr>
              <a:spLocks/>
            </p:cNvSpPr>
            <p:nvPr/>
          </p:nvSpPr>
          <p:spPr bwMode="auto">
            <a:xfrm>
              <a:off x="3874" y="2852"/>
              <a:ext cx="30" cy="66"/>
            </a:xfrm>
            <a:custGeom>
              <a:avLst/>
              <a:gdLst>
                <a:gd name="T0" fmla="*/ 29 w 30"/>
                <a:gd name="T1" fmla="*/ 65 h 66"/>
                <a:gd name="T2" fmla="*/ 14 w 30"/>
                <a:gd name="T3" fmla="*/ 36 h 66"/>
                <a:gd name="T4" fmla="*/ 4 w 30"/>
                <a:gd name="T5" fmla="*/ 28 h 66"/>
                <a:gd name="T6" fmla="*/ 4 w 30"/>
                <a:gd name="T7" fmla="*/ 18 h 66"/>
                <a:gd name="T8" fmla="*/ 0 w 30"/>
                <a:gd name="T9" fmla="*/ 18 h 66"/>
                <a:gd name="T10" fmla="*/ 0 w 30"/>
                <a:gd name="T11" fmla="*/ 4 h 66"/>
                <a:gd name="T12" fmla="*/ 4 w 30"/>
                <a:gd name="T13" fmla="*/ 0 h 66"/>
                <a:gd name="T14" fmla="*/ 8 w 30"/>
                <a:gd name="T15" fmla="*/ 0 h 66"/>
                <a:gd name="T16" fmla="*/ 18 w 30"/>
                <a:gd name="T17" fmla="*/ 4 h 66"/>
                <a:gd name="T18" fmla="*/ 23 w 30"/>
                <a:gd name="T19" fmla="*/ 8 h 66"/>
                <a:gd name="T20" fmla="*/ 23 w 30"/>
                <a:gd name="T21" fmla="*/ 22 h 66"/>
                <a:gd name="T22" fmla="*/ 29 w 30"/>
                <a:gd name="T23" fmla="*/ 46 h 66"/>
                <a:gd name="T24" fmla="*/ 29 w 30"/>
                <a:gd name="T25" fmla="*/ 65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66"/>
                <a:gd name="T41" fmla="*/ 30 w 30"/>
                <a:gd name="T42" fmla="*/ 66 h 6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66">
                  <a:moveTo>
                    <a:pt x="29" y="65"/>
                  </a:moveTo>
                  <a:lnTo>
                    <a:pt x="14" y="36"/>
                  </a:lnTo>
                  <a:lnTo>
                    <a:pt x="4" y="28"/>
                  </a:lnTo>
                  <a:lnTo>
                    <a:pt x="4" y="18"/>
                  </a:lnTo>
                  <a:lnTo>
                    <a:pt x="0" y="18"/>
                  </a:lnTo>
                  <a:lnTo>
                    <a:pt x="0" y="4"/>
                  </a:lnTo>
                  <a:lnTo>
                    <a:pt x="4" y="0"/>
                  </a:lnTo>
                  <a:lnTo>
                    <a:pt x="8" y="0"/>
                  </a:lnTo>
                  <a:lnTo>
                    <a:pt x="18" y="4"/>
                  </a:lnTo>
                  <a:lnTo>
                    <a:pt x="23" y="8"/>
                  </a:lnTo>
                  <a:lnTo>
                    <a:pt x="23" y="22"/>
                  </a:lnTo>
                  <a:lnTo>
                    <a:pt x="29" y="46"/>
                  </a:lnTo>
                  <a:lnTo>
                    <a:pt x="29" y="65"/>
                  </a:lnTo>
                </a:path>
              </a:pathLst>
            </a:custGeom>
            <a:solidFill>
              <a:srgbClr val="FF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71" name="Freeform 87"/>
            <p:cNvSpPr>
              <a:spLocks/>
            </p:cNvSpPr>
            <p:nvPr/>
          </p:nvSpPr>
          <p:spPr bwMode="auto">
            <a:xfrm>
              <a:off x="3992" y="2973"/>
              <a:ext cx="63" cy="30"/>
            </a:xfrm>
            <a:custGeom>
              <a:avLst/>
              <a:gdLst>
                <a:gd name="T0" fmla="*/ 0 w 63"/>
                <a:gd name="T1" fmla="*/ 29 h 30"/>
                <a:gd name="T2" fmla="*/ 9 w 63"/>
                <a:gd name="T3" fmla="*/ 18 h 30"/>
                <a:gd name="T4" fmla="*/ 23 w 63"/>
                <a:gd name="T5" fmla="*/ 8 h 30"/>
                <a:gd name="T6" fmla="*/ 28 w 63"/>
                <a:gd name="T7" fmla="*/ 8 h 30"/>
                <a:gd name="T8" fmla="*/ 38 w 63"/>
                <a:gd name="T9" fmla="*/ 4 h 30"/>
                <a:gd name="T10" fmla="*/ 47 w 63"/>
                <a:gd name="T11" fmla="*/ 0 h 30"/>
                <a:gd name="T12" fmla="*/ 57 w 63"/>
                <a:gd name="T13" fmla="*/ 0 h 30"/>
                <a:gd name="T14" fmla="*/ 62 w 63"/>
                <a:gd name="T15" fmla="*/ 4 h 30"/>
                <a:gd name="T16" fmla="*/ 62 w 63"/>
                <a:gd name="T17" fmla="*/ 8 h 30"/>
                <a:gd name="T18" fmla="*/ 52 w 63"/>
                <a:gd name="T19" fmla="*/ 18 h 30"/>
                <a:gd name="T20" fmla="*/ 43 w 63"/>
                <a:gd name="T21" fmla="*/ 18 h 30"/>
                <a:gd name="T22" fmla="*/ 0 w 63"/>
                <a:gd name="T23" fmla="*/ 29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3"/>
                <a:gd name="T37" fmla="*/ 0 h 30"/>
                <a:gd name="T38" fmla="*/ 63 w 63"/>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3" h="30">
                  <a:moveTo>
                    <a:pt x="0" y="29"/>
                  </a:moveTo>
                  <a:lnTo>
                    <a:pt x="9" y="18"/>
                  </a:lnTo>
                  <a:lnTo>
                    <a:pt x="23" y="8"/>
                  </a:lnTo>
                  <a:lnTo>
                    <a:pt x="28" y="8"/>
                  </a:lnTo>
                  <a:lnTo>
                    <a:pt x="38" y="4"/>
                  </a:lnTo>
                  <a:lnTo>
                    <a:pt x="47" y="0"/>
                  </a:lnTo>
                  <a:lnTo>
                    <a:pt x="57" y="0"/>
                  </a:lnTo>
                  <a:lnTo>
                    <a:pt x="62" y="4"/>
                  </a:lnTo>
                  <a:lnTo>
                    <a:pt x="62" y="8"/>
                  </a:lnTo>
                  <a:lnTo>
                    <a:pt x="52" y="18"/>
                  </a:lnTo>
                  <a:lnTo>
                    <a:pt x="43" y="18"/>
                  </a:lnTo>
                  <a:lnTo>
                    <a:pt x="0" y="29"/>
                  </a:lnTo>
                </a:path>
              </a:pathLst>
            </a:custGeom>
            <a:solidFill>
              <a:srgbClr val="FF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72" name="Freeform 88"/>
            <p:cNvSpPr>
              <a:spLocks/>
            </p:cNvSpPr>
            <p:nvPr/>
          </p:nvSpPr>
          <p:spPr bwMode="auto">
            <a:xfrm>
              <a:off x="3713" y="2946"/>
              <a:ext cx="58" cy="44"/>
            </a:xfrm>
            <a:custGeom>
              <a:avLst/>
              <a:gdLst>
                <a:gd name="T0" fmla="*/ 57 w 58"/>
                <a:gd name="T1" fmla="*/ 43 h 44"/>
                <a:gd name="T2" fmla="*/ 38 w 58"/>
                <a:gd name="T3" fmla="*/ 33 h 44"/>
                <a:gd name="T4" fmla="*/ 18 w 58"/>
                <a:gd name="T5" fmla="*/ 28 h 44"/>
                <a:gd name="T6" fmla="*/ 14 w 58"/>
                <a:gd name="T7" fmla="*/ 23 h 44"/>
                <a:gd name="T8" fmla="*/ 9 w 58"/>
                <a:gd name="T9" fmla="*/ 18 h 44"/>
                <a:gd name="T10" fmla="*/ 4 w 58"/>
                <a:gd name="T11" fmla="*/ 14 h 44"/>
                <a:gd name="T12" fmla="*/ 0 w 58"/>
                <a:gd name="T13" fmla="*/ 9 h 44"/>
                <a:gd name="T14" fmla="*/ 4 w 58"/>
                <a:gd name="T15" fmla="*/ 0 h 44"/>
                <a:gd name="T16" fmla="*/ 18 w 58"/>
                <a:gd name="T17" fmla="*/ 5 h 44"/>
                <a:gd name="T18" fmla="*/ 28 w 58"/>
                <a:gd name="T19" fmla="*/ 9 h 44"/>
                <a:gd name="T20" fmla="*/ 42 w 58"/>
                <a:gd name="T21" fmla="*/ 18 h 44"/>
                <a:gd name="T22" fmla="*/ 57 w 58"/>
                <a:gd name="T23" fmla="*/ 43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8"/>
                <a:gd name="T37" fmla="*/ 0 h 44"/>
                <a:gd name="T38" fmla="*/ 58 w 58"/>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8" h="44">
                  <a:moveTo>
                    <a:pt x="57" y="43"/>
                  </a:moveTo>
                  <a:lnTo>
                    <a:pt x="38" y="33"/>
                  </a:lnTo>
                  <a:lnTo>
                    <a:pt x="18" y="28"/>
                  </a:lnTo>
                  <a:lnTo>
                    <a:pt x="14" y="23"/>
                  </a:lnTo>
                  <a:lnTo>
                    <a:pt x="9" y="18"/>
                  </a:lnTo>
                  <a:lnTo>
                    <a:pt x="4" y="14"/>
                  </a:lnTo>
                  <a:lnTo>
                    <a:pt x="0" y="9"/>
                  </a:lnTo>
                  <a:lnTo>
                    <a:pt x="4" y="0"/>
                  </a:lnTo>
                  <a:lnTo>
                    <a:pt x="18" y="5"/>
                  </a:lnTo>
                  <a:lnTo>
                    <a:pt x="28" y="9"/>
                  </a:lnTo>
                  <a:lnTo>
                    <a:pt x="42" y="18"/>
                  </a:lnTo>
                  <a:lnTo>
                    <a:pt x="57" y="43"/>
                  </a:lnTo>
                </a:path>
              </a:pathLst>
            </a:custGeom>
            <a:solidFill>
              <a:srgbClr val="FF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73" name="Freeform 89"/>
            <p:cNvSpPr>
              <a:spLocks/>
            </p:cNvSpPr>
            <p:nvPr/>
          </p:nvSpPr>
          <p:spPr bwMode="auto">
            <a:xfrm>
              <a:off x="5500" y="3818"/>
              <a:ext cx="569" cy="347"/>
            </a:xfrm>
            <a:custGeom>
              <a:avLst/>
              <a:gdLst>
                <a:gd name="T0" fmla="*/ 553 w 569"/>
                <a:gd name="T1" fmla="*/ 321 h 347"/>
                <a:gd name="T2" fmla="*/ 512 w 569"/>
                <a:gd name="T3" fmla="*/ 336 h 347"/>
                <a:gd name="T4" fmla="*/ 445 w 569"/>
                <a:gd name="T5" fmla="*/ 346 h 347"/>
                <a:gd name="T6" fmla="*/ 441 w 569"/>
                <a:gd name="T7" fmla="*/ 341 h 347"/>
                <a:gd name="T8" fmla="*/ 436 w 569"/>
                <a:gd name="T9" fmla="*/ 312 h 347"/>
                <a:gd name="T10" fmla="*/ 421 w 569"/>
                <a:gd name="T11" fmla="*/ 266 h 347"/>
                <a:gd name="T12" fmla="*/ 402 w 569"/>
                <a:gd name="T13" fmla="*/ 227 h 347"/>
                <a:gd name="T14" fmla="*/ 350 w 569"/>
                <a:gd name="T15" fmla="*/ 312 h 347"/>
                <a:gd name="T16" fmla="*/ 335 w 569"/>
                <a:gd name="T17" fmla="*/ 321 h 347"/>
                <a:gd name="T18" fmla="*/ 250 w 569"/>
                <a:gd name="T19" fmla="*/ 317 h 347"/>
                <a:gd name="T20" fmla="*/ 194 w 569"/>
                <a:gd name="T21" fmla="*/ 308 h 347"/>
                <a:gd name="T22" fmla="*/ 180 w 569"/>
                <a:gd name="T23" fmla="*/ 304 h 347"/>
                <a:gd name="T24" fmla="*/ 189 w 569"/>
                <a:gd name="T25" fmla="*/ 294 h 347"/>
                <a:gd name="T26" fmla="*/ 217 w 569"/>
                <a:gd name="T27" fmla="*/ 266 h 347"/>
                <a:gd name="T28" fmla="*/ 317 w 569"/>
                <a:gd name="T29" fmla="*/ 175 h 347"/>
                <a:gd name="T30" fmla="*/ 327 w 569"/>
                <a:gd name="T31" fmla="*/ 166 h 347"/>
                <a:gd name="T32" fmla="*/ 293 w 569"/>
                <a:gd name="T33" fmla="*/ 156 h 347"/>
                <a:gd name="T34" fmla="*/ 199 w 569"/>
                <a:gd name="T35" fmla="*/ 146 h 347"/>
                <a:gd name="T36" fmla="*/ 103 w 569"/>
                <a:gd name="T37" fmla="*/ 132 h 347"/>
                <a:gd name="T38" fmla="*/ 56 w 569"/>
                <a:gd name="T39" fmla="*/ 118 h 347"/>
                <a:gd name="T40" fmla="*/ 18 w 569"/>
                <a:gd name="T41" fmla="*/ 75 h 347"/>
                <a:gd name="T42" fmla="*/ 0 w 569"/>
                <a:gd name="T43" fmla="*/ 43 h 347"/>
                <a:gd name="T44" fmla="*/ 8 w 569"/>
                <a:gd name="T45" fmla="*/ 38 h 347"/>
                <a:gd name="T46" fmla="*/ 14 w 569"/>
                <a:gd name="T47" fmla="*/ 9 h 347"/>
                <a:gd name="T48" fmla="*/ 28 w 569"/>
                <a:gd name="T49" fmla="*/ 9 h 347"/>
                <a:gd name="T50" fmla="*/ 28 w 569"/>
                <a:gd name="T51" fmla="*/ 0 h 347"/>
                <a:gd name="T52" fmla="*/ 66 w 569"/>
                <a:gd name="T53" fmla="*/ 0 h 347"/>
                <a:gd name="T54" fmla="*/ 99 w 569"/>
                <a:gd name="T55" fmla="*/ 24 h 347"/>
                <a:gd name="T56" fmla="*/ 156 w 569"/>
                <a:gd name="T57" fmla="*/ 9 h 347"/>
                <a:gd name="T58" fmla="*/ 180 w 569"/>
                <a:gd name="T59" fmla="*/ 24 h 347"/>
                <a:gd name="T60" fmla="*/ 222 w 569"/>
                <a:gd name="T61" fmla="*/ 0 h 347"/>
                <a:gd name="T62" fmla="*/ 246 w 569"/>
                <a:gd name="T63" fmla="*/ 5 h 347"/>
                <a:gd name="T64" fmla="*/ 274 w 569"/>
                <a:gd name="T65" fmla="*/ 9 h 347"/>
                <a:gd name="T66" fmla="*/ 313 w 569"/>
                <a:gd name="T67" fmla="*/ 29 h 347"/>
                <a:gd name="T68" fmla="*/ 355 w 569"/>
                <a:gd name="T69" fmla="*/ 48 h 347"/>
                <a:gd name="T70" fmla="*/ 465 w 569"/>
                <a:gd name="T71" fmla="*/ 95 h 347"/>
                <a:gd name="T72" fmla="*/ 465 w 569"/>
                <a:gd name="T73" fmla="*/ 113 h 347"/>
                <a:gd name="T74" fmla="*/ 455 w 569"/>
                <a:gd name="T75" fmla="*/ 132 h 347"/>
                <a:gd name="T76" fmla="*/ 473 w 569"/>
                <a:gd name="T77" fmla="*/ 152 h 347"/>
                <a:gd name="T78" fmla="*/ 512 w 569"/>
                <a:gd name="T79" fmla="*/ 209 h 347"/>
                <a:gd name="T80" fmla="*/ 539 w 569"/>
                <a:gd name="T81" fmla="*/ 251 h 347"/>
                <a:gd name="T82" fmla="*/ 568 w 569"/>
                <a:gd name="T83" fmla="*/ 304 h 347"/>
                <a:gd name="T84" fmla="*/ 553 w 569"/>
                <a:gd name="T85" fmla="*/ 321 h 3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69"/>
                <a:gd name="T130" fmla="*/ 0 h 347"/>
                <a:gd name="T131" fmla="*/ 569 w 569"/>
                <a:gd name="T132" fmla="*/ 347 h 3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69" h="347">
                  <a:moveTo>
                    <a:pt x="553" y="321"/>
                  </a:moveTo>
                  <a:lnTo>
                    <a:pt x="512" y="336"/>
                  </a:lnTo>
                  <a:lnTo>
                    <a:pt x="445" y="346"/>
                  </a:lnTo>
                  <a:lnTo>
                    <a:pt x="441" y="341"/>
                  </a:lnTo>
                  <a:lnTo>
                    <a:pt x="436" y="312"/>
                  </a:lnTo>
                  <a:lnTo>
                    <a:pt x="421" y="266"/>
                  </a:lnTo>
                  <a:lnTo>
                    <a:pt x="402" y="227"/>
                  </a:lnTo>
                  <a:lnTo>
                    <a:pt x="350" y="312"/>
                  </a:lnTo>
                  <a:lnTo>
                    <a:pt x="335" y="321"/>
                  </a:lnTo>
                  <a:lnTo>
                    <a:pt x="250" y="317"/>
                  </a:lnTo>
                  <a:lnTo>
                    <a:pt x="194" y="308"/>
                  </a:lnTo>
                  <a:lnTo>
                    <a:pt x="180" y="304"/>
                  </a:lnTo>
                  <a:lnTo>
                    <a:pt x="189" y="294"/>
                  </a:lnTo>
                  <a:lnTo>
                    <a:pt x="217" y="266"/>
                  </a:lnTo>
                  <a:lnTo>
                    <a:pt x="317" y="175"/>
                  </a:lnTo>
                  <a:lnTo>
                    <a:pt x="327" y="166"/>
                  </a:lnTo>
                  <a:lnTo>
                    <a:pt x="293" y="156"/>
                  </a:lnTo>
                  <a:lnTo>
                    <a:pt x="199" y="146"/>
                  </a:lnTo>
                  <a:lnTo>
                    <a:pt x="103" y="132"/>
                  </a:lnTo>
                  <a:lnTo>
                    <a:pt x="56" y="118"/>
                  </a:lnTo>
                  <a:lnTo>
                    <a:pt x="18" y="75"/>
                  </a:lnTo>
                  <a:lnTo>
                    <a:pt x="0" y="43"/>
                  </a:lnTo>
                  <a:lnTo>
                    <a:pt x="8" y="38"/>
                  </a:lnTo>
                  <a:lnTo>
                    <a:pt x="14" y="9"/>
                  </a:lnTo>
                  <a:lnTo>
                    <a:pt x="28" y="9"/>
                  </a:lnTo>
                  <a:lnTo>
                    <a:pt x="28" y="0"/>
                  </a:lnTo>
                  <a:lnTo>
                    <a:pt x="66" y="0"/>
                  </a:lnTo>
                  <a:lnTo>
                    <a:pt x="99" y="24"/>
                  </a:lnTo>
                  <a:lnTo>
                    <a:pt x="156" y="9"/>
                  </a:lnTo>
                  <a:lnTo>
                    <a:pt x="180" y="24"/>
                  </a:lnTo>
                  <a:lnTo>
                    <a:pt x="222" y="0"/>
                  </a:lnTo>
                  <a:lnTo>
                    <a:pt x="246" y="5"/>
                  </a:lnTo>
                  <a:lnTo>
                    <a:pt x="274" y="9"/>
                  </a:lnTo>
                  <a:lnTo>
                    <a:pt x="313" y="29"/>
                  </a:lnTo>
                  <a:lnTo>
                    <a:pt x="355" y="48"/>
                  </a:lnTo>
                  <a:lnTo>
                    <a:pt x="465" y="95"/>
                  </a:lnTo>
                  <a:lnTo>
                    <a:pt x="465" y="113"/>
                  </a:lnTo>
                  <a:lnTo>
                    <a:pt x="455" y="132"/>
                  </a:lnTo>
                  <a:lnTo>
                    <a:pt x="473" y="152"/>
                  </a:lnTo>
                  <a:lnTo>
                    <a:pt x="512" y="209"/>
                  </a:lnTo>
                  <a:lnTo>
                    <a:pt x="539" y="251"/>
                  </a:lnTo>
                  <a:lnTo>
                    <a:pt x="568" y="304"/>
                  </a:lnTo>
                  <a:lnTo>
                    <a:pt x="553" y="321"/>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74" name="Freeform 90"/>
            <p:cNvSpPr>
              <a:spLocks/>
            </p:cNvSpPr>
            <p:nvPr/>
          </p:nvSpPr>
          <p:spPr bwMode="auto">
            <a:xfrm>
              <a:off x="5324" y="3531"/>
              <a:ext cx="428" cy="482"/>
            </a:xfrm>
            <a:custGeom>
              <a:avLst/>
              <a:gdLst>
                <a:gd name="T0" fmla="*/ 356 w 428"/>
                <a:gd name="T1" fmla="*/ 311 h 482"/>
                <a:gd name="T2" fmla="*/ 242 w 428"/>
                <a:gd name="T3" fmla="*/ 287 h 482"/>
                <a:gd name="T4" fmla="*/ 189 w 428"/>
                <a:gd name="T5" fmla="*/ 297 h 482"/>
                <a:gd name="T6" fmla="*/ 147 w 428"/>
                <a:gd name="T7" fmla="*/ 335 h 482"/>
                <a:gd name="T8" fmla="*/ 94 w 428"/>
                <a:gd name="T9" fmla="*/ 466 h 482"/>
                <a:gd name="T10" fmla="*/ 42 w 428"/>
                <a:gd name="T11" fmla="*/ 475 h 482"/>
                <a:gd name="T12" fmla="*/ 14 w 428"/>
                <a:gd name="T13" fmla="*/ 466 h 482"/>
                <a:gd name="T14" fmla="*/ 66 w 428"/>
                <a:gd name="T15" fmla="*/ 461 h 482"/>
                <a:gd name="T16" fmla="*/ 108 w 428"/>
                <a:gd name="T17" fmla="*/ 428 h 482"/>
                <a:gd name="T18" fmla="*/ 84 w 428"/>
                <a:gd name="T19" fmla="*/ 457 h 482"/>
                <a:gd name="T20" fmla="*/ 137 w 428"/>
                <a:gd name="T21" fmla="*/ 410 h 482"/>
                <a:gd name="T22" fmla="*/ 132 w 428"/>
                <a:gd name="T23" fmla="*/ 381 h 482"/>
                <a:gd name="T24" fmla="*/ 137 w 428"/>
                <a:gd name="T25" fmla="*/ 339 h 482"/>
                <a:gd name="T26" fmla="*/ 165 w 428"/>
                <a:gd name="T27" fmla="*/ 316 h 482"/>
                <a:gd name="T28" fmla="*/ 108 w 428"/>
                <a:gd name="T29" fmla="*/ 287 h 482"/>
                <a:gd name="T30" fmla="*/ 180 w 428"/>
                <a:gd name="T31" fmla="*/ 287 h 482"/>
                <a:gd name="T32" fmla="*/ 122 w 428"/>
                <a:gd name="T33" fmla="*/ 278 h 482"/>
                <a:gd name="T34" fmla="*/ 108 w 428"/>
                <a:gd name="T35" fmla="*/ 254 h 482"/>
                <a:gd name="T36" fmla="*/ 194 w 428"/>
                <a:gd name="T37" fmla="*/ 264 h 482"/>
                <a:gd name="T38" fmla="*/ 80 w 428"/>
                <a:gd name="T39" fmla="*/ 188 h 482"/>
                <a:gd name="T40" fmla="*/ 194 w 428"/>
                <a:gd name="T41" fmla="*/ 202 h 482"/>
                <a:gd name="T42" fmla="*/ 194 w 428"/>
                <a:gd name="T43" fmla="*/ 188 h 482"/>
                <a:gd name="T44" fmla="*/ 208 w 428"/>
                <a:gd name="T45" fmla="*/ 118 h 482"/>
                <a:gd name="T46" fmla="*/ 242 w 428"/>
                <a:gd name="T47" fmla="*/ 38 h 482"/>
                <a:gd name="T48" fmla="*/ 227 w 428"/>
                <a:gd name="T49" fmla="*/ 104 h 482"/>
                <a:gd name="T50" fmla="*/ 279 w 428"/>
                <a:gd name="T51" fmla="*/ 80 h 482"/>
                <a:gd name="T52" fmla="*/ 304 w 428"/>
                <a:gd name="T53" fmla="*/ 137 h 482"/>
                <a:gd name="T54" fmla="*/ 242 w 428"/>
                <a:gd name="T55" fmla="*/ 179 h 482"/>
                <a:gd name="T56" fmla="*/ 271 w 428"/>
                <a:gd name="T57" fmla="*/ 216 h 482"/>
                <a:gd name="T58" fmla="*/ 242 w 428"/>
                <a:gd name="T59" fmla="*/ 202 h 482"/>
                <a:gd name="T60" fmla="*/ 289 w 428"/>
                <a:gd name="T61" fmla="*/ 259 h 482"/>
                <a:gd name="T62" fmla="*/ 246 w 428"/>
                <a:gd name="T63" fmla="*/ 273 h 482"/>
                <a:gd name="T64" fmla="*/ 204 w 428"/>
                <a:gd name="T65" fmla="*/ 193 h 482"/>
                <a:gd name="T66" fmla="*/ 208 w 428"/>
                <a:gd name="T67" fmla="*/ 230 h 482"/>
                <a:gd name="T68" fmla="*/ 237 w 428"/>
                <a:gd name="T69" fmla="*/ 278 h 482"/>
                <a:gd name="T70" fmla="*/ 294 w 428"/>
                <a:gd name="T71" fmla="*/ 268 h 482"/>
                <a:gd name="T72" fmla="*/ 385 w 428"/>
                <a:gd name="T73" fmla="*/ 287 h 482"/>
                <a:gd name="T74" fmla="*/ 322 w 428"/>
                <a:gd name="T75" fmla="*/ 254 h 482"/>
                <a:gd name="T76" fmla="*/ 356 w 428"/>
                <a:gd name="T77" fmla="*/ 222 h 482"/>
                <a:gd name="T78" fmla="*/ 375 w 428"/>
                <a:gd name="T79" fmla="*/ 222 h 482"/>
                <a:gd name="T80" fmla="*/ 346 w 428"/>
                <a:gd name="T81" fmla="*/ 131 h 482"/>
                <a:gd name="T82" fmla="*/ 304 w 428"/>
                <a:gd name="T83" fmla="*/ 29 h 482"/>
                <a:gd name="T84" fmla="*/ 365 w 428"/>
                <a:gd name="T85" fmla="*/ 23 h 482"/>
                <a:gd name="T86" fmla="*/ 356 w 428"/>
                <a:gd name="T87" fmla="*/ 151 h 482"/>
                <a:gd name="T88" fmla="*/ 402 w 428"/>
                <a:gd name="T89" fmla="*/ 230 h 4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28"/>
                <a:gd name="T136" fmla="*/ 0 h 482"/>
                <a:gd name="T137" fmla="*/ 428 w 428"/>
                <a:gd name="T138" fmla="*/ 482 h 4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28" h="482">
                  <a:moveTo>
                    <a:pt x="422" y="292"/>
                  </a:moveTo>
                  <a:lnTo>
                    <a:pt x="398" y="287"/>
                  </a:lnTo>
                  <a:lnTo>
                    <a:pt x="356" y="311"/>
                  </a:lnTo>
                  <a:lnTo>
                    <a:pt x="332" y="297"/>
                  </a:lnTo>
                  <a:lnTo>
                    <a:pt x="275" y="311"/>
                  </a:lnTo>
                  <a:lnTo>
                    <a:pt x="242" y="287"/>
                  </a:lnTo>
                  <a:lnTo>
                    <a:pt x="204" y="287"/>
                  </a:lnTo>
                  <a:lnTo>
                    <a:pt x="204" y="297"/>
                  </a:lnTo>
                  <a:lnTo>
                    <a:pt x="189" y="297"/>
                  </a:lnTo>
                  <a:lnTo>
                    <a:pt x="184" y="325"/>
                  </a:lnTo>
                  <a:lnTo>
                    <a:pt x="175" y="330"/>
                  </a:lnTo>
                  <a:lnTo>
                    <a:pt x="147" y="335"/>
                  </a:lnTo>
                  <a:lnTo>
                    <a:pt x="141" y="376"/>
                  </a:lnTo>
                  <a:lnTo>
                    <a:pt x="151" y="410"/>
                  </a:lnTo>
                  <a:lnTo>
                    <a:pt x="94" y="466"/>
                  </a:lnTo>
                  <a:lnTo>
                    <a:pt x="75" y="466"/>
                  </a:lnTo>
                  <a:lnTo>
                    <a:pt x="61" y="475"/>
                  </a:lnTo>
                  <a:lnTo>
                    <a:pt x="42" y="475"/>
                  </a:lnTo>
                  <a:lnTo>
                    <a:pt x="14" y="481"/>
                  </a:lnTo>
                  <a:lnTo>
                    <a:pt x="0" y="475"/>
                  </a:lnTo>
                  <a:lnTo>
                    <a:pt x="14" y="466"/>
                  </a:lnTo>
                  <a:lnTo>
                    <a:pt x="38" y="466"/>
                  </a:lnTo>
                  <a:lnTo>
                    <a:pt x="57" y="461"/>
                  </a:lnTo>
                  <a:lnTo>
                    <a:pt x="66" y="461"/>
                  </a:lnTo>
                  <a:lnTo>
                    <a:pt x="75" y="457"/>
                  </a:lnTo>
                  <a:lnTo>
                    <a:pt x="98" y="433"/>
                  </a:lnTo>
                  <a:lnTo>
                    <a:pt x="108" y="428"/>
                  </a:lnTo>
                  <a:lnTo>
                    <a:pt x="98" y="438"/>
                  </a:lnTo>
                  <a:lnTo>
                    <a:pt x="90" y="447"/>
                  </a:lnTo>
                  <a:lnTo>
                    <a:pt x="84" y="457"/>
                  </a:lnTo>
                  <a:lnTo>
                    <a:pt x="90" y="457"/>
                  </a:lnTo>
                  <a:lnTo>
                    <a:pt x="104" y="447"/>
                  </a:lnTo>
                  <a:lnTo>
                    <a:pt x="137" y="410"/>
                  </a:lnTo>
                  <a:lnTo>
                    <a:pt x="137" y="400"/>
                  </a:lnTo>
                  <a:lnTo>
                    <a:pt x="132" y="390"/>
                  </a:lnTo>
                  <a:lnTo>
                    <a:pt x="132" y="381"/>
                  </a:lnTo>
                  <a:lnTo>
                    <a:pt x="132" y="372"/>
                  </a:lnTo>
                  <a:lnTo>
                    <a:pt x="137" y="344"/>
                  </a:lnTo>
                  <a:lnTo>
                    <a:pt x="137" y="339"/>
                  </a:lnTo>
                  <a:lnTo>
                    <a:pt x="118" y="339"/>
                  </a:lnTo>
                  <a:lnTo>
                    <a:pt x="118" y="325"/>
                  </a:lnTo>
                  <a:lnTo>
                    <a:pt x="165" y="316"/>
                  </a:lnTo>
                  <a:lnTo>
                    <a:pt x="165" y="302"/>
                  </a:lnTo>
                  <a:lnTo>
                    <a:pt x="108" y="302"/>
                  </a:lnTo>
                  <a:lnTo>
                    <a:pt x="108" y="287"/>
                  </a:lnTo>
                  <a:lnTo>
                    <a:pt x="137" y="292"/>
                  </a:lnTo>
                  <a:lnTo>
                    <a:pt x="147" y="292"/>
                  </a:lnTo>
                  <a:lnTo>
                    <a:pt x="180" y="287"/>
                  </a:lnTo>
                  <a:lnTo>
                    <a:pt x="184" y="278"/>
                  </a:lnTo>
                  <a:lnTo>
                    <a:pt x="155" y="278"/>
                  </a:lnTo>
                  <a:lnTo>
                    <a:pt x="122" y="278"/>
                  </a:lnTo>
                  <a:lnTo>
                    <a:pt x="98" y="268"/>
                  </a:lnTo>
                  <a:lnTo>
                    <a:pt x="90" y="250"/>
                  </a:lnTo>
                  <a:lnTo>
                    <a:pt x="108" y="254"/>
                  </a:lnTo>
                  <a:lnTo>
                    <a:pt x="127" y="259"/>
                  </a:lnTo>
                  <a:lnTo>
                    <a:pt x="161" y="264"/>
                  </a:lnTo>
                  <a:lnTo>
                    <a:pt x="194" y="264"/>
                  </a:lnTo>
                  <a:lnTo>
                    <a:pt x="198" y="244"/>
                  </a:lnTo>
                  <a:lnTo>
                    <a:pt x="90" y="198"/>
                  </a:lnTo>
                  <a:lnTo>
                    <a:pt x="80" y="188"/>
                  </a:lnTo>
                  <a:lnTo>
                    <a:pt x="113" y="202"/>
                  </a:lnTo>
                  <a:lnTo>
                    <a:pt x="180" y="222"/>
                  </a:lnTo>
                  <a:lnTo>
                    <a:pt x="194" y="202"/>
                  </a:lnTo>
                  <a:lnTo>
                    <a:pt x="189" y="193"/>
                  </a:lnTo>
                  <a:lnTo>
                    <a:pt x="175" y="183"/>
                  </a:lnTo>
                  <a:lnTo>
                    <a:pt x="194" y="188"/>
                  </a:lnTo>
                  <a:lnTo>
                    <a:pt x="204" y="169"/>
                  </a:lnTo>
                  <a:lnTo>
                    <a:pt x="198" y="137"/>
                  </a:lnTo>
                  <a:lnTo>
                    <a:pt x="208" y="118"/>
                  </a:lnTo>
                  <a:lnTo>
                    <a:pt x="218" y="100"/>
                  </a:lnTo>
                  <a:lnTo>
                    <a:pt x="232" y="71"/>
                  </a:lnTo>
                  <a:lnTo>
                    <a:pt x="242" y="38"/>
                  </a:lnTo>
                  <a:lnTo>
                    <a:pt x="242" y="57"/>
                  </a:lnTo>
                  <a:lnTo>
                    <a:pt x="232" y="90"/>
                  </a:lnTo>
                  <a:lnTo>
                    <a:pt x="227" y="104"/>
                  </a:lnTo>
                  <a:lnTo>
                    <a:pt x="222" y="122"/>
                  </a:lnTo>
                  <a:lnTo>
                    <a:pt x="242" y="114"/>
                  </a:lnTo>
                  <a:lnTo>
                    <a:pt x="279" y="80"/>
                  </a:lnTo>
                  <a:lnTo>
                    <a:pt x="246" y="118"/>
                  </a:lnTo>
                  <a:lnTo>
                    <a:pt x="222" y="131"/>
                  </a:lnTo>
                  <a:lnTo>
                    <a:pt x="304" y="137"/>
                  </a:lnTo>
                  <a:lnTo>
                    <a:pt x="304" y="141"/>
                  </a:lnTo>
                  <a:lnTo>
                    <a:pt x="212" y="145"/>
                  </a:lnTo>
                  <a:lnTo>
                    <a:pt x="242" y="179"/>
                  </a:lnTo>
                  <a:lnTo>
                    <a:pt x="318" y="240"/>
                  </a:lnTo>
                  <a:lnTo>
                    <a:pt x="313" y="240"/>
                  </a:lnTo>
                  <a:lnTo>
                    <a:pt x="271" y="216"/>
                  </a:lnTo>
                  <a:lnTo>
                    <a:pt x="251" y="207"/>
                  </a:lnTo>
                  <a:lnTo>
                    <a:pt x="232" y="188"/>
                  </a:lnTo>
                  <a:lnTo>
                    <a:pt x="242" y="202"/>
                  </a:lnTo>
                  <a:lnTo>
                    <a:pt x="279" y="244"/>
                  </a:lnTo>
                  <a:lnTo>
                    <a:pt x="308" y="268"/>
                  </a:lnTo>
                  <a:lnTo>
                    <a:pt x="289" y="259"/>
                  </a:lnTo>
                  <a:lnTo>
                    <a:pt x="265" y="244"/>
                  </a:lnTo>
                  <a:lnTo>
                    <a:pt x="232" y="216"/>
                  </a:lnTo>
                  <a:lnTo>
                    <a:pt x="246" y="273"/>
                  </a:lnTo>
                  <a:lnTo>
                    <a:pt x="232" y="254"/>
                  </a:lnTo>
                  <a:lnTo>
                    <a:pt x="212" y="183"/>
                  </a:lnTo>
                  <a:lnTo>
                    <a:pt x="204" y="193"/>
                  </a:lnTo>
                  <a:lnTo>
                    <a:pt x="212" y="202"/>
                  </a:lnTo>
                  <a:lnTo>
                    <a:pt x="194" y="226"/>
                  </a:lnTo>
                  <a:lnTo>
                    <a:pt x="208" y="230"/>
                  </a:lnTo>
                  <a:lnTo>
                    <a:pt x="212" y="236"/>
                  </a:lnTo>
                  <a:lnTo>
                    <a:pt x="204" y="278"/>
                  </a:lnTo>
                  <a:lnTo>
                    <a:pt x="237" y="278"/>
                  </a:lnTo>
                  <a:lnTo>
                    <a:pt x="279" y="302"/>
                  </a:lnTo>
                  <a:lnTo>
                    <a:pt x="313" y="292"/>
                  </a:lnTo>
                  <a:lnTo>
                    <a:pt x="294" y="268"/>
                  </a:lnTo>
                  <a:lnTo>
                    <a:pt x="308" y="278"/>
                  </a:lnTo>
                  <a:lnTo>
                    <a:pt x="356" y="302"/>
                  </a:lnTo>
                  <a:lnTo>
                    <a:pt x="385" y="287"/>
                  </a:lnTo>
                  <a:lnTo>
                    <a:pt x="336" y="264"/>
                  </a:lnTo>
                  <a:lnTo>
                    <a:pt x="318" y="254"/>
                  </a:lnTo>
                  <a:lnTo>
                    <a:pt x="322" y="254"/>
                  </a:lnTo>
                  <a:lnTo>
                    <a:pt x="412" y="278"/>
                  </a:lnTo>
                  <a:lnTo>
                    <a:pt x="412" y="244"/>
                  </a:lnTo>
                  <a:lnTo>
                    <a:pt x="356" y="222"/>
                  </a:lnTo>
                  <a:lnTo>
                    <a:pt x="346" y="212"/>
                  </a:lnTo>
                  <a:lnTo>
                    <a:pt x="356" y="212"/>
                  </a:lnTo>
                  <a:lnTo>
                    <a:pt x="375" y="222"/>
                  </a:lnTo>
                  <a:lnTo>
                    <a:pt x="294" y="66"/>
                  </a:lnTo>
                  <a:lnTo>
                    <a:pt x="313" y="85"/>
                  </a:lnTo>
                  <a:lnTo>
                    <a:pt x="346" y="131"/>
                  </a:lnTo>
                  <a:lnTo>
                    <a:pt x="351" y="114"/>
                  </a:lnTo>
                  <a:lnTo>
                    <a:pt x="299" y="29"/>
                  </a:lnTo>
                  <a:lnTo>
                    <a:pt x="304" y="29"/>
                  </a:lnTo>
                  <a:lnTo>
                    <a:pt x="336" y="71"/>
                  </a:lnTo>
                  <a:lnTo>
                    <a:pt x="365" y="0"/>
                  </a:lnTo>
                  <a:lnTo>
                    <a:pt x="365" y="23"/>
                  </a:lnTo>
                  <a:lnTo>
                    <a:pt x="351" y="85"/>
                  </a:lnTo>
                  <a:lnTo>
                    <a:pt x="371" y="108"/>
                  </a:lnTo>
                  <a:lnTo>
                    <a:pt x="356" y="151"/>
                  </a:lnTo>
                  <a:lnTo>
                    <a:pt x="394" y="193"/>
                  </a:lnTo>
                  <a:lnTo>
                    <a:pt x="394" y="222"/>
                  </a:lnTo>
                  <a:lnTo>
                    <a:pt x="402" y="230"/>
                  </a:lnTo>
                  <a:lnTo>
                    <a:pt x="427" y="240"/>
                  </a:lnTo>
                  <a:lnTo>
                    <a:pt x="422" y="292"/>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75" name="Freeform 91"/>
            <p:cNvSpPr>
              <a:spLocks/>
            </p:cNvSpPr>
            <p:nvPr/>
          </p:nvSpPr>
          <p:spPr bwMode="auto">
            <a:xfrm>
              <a:off x="5401" y="3426"/>
              <a:ext cx="337" cy="408"/>
            </a:xfrm>
            <a:custGeom>
              <a:avLst/>
              <a:gdLst>
                <a:gd name="T0" fmla="*/ 260 w 337"/>
                <a:gd name="T1" fmla="*/ 175 h 408"/>
                <a:gd name="T2" fmla="*/ 223 w 337"/>
                <a:gd name="T3" fmla="*/ 133 h 408"/>
                <a:gd name="T4" fmla="*/ 270 w 337"/>
                <a:gd name="T5" fmla="*/ 235 h 408"/>
                <a:gd name="T6" fmla="*/ 217 w 337"/>
                <a:gd name="T7" fmla="*/ 170 h 408"/>
                <a:gd name="T8" fmla="*/ 280 w 337"/>
                <a:gd name="T9" fmla="*/ 316 h 408"/>
                <a:gd name="T10" fmla="*/ 280 w 337"/>
                <a:gd name="T11" fmla="*/ 326 h 408"/>
                <a:gd name="T12" fmla="*/ 336 w 337"/>
                <a:gd name="T13" fmla="*/ 382 h 408"/>
                <a:gd name="T14" fmla="*/ 241 w 337"/>
                <a:gd name="T15" fmla="*/ 358 h 408"/>
                <a:gd name="T16" fmla="*/ 308 w 337"/>
                <a:gd name="T17" fmla="*/ 391 h 408"/>
                <a:gd name="T18" fmla="*/ 232 w 337"/>
                <a:gd name="T19" fmla="*/ 382 h 408"/>
                <a:gd name="T20" fmla="*/ 237 w 337"/>
                <a:gd name="T21" fmla="*/ 397 h 408"/>
                <a:gd name="T22" fmla="*/ 160 w 337"/>
                <a:gd name="T23" fmla="*/ 382 h 408"/>
                <a:gd name="T24" fmla="*/ 136 w 337"/>
                <a:gd name="T25" fmla="*/ 340 h 408"/>
                <a:gd name="T26" fmla="*/ 118 w 337"/>
                <a:gd name="T27" fmla="*/ 330 h 408"/>
                <a:gd name="T28" fmla="*/ 128 w 337"/>
                <a:gd name="T29" fmla="*/ 297 h 408"/>
                <a:gd name="T30" fmla="*/ 156 w 337"/>
                <a:gd name="T31" fmla="*/ 358 h 408"/>
                <a:gd name="T32" fmla="*/ 156 w 337"/>
                <a:gd name="T33" fmla="*/ 320 h 408"/>
                <a:gd name="T34" fmla="*/ 213 w 337"/>
                <a:gd name="T35" fmla="*/ 363 h 408"/>
                <a:gd name="T36" fmla="*/ 203 w 337"/>
                <a:gd name="T37" fmla="*/ 349 h 408"/>
                <a:gd name="T38" fmla="*/ 156 w 337"/>
                <a:gd name="T39" fmla="*/ 292 h 408"/>
                <a:gd name="T40" fmla="*/ 194 w 337"/>
                <a:gd name="T41" fmla="*/ 320 h 408"/>
                <a:gd name="T42" fmla="*/ 241 w 337"/>
                <a:gd name="T43" fmla="*/ 344 h 408"/>
                <a:gd name="T44" fmla="*/ 136 w 337"/>
                <a:gd name="T45" fmla="*/ 249 h 408"/>
                <a:gd name="T46" fmla="*/ 227 w 337"/>
                <a:gd name="T47" fmla="*/ 241 h 408"/>
                <a:gd name="T48" fmla="*/ 170 w 337"/>
                <a:gd name="T49" fmla="*/ 222 h 408"/>
                <a:gd name="T50" fmla="*/ 166 w 337"/>
                <a:gd name="T51" fmla="*/ 218 h 408"/>
                <a:gd name="T52" fmla="*/ 151 w 337"/>
                <a:gd name="T53" fmla="*/ 208 h 408"/>
                <a:gd name="T54" fmla="*/ 166 w 337"/>
                <a:gd name="T55" fmla="*/ 161 h 408"/>
                <a:gd name="T56" fmla="*/ 156 w 337"/>
                <a:gd name="T57" fmla="*/ 175 h 408"/>
                <a:gd name="T58" fmla="*/ 132 w 337"/>
                <a:gd name="T59" fmla="*/ 222 h 408"/>
                <a:gd name="T60" fmla="*/ 128 w 337"/>
                <a:gd name="T61" fmla="*/ 273 h 408"/>
                <a:gd name="T62" fmla="*/ 99 w 337"/>
                <a:gd name="T63" fmla="*/ 288 h 408"/>
                <a:gd name="T64" fmla="*/ 118 w 337"/>
                <a:gd name="T65" fmla="*/ 306 h 408"/>
                <a:gd name="T66" fmla="*/ 37 w 337"/>
                <a:gd name="T67" fmla="*/ 306 h 408"/>
                <a:gd name="T68" fmla="*/ 18 w 337"/>
                <a:gd name="T69" fmla="*/ 269 h 408"/>
                <a:gd name="T70" fmla="*/ 4 w 337"/>
                <a:gd name="T71" fmla="*/ 245 h 408"/>
                <a:gd name="T72" fmla="*/ 8 w 337"/>
                <a:gd name="T73" fmla="*/ 212 h 408"/>
                <a:gd name="T74" fmla="*/ 85 w 337"/>
                <a:gd name="T75" fmla="*/ 241 h 408"/>
                <a:gd name="T76" fmla="*/ 42 w 337"/>
                <a:gd name="T77" fmla="*/ 218 h 408"/>
                <a:gd name="T78" fmla="*/ 14 w 337"/>
                <a:gd name="T79" fmla="*/ 170 h 408"/>
                <a:gd name="T80" fmla="*/ 51 w 337"/>
                <a:gd name="T81" fmla="*/ 175 h 408"/>
                <a:gd name="T82" fmla="*/ 89 w 337"/>
                <a:gd name="T83" fmla="*/ 194 h 408"/>
                <a:gd name="T84" fmla="*/ 22 w 337"/>
                <a:gd name="T85" fmla="*/ 133 h 408"/>
                <a:gd name="T86" fmla="*/ 32 w 337"/>
                <a:gd name="T87" fmla="*/ 103 h 408"/>
                <a:gd name="T88" fmla="*/ 79 w 337"/>
                <a:gd name="T89" fmla="*/ 127 h 408"/>
                <a:gd name="T90" fmla="*/ 108 w 337"/>
                <a:gd name="T91" fmla="*/ 165 h 408"/>
                <a:gd name="T92" fmla="*/ 99 w 337"/>
                <a:gd name="T93" fmla="*/ 61 h 408"/>
                <a:gd name="T94" fmla="*/ 146 w 337"/>
                <a:gd name="T95" fmla="*/ 103 h 408"/>
                <a:gd name="T96" fmla="*/ 113 w 337"/>
                <a:gd name="T97" fmla="*/ 56 h 408"/>
                <a:gd name="T98" fmla="*/ 166 w 337"/>
                <a:gd name="T99" fmla="*/ 32 h 408"/>
                <a:gd name="T100" fmla="*/ 246 w 337"/>
                <a:gd name="T101" fmla="*/ 94 h 408"/>
                <a:gd name="T102" fmla="*/ 151 w 337"/>
                <a:gd name="T103" fmla="*/ 4 h 408"/>
                <a:gd name="T104" fmla="*/ 180 w 337"/>
                <a:gd name="T105" fmla="*/ 18 h 408"/>
                <a:gd name="T106" fmla="*/ 241 w 337"/>
                <a:gd name="T107" fmla="*/ 70 h 40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7"/>
                <a:gd name="T163" fmla="*/ 0 h 408"/>
                <a:gd name="T164" fmla="*/ 337 w 337"/>
                <a:gd name="T165" fmla="*/ 408 h 40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7" h="408">
                  <a:moveTo>
                    <a:pt x="288" y="103"/>
                  </a:moveTo>
                  <a:lnTo>
                    <a:pt x="260" y="175"/>
                  </a:lnTo>
                  <a:lnTo>
                    <a:pt x="227" y="133"/>
                  </a:lnTo>
                  <a:lnTo>
                    <a:pt x="223" y="133"/>
                  </a:lnTo>
                  <a:lnTo>
                    <a:pt x="274" y="218"/>
                  </a:lnTo>
                  <a:lnTo>
                    <a:pt x="270" y="235"/>
                  </a:lnTo>
                  <a:lnTo>
                    <a:pt x="237" y="189"/>
                  </a:lnTo>
                  <a:lnTo>
                    <a:pt x="217" y="170"/>
                  </a:lnTo>
                  <a:lnTo>
                    <a:pt x="298" y="326"/>
                  </a:lnTo>
                  <a:lnTo>
                    <a:pt x="280" y="316"/>
                  </a:lnTo>
                  <a:lnTo>
                    <a:pt x="270" y="316"/>
                  </a:lnTo>
                  <a:lnTo>
                    <a:pt x="280" y="326"/>
                  </a:lnTo>
                  <a:lnTo>
                    <a:pt x="336" y="349"/>
                  </a:lnTo>
                  <a:lnTo>
                    <a:pt x="336" y="382"/>
                  </a:lnTo>
                  <a:lnTo>
                    <a:pt x="246" y="358"/>
                  </a:lnTo>
                  <a:lnTo>
                    <a:pt x="241" y="358"/>
                  </a:lnTo>
                  <a:lnTo>
                    <a:pt x="260" y="368"/>
                  </a:lnTo>
                  <a:lnTo>
                    <a:pt x="308" y="391"/>
                  </a:lnTo>
                  <a:lnTo>
                    <a:pt x="280" y="407"/>
                  </a:lnTo>
                  <a:lnTo>
                    <a:pt x="232" y="382"/>
                  </a:lnTo>
                  <a:lnTo>
                    <a:pt x="217" y="373"/>
                  </a:lnTo>
                  <a:lnTo>
                    <a:pt x="237" y="397"/>
                  </a:lnTo>
                  <a:lnTo>
                    <a:pt x="203" y="407"/>
                  </a:lnTo>
                  <a:lnTo>
                    <a:pt x="160" y="382"/>
                  </a:lnTo>
                  <a:lnTo>
                    <a:pt x="128" y="382"/>
                  </a:lnTo>
                  <a:lnTo>
                    <a:pt x="136" y="340"/>
                  </a:lnTo>
                  <a:lnTo>
                    <a:pt x="132" y="334"/>
                  </a:lnTo>
                  <a:lnTo>
                    <a:pt x="118" y="330"/>
                  </a:lnTo>
                  <a:lnTo>
                    <a:pt x="136" y="306"/>
                  </a:lnTo>
                  <a:lnTo>
                    <a:pt x="128" y="297"/>
                  </a:lnTo>
                  <a:lnTo>
                    <a:pt x="136" y="288"/>
                  </a:lnTo>
                  <a:lnTo>
                    <a:pt x="156" y="358"/>
                  </a:lnTo>
                  <a:lnTo>
                    <a:pt x="170" y="377"/>
                  </a:lnTo>
                  <a:lnTo>
                    <a:pt x="156" y="320"/>
                  </a:lnTo>
                  <a:lnTo>
                    <a:pt x="189" y="349"/>
                  </a:lnTo>
                  <a:lnTo>
                    <a:pt x="213" y="363"/>
                  </a:lnTo>
                  <a:lnTo>
                    <a:pt x="232" y="373"/>
                  </a:lnTo>
                  <a:lnTo>
                    <a:pt x="203" y="349"/>
                  </a:lnTo>
                  <a:lnTo>
                    <a:pt x="166" y="306"/>
                  </a:lnTo>
                  <a:lnTo>
                    <a:pt x="156" y="292"/>
                  </a:lnTo>
                  <a:lnTo>
                    <a:pt x="175" y="312"/>
                  </a:lnTo>
                  <a:lnTo>
                    <a:pt x="194" y="320"/>
                  </a:lnTo>
                  <a:lnTo>
                    <a:pt x="237" y="344"/>
                  </a:lnTo>
                  <a:lnTo>
                    <a:pt x="241" y="344"/>
                  </a:lnTo>
                  <a:lnTo>
                    <a:pt x="166" y="283"/>
                  </a:lnTo>
                  <a:lnTo>
                    <a:pt x="136" y="249"/>
                  </a:lnTo>
                  <a:lnTo>
                    <a:pt x="227" y="245"/>
                  </a:lnTo>
                  <a:lnTo>
                    <a:pt x="227" y="241"/>
                  </a:lnTo>
                  <a:lnTo>
                    <a:pt x="146" y="235"/>
                  </a:lnTo>
                  <a:lnTo>
                    <a:pt x="170" y="222"/>
                  </a:lnTo>
                  <a:lnTo>
                    <a:pt x="203" y="184"/>
                  </a:lnTo>
                  <a:lnTo>
                    <a:pt x="166" y="218"/>
                  </a:lnTo>
                  <a:lnTo>
                    <a:pt x="146" y="226"/>
                  </a:lnTo>
                  <a:lnTo>
                    <a:pt x="151" y="208"/>
                  </a:lnTo>
                  <a:lnTo>
                    <a:pt x="156" y="194"/>
                  </a:lnTo>
                  <a:lnTo>
                    <a:pt x="166" y="161"/>
                  </a:lnTo>
                  <a:lnTo>
                    <a:pt x="166" y="141"/>
                  </a:lnTo>
                  <a:lnTo>
                    <a:pt x="156" y="175"/>
                  </a:lnTo>
                  <a:lnTo>
                    <a:pt x="142" y="204"/>
                  </a:lnTo>
                  <a:lnTo>
                    <a:pt x="132" y="222"/>
                  </a:lnTo>
                  <a:lnTo>
                    <a:pt x="122" y="241"/>
                  </a:lnTo>
                  <a:lnTo>
                    <a:pt x="128" y="273"/>
                  </a:lnTo>
                  <a:lnTo>
                    <a:pt x="118" y="292"/>
                  </a:lnTo>
                  <a:lnTo>
                    <a:pt x="99" y="288"/>
                  </a:lnTo>
                  <a:lnTo>
                    <a:pt x="113" y="297"/>
                  </a:lnTo>
                  <a:lnTo>
                    <a:pt x="118" y="306"/>
                  </a:lnTo>
                  <a:lnTo>
                    <a:pt x="103" y="326"/>
                  </a:lnTo>
                  <a:lnTo>
                    <a:pt x="37" y="306"/>
                  </a:lnTo>
                  <a:lnTo>
                    <a:pt x="4" y="292"/>
                  </a:lnTo>
                  <a:lnTo>
                    <a:pt x="18" y="269"/>
                  </a:lnTo>
                  <a:lnTo>
                    <a:pt x="71" y="278"/>
                  </a:lnTo>
                  <a:lnTo>
                    <a:pt x="4" y="245"/>
                  </a:lnTo>
                  <a:lnTo>
                    <a:pt x="4" y="232"/>
                  </a:lnTo>
                  <a:lnTo>
                    <a:pt x="8" y="212"/>
                  </a:lnTo>
                  <a:lnTo>
                    <a:pt x="32" y="222"/>
                  </a:lnTo>
                  <a:lnTo>
                    <a:pt x="85" y="241"/>
                  </a:lnTo>
                  <a:lnTo>
                    <a:pt x="79" y="235"/>
                  </a:lnTo>
                  <a:lnTo>
                    <a:pt x="42" y="218"/>
                  </a:lnTo>
                  <a:lnTo>
                    <a:pt x="0" y="189"/>
                  </a:lnTo>
                  <a:lnTo>
                    <a:pt x="14" y="170"/>
                  </a:lnTo>
                  <a:lnTo>
                    <a:pt x="28" y="161"/>
                  </a:lnTo>
                  <a:lnTo>
                    <a:pt x="51" y="175"/>
                  </a:lnTo>
                  <a:lnTo>
                    <a:pt x="71" y="189"/>
                  </a:lnTo>
                  <a:lnTo>
                    <a:pt x="89" y="194"/>
                  </a:lnTo>
                  <a:lnTo>
                    <a:pt x="47" y="151"/>
                  </a:lnTo>
                  <a:lnTo>
                    <a:pt x="22" y="133"/>
                  </a:lnTo>
                  <a:lnTo>
                    <a:pt x="22" y="127"/>
                  </a:lnTo>
                  <a:lnTo>
                    <a:pt x="32" y="103"/>
                  </a:lnTo>
                  <a:lnTo>
                    <a:pt x="71" y="117"/>
                  </a:lnTo>
                  <a:lnTo>
                    <a:pt x="79" y="127"/>
                  </a:lnTo>
                  <a:lnTo>
                    <a:pt x="94" y="141"/>
                  </a:lnTo>
                  <a:lnTo>
                    <a:pt x="108" y="165"/>
                  </a:lnTo>
                  <a:lnTo>
                    <a:pt x="79" y="75"/>
                  </a:lnTo>
                  <a:lnTo>
                    <a:pt x="99" y="61"/>
                  </a:lnTo>
                  <a:lnTo>
                    <a:pt x="118" y="80"/>
                  </a:lnTo>
                  <a:lnTo>
                    <a:pt x="146" y="103"/>
                  </a:lnTo>
                  <a:lnTo>
                    <a:pt x="156" y="113"/>
                  </a:lnTo>
                  <a:lnTo>
                    <a:pt x="113" y="56"/>
                  </a:lnTo>
                  <a:lnTo>
                    <a:pt x="128" y="9"/>
                  </a:lnTo>
                  <a:lnTo>
                    <a:pt x="166" y="32"/>
                  </a:lnTo>
                  <a:lnTo>
                    <a:pt x="203" y="66"/>
                  </a:lnTo>
                  <a:lnTo>
                    <a:pt x="246" y="94"/>
                  </a:lnTo>
                  <a:lnTo>
                    <a:pt x="194" y="38"/>
                  </a:lnTo>
                  <a:lnTo>
                    <a:pt x="151" y="4"/>
                  </a:lnTo>
                  <a:lnTo>
                    <a:pt x="142" y="0"/>
                  </a:lnTo>
                  <a:lnTo>
                    <a:pt x="180" y="18"/>
                  </a:lnTo>
                  <a:lnTo>
                    <a:pt x="199" y="32"/>
                  </a:lnTo>
                  <a:lnTo>
                    <a:pt x="241" y="70"/>
                  </a:lnTo>
                  <a:lnTo>
                    <a:pt x="288" y="103"/>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76" name="Freeform 92"/>
            <p:cNvSpPr>
              <a:spLocks/>
            </p:cNvSpPr>
            <p:nvPr/>
          </p:nvSpPr>
          <p:spPr bwMode="auto">
            <a:xfrm>
              <a:off x="5514" y="3068"/>
              <a:ext cx="192" cy="359"/>
            </a:xfrm>
            <a:custGeom>
              <a:avLst/>
              <a:gdLst>
                <a:gd name="T0" fmla="*/ 129 w 192"/>
                <a:gd name="T1" fmla="*/ 358 h 359"/>
                <a:gd name="T2" fmla="*/ 110 w 192"/>
                <a:gd name="T3" fmla="*/ 344 h 359"/>
                <a:gd name="T4" fmla="*/ 153 w 192"/>
                <a:gd name="T5" fmla="*/ 245 h 359"/>
                <a:gd name="T6" fmla="*/ 81 w 192"/>
                <a:gd name="T7" fmla="*/ 268 h 359"/>
                <a:gd name="T8" fmla="*/ 176 w 192"/>
                <a:gd name="T9" fmla="*/ 225 h 359"/>
                <a:gd name="T10" fmla="*/ 182 w 192"/>
                <a:gd name="T11" fmla="*/ 197 h 359"/>
                <a:gd name="T12" fmla="*/ 157 w 192"/>
                <a:gd name="T13" fmla="*/ 169 h 359"/>
                <a:gd name="T14" fmla="*/ 176 w 192"/>
                <a:gd name="T15" fmla="*/ 140 h 359"/>
                <a:gd name="T16" fmla="*/ 162 w 192"/>
                <a:gd name="T17" fmla="*/ 122 h 359"/>
                <a:gd name="T18" fmla="*/ 119 w 192"/>
                <a:gd name="T19" fmla="*/ 159 h 359"/>
                <a:gd name="T20" fmla="*/ 57 w 192"/>
                <a:gd name="T21" fmla="*/ 217 h 359"/>
                <a:gd name="T22" fmla="*/ 23 w 192"/>
                <a:gd name="T23" fmla="*/ 169 h 359"/>
                <a:gd name="T24" fmla="*/ 33 w 192"/>
                <a:gd name="T25" fmla="*/ 122 h 359"/>
                <a:gd name="T26" fmla="*/ 33 w 192"/>
                <a:gd name="T27" fmla="*/ 113 h 359"/>
                <a:gd name="T28" fmla="*/ 37 w 192"/>
                <a:gd name="T29" fmla="*/ 108 h 359"/>
                <a:gd name="T30" fmla="*/ 129 w 192"/>
                <a:gd name="T31" fmla="*/ 85 h 359"/>
                <a:gd name="T32" fmla="*/ 100 w 192"/>
                <a:gd name="T33" fmla="*/ 65 h 359"/>
                <a:gd name="T34" fmla="*/ 100 w 192"/>
                <a:gd name="T35" fmla="*/ 56 h 359"/>
                <a:gd name="T36" fmla="*/ 119 w 192"/>
                <a:gd name="T37" fmla="*/ 32 h 359"/>
                <a:gd name="T38" fmla="*/ 104 w 192"/>
                <a:gd name="T39" fmla="*/ 22 h 359"/>
                <a:gd name="T40" fmla="*/ 81 w 192"/>
                <a:gd name="T41" fmla="*/ 37 h 359"/>
                <a:gd name="T42" fmla="*/ 33 w 192"/>
                <a:gd name="T43" fmla="*/ 46 h 359"/>
                <a:gd name="T44" fmla="*/ 23 w 192"/>
                <a:gd name="T45" fmla="*/ 51 h 359"/>
                <a:gd name="T46" fmla="*/ 18 w 192"/>
                <a:gd name="T47" fmla="*/ 46 h 359"/>
                <a:gd name="T48" fmla="*/ 14 w 192"/>
                <a:gd name="T49" fmla="*/ 22 h 359"/>
                <a:gd name="T50" fmla="*/ 0 w 192"/>
                <a:gd name="T51" fmla="*/ 0 h 359"/>
                <a:gd name="T52" fmla="*/ 14 w 192"/>
                <a:gd name="T53" fmla="*/ 0 h 359"/>
                <a:gd name="T54" fmla="*/ 23 w 192"/>
                <a:gd name="T55" fmla="*/ 46 h 359"/>
                <a:gd name="T56" fmla="*/ 33 w 192"/>
                <a:gd name="T57" fmla="*/ 37 h 359"/>
                <a:gd name="T58" fmla="*/ 52 w 192"/>
                <a:gd name="T59" fmla="*/ 32 h 359"/>
                <a:gd name="T60" fmla="*/ 90 w 192"/>
                <a:gd name="T61" fmla="*/ 28 h 359"/>
                <a:gd name="T62" fmla="*/ 104 w 192"/>
                <a:gd name="T63" fmla="*/ 14 h 359"/>
                <a:gd name="T64" fmla="*/ 133 w 192"/>
                <a:gd name="T65" fmla="*/ 32 h 359"/>
                <a:gd name="T66" fmla="*/ 110 w 192"/>
                <a:gd name="T67" fmla="*/ 65 h 359"/>
                <a:gd name="T68" fmla="*/ 147 w 192"/>
                <a:gd name="T69" fmla="*/ 89 h 359"/>
                <a:gd name="T70" fmla="*/ 119 w 192"/>
                <a:gd name="T71" fmla="*/ 93 h 359"/>
                <a:gd name="T72" fmla="*/ 114 w 192"/>
                <a:gd name="T73" fmla="*/ 99 h 359"/>
                <a:gd name="T74" fmla="*/ 47 w 192"/>
                <a:gd name="T75" fmla="*/ 117 h 359"/>
                <a:gd name="T76" fmla="*/ 37 w 192"/>
                <a:gd name="T77" fmla="*/ 159 h 359"/>
                <a:gd name="T78" fmla="*/ 37 w 192"/>
                <a:gd name="T79" fmla="*/ 169 h 359"/>
                <a:gd name="T80" fmla="*/ 119 w 192"/>
                <a:gd name="T81" fmla="*/ 108 h 359"/>
                <a:gd name="T82" fmla="*/ 124 w 192"/>
                <a:gd name="T83" fmla="*/ 113 h 359"/>
                <a:gd name="T84" fmla="*/ 52 w 192"/>
                <a:gd name="T85" fmla="*/ 179 h 359"/>
                <a:gd name="T86" fmla="*/ 67 w 192"/>
                <a:gd name="T87" fmla="*/ 197 h 359"/>
                <a:gd name="T88" fmla="*/ 139 w 192"/>
                <a:gd name="T89" fmla="*/ 130 h 359"/>
                <a:gd name="T90" fmla="*/ 147 w 192"/>
                <a:gd name="T91" fmla="*/ 130 h 359"/>
                <a:gd name="T92" fmla="*/ 157 w 192"/>
                <a:gd name="T93" fmla="*/ 117 h 359"/>
                <a:gd name="T94" fmla="*/ 162 w 192"/>
                <a:gd name="T95" fmla="*/ 117 h 359"/>
                <a:gd name="T96" fmla="*/ 182 w 192"/>
                <a:gd name="T97" fmla="*/ 140 h 359"/>
                <a:gd name="T98" fmla="*/ 182 w 192"/>
                <a:gd name="T99" fmla="*/ 145 h 359"/>
                <a:gd name="T100" fmla="*/ 172 w 192"/>
                <a:gd name="T101" fmla="*/ 169 h 359"/>
                <a:gd name="T102" fmla="*/ 191 w 192"/>
                <a:gd name="T103" fmla="*/ 197 h 359"/>
                <a:gd name="T104" fmla="*/ 182 w 192"/>
                <a:gd name="T105" fmla="*/ 231 h 359"/>
                <a:gd name="T106" fmla="*/ 167 w 192"/>
                <a:gd name="T107" fmla="*/ 245 h 359"/>
                <a:gd name="T108" fmla="*/ 129 w 192"/>
                <a:gd name="T109" fmla="*/ 358 h 3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92"/>
                <a:gd name="T166" fmla="*/ 0 h 359"/>
                <a:gd name="T167" fmla="*/ 192 w 192"/>
                <a:gd name="T168" fmla="*/ 359 h 3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92" h="359">
                  <a:moveTo>
                    <a:pt x="129" y="358"/>
                  </a:moveTo>
                  <a:lnTo>
                    <a:pt x="110" y="344"/>
                  </a:lnTo>
                  <a:lnTo>
                    <a:pt x="153" y="245"/>
                  </a:lnTo>
                  <a:lnTo>
                    <a:pt x="81" y="268"/>
                  </a:lnTo>
                  <a:lnTo>
                    <a:pt x="176" y="225"/>
                  </a:lnTo>
                  <a:lnTo>
                    <a:pt x="182" y="197"/>
                  </a:lnTo>
                  <a:lnTo>
                    <a:pt x="157" y="169"/>
                  </a:lnTo>
                  <a:lnTo>
                    <a:pt x="176" y="140"/>
                  </a:lnTo>
                  <a:lnTo>
                    <a:pt x="162" y="122"/>
                  </a:lnTo>
                  <a:lnTo>
                    <a:pt x="119" y="159"/>
                  </a:lnTo>
                  <a:lnTo>
                    <a:pt x="57" y="217"/>
                  </a:lnTo>
                  <a:lnTo>
                    <a:pt x="23" y="169"/>
                  </a:lnTo>
                  <a:lnTo>
                    <a:pt x="33" y="122"/>
                  </a:lnTo>
                  <a:lnTo>
                    <a:pt x="33" y="113"/>
                  </a:lnTo>
                  <a:lnTo>
                    <a:pt x="37" y="108"/>
                  </a:lnTo>
                  <a:lnTo>
                    <a:pt x="129" y="85"/>
                  </a:lnTo>
                  <a:lnTo>
                    <a:pt x="100" y="65"/>
                  </a:lnTo>
                  <a:lnTo>
                    <a:pt x="100" y="56"/>
                  </a:lnTo>
                  <a:lnTo>
                    <a:pt x="119" y="32"/>
                  </a:lnTo>
                  <a:lnTo>
                    <a:pt x="104" y="22"/>
                  </a:lnTo>
                  <a:lnTo>
                    <a:pt x="81" y="37"/>
                  </a:lnTo>
                  <a:lnTo>
                    <a:pt x="33" y="46"/>
                  </a:lnTo>
                  <a:lnTo>
                    <a:pt x="23" y="51"/>
                  </a:lnTo>
                  <a:lnTo>
                    <a:pt x="18" y="46"/>
                  </a:lnTo>
                  <a:lnTo>
                    <a:pt x="14" y="22"/>
                  </a:lnTo>
                  <a:lnTo>
                    <a:pt x="0" y="0"/>
                  </a:lnTo>
                  <a:lnTo>
                    <a:pt x="14" y="0"/>
                  </a:lnTo>
                  <a:lnTo>
                    <a:pt x="23" y="46"/>
                  </a:lnTo>
                  <a:lnTo>
                    <a:pt x="33" y="37"/>
                  </a:lnTo>
                  <a:lnTo>
                    <a:pt x="52" y="32"/>
                  </a:lnTo>
                  <a:lnTo>
                    <a:pt x="90" y="28"/>
                  </a:lnTo>
                  <a:lnTo>
                    <a:pt x="104" y="14"/>
                  </a:lnTo>
                  <a:lnTo>
                    <a:pt x="133" y="32"/>
                  </a:lnTo>
                  <a:lnTo>
                    <a:pt x="110" y="65"/>
                  </a:lnTo>
                  <a:lnTo>
                    <a:pt x="147" y="89"/>
                  </a:lnTo>
                  <a:lnTo>
                    <a:pt x="119" y="93"/>
                  </a:lnTo>
                  <a:lnTo>
                    <a:pt x="114" y="99"/>
                  </a:lnTo>
                  <a:lnTo>
                    <a:pt x="47" y="117"/>
                  </a:lnTo>
                  <a:lnTo>
                    <a:pt x="37" y="159"/>
                  </a:lnTo>
                  <a:lnTo>
                    <a:pt x="37" y="169"/>
                  </a:lnTo>
                  <a:lnTo>
                    <a:pt x="119" y="108"/>
                  </a:lnTo>
                  <a:lnTo>
                    <a:pt x="124" y="113"/>
                  </a:lnTo>
                  <a:lnTo>
                    <a:pt x="52" y="179"/>
                  </a:lnTo>
                  <a:lnTo>
                    <a:pt x="67" y="197"/>
                  </a:lnTo>
                  <a:lnTo>
                    <a:pt x="139" y="130"/>
                  </a:lnTo>
                  <a:lnTo>
                    <a:pt x="147" y="130"/>
                  </a:lnTo>
                  <a:lnTo>
                    <a:pt x="157" y="117"/>
                  </a:lnTo>
                  <a:lnTo>
                    <a:pt x="162" y="117"/>
                  </a:lnTo>
                  <a:lnTo>
                    <a:pt x="182" y="140"/>
                  </a:lnTo>
                  <a:lnTo>
                    <a:pt x="182" y="145"/>
                  </a:lnTo>
                  <a:lnTo>
                    <a:pt x="172" y="169"/>
                  </a:lnTo>
                  <a:lnTo>
                    <a:pt x="191" y="197"/>
                  </a:lnTo>
                  <a:lnTo>
                    <a:pt x="182" y="231"/>
                  </a:lnTo>
                  <a:lnTo>
                    <a:pt x="167" y="245"/>
                  </a:lnTo>
                  <a:lnTo>
                    <a:pt x="129" y="358"/>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77" name="Freeform 93"/>
            <p:cNvSpPr>
              <a:spLocks/>
            </p:cNvSpPr>
            <p:nvPr/>
          </p:nvSpPr>
          <p:spPr bwMode="auto">
            <a:xfrm>
              <a:off x="5397" y="3058"/>
              <a:ext cx="299" cy="356"/>
            </a:xfrm>
            <a:custGeom>
              <a:avLst/>
              <a:gdLst>
                <a:gd name="T0" fmla="*/ 117 w 299"/>
                <a:gd name="T1" fmla="*/ 9 h 356"/>
                <a:gd name="T2" fmla="*/ 132 w 299"/>
                <a:gd name="T3" fmla="*/ 32 h 356"/>
                <a:gd name="T4" fmla="*/ 136 w 299"/>
                <a:gd name="T5" fmla="*/ 56 h 356"/>
                <a:gd name="T6" fmla="*/ 140 w 299"/>
                <a:gd name="T7" fmla="*/ 61 h 356"/>
                <a:gd name="T8" fmla="*/ 150 w 299"/>
                <a:gd name="T9" fmla="*/ 56 h 356"/>
                <a:gd name="T10" fmla="*/ 198 w 299"/>
                <a:gd name="T11" fmla="*/ 46 h 356"/>
                <a:gd name="T12" fmla="*/ 221 w 299"/>
                <a:gd name="T13" fmla="*/ 32 h 356"/>
                <a:gd name="T14" fmla="*/ 235 w 299"/>
                <a:gd name="T15" fmla="*/ 42 h 356"/>
                <a:gd name="T16" fmla="*/ 217 w 299"/>
                <a:gd name="T17" fmla="*/ 66 h 356"/>
                <a:gd name="T18" fmla="*/ 217 w 299"/>
                <a:gd name="T19" fmla="*/ 75 h 356"/>
                <a:gd name="T20" fmla="*/ 245 w 299"/>
                <a:gd name="T21" fmla="*/ 95 h 356"/>
                <a:gd name="T22" fmla="*/ 155 w 299"/>
                <a:gd name="T23" fmla="*/ 117 h 356"/>
                <a:gd name="T24" fmla="*/ 150 w 299"/>
                <a:gd name="T25" fmla="*/ 123 h 356"/>
                <a:gd name="T26" fmla="*/ 150 w 299"/>
                <a:gd name="T27" fmla="*/ 132 h 356"/>
                <a:gd name="T28" fmla="*/ 140 w 299"/>
                <a:gd name="T29" fmla="*/ 179 h 356"/>
                <a:gd name="T30" fmla="*/ 174 w 299"/>
                <a:gd name="T31" fmla="*/ 227 h 356"/>
                <a:gd name="T32" fmla="*/ 235 w 299"/>
                <a:gd name="T33" fmla="*/ 169 h 356"/>
                <a:gd name="T34" fmla="*/ 278 w 299"/>
                <a:gd name="T35" fmla="*/ 132 h 356"/>
                <a:gd name="T36" fmla="*/ 292 w 299"/>
                <a:gd name="T37" fmla="*/ 150 h 356"/>
                <a:gd name="T38" fmla="*/ 273 w 299"/>
                <a:gd name="T39" fmla="*/ 179 h 356"/>
                <a:gd name="T40" fmla="*/ 298 w 299"/>
                <a:gd name="T41" fmla="*/ 207 h 356"/>
                <a:gd name="T42" fmla="*/ 292 w 299"/>
                <a:gd name="T43" fmla="*/ 235 h 356"/>
                <a:gd name="T44" fmla="*/ 198 w 299"/>
                <a:gd name="T45" fmla="*/ 278 h 356"/>
                <a:gd name="T46" fmla="*/ 269 w 299"/>
                <a:gd name="T47" fmla="*/ 255 h 356"/>
                <a:gd name="T48" fmla="*/ 227 w 299"/>
                <a:gd name="T49" fmla="*/ 355 h 356"/>
                <a:gd name="T50" fmla="*/ 184 w 299"/>
                <a:gd name="T51" fmla="*/ 321 h 356"/>
                <a:gd name="T52" fmla="*/ 93 w 299"/>
                <a:gd name="T53" fmla="*/ 231 h 356"/>
                <a:gd name="T54" fmla="*/ 93 w 299"/>
                <a:gd name="T55" fmla="*/ 197 h 356"/>
                <a:gd name="T56" fmla="*/ 89 w 299"/>
                <a:gd name="T57" fmla="*/ 188 h 356"/>
                <a:gd name="T58" fmla="*/ 84 w 299"/>
                <a:gd name="T59" fmla="*/ 217 h 356"/>
                <a:gd name="T60" fmla="*/ 37 w 299"/>
                <a:gd name="T61" fmla="*/ 188 h 356"/>
                <a:gd name="T62" fmla="*/ 37 w 299"/>
                <a:gd name="T63" fmla="*/ 179 h 356"/>
                <a:gd name="T64" fmla="*/ 65 w 299"/>
                <a:gd name="T65" fmla="*/ 179 h 356"/>
                <a:gd name="T66" fmla="*/ 32 w 299"/>
                <a:gd name="T67" fmla="*/ 127 h 356"/>
                <a:gd name="T68" fmla="*/ 51 w 299"/>
                <a:gd name="T69" fmla="*/ 89 h 356"/>
                <a:gd name="T70" fmla="*/ 51 w 299"/>
                <a:gd name="T71" fmla="*/ 85 h 356"/>
                <a:gd name="T72" fmla="*/ 46 w 299"/>
                <a:gd name="T73" fmla="*/ 85 h 356"/>
                <a:gd name="T74" fmla="*/ 13 w 299"/>
                <a:gd name="T75" fmla="*/ 75 h 356"/>
                <a:gd name="T76" fmla="*/ 0 w 299"/>
                <a:gd name="T77" fmla="*/ 61 h 356"/>
                <a:gd name="T78" fmla="*/ 79 w 299"/>
                <a:gd name="T79" fmla="*/ 0 h 356"/>
                <a:gd name="T80" fmla="*/ 117 w 299"/>
                <a:gd name="T81" fmla="*/ 9 h 35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99"/>
                <a:gd name="T124" fmla="*/ 0 h 356"/>
                <a:gd name="T125" fmla="*/ 299 w 299"/>
                <a:gd name="T126" fmla="*/ 356 h 35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99" h="356">
                  <a:moveTo>
                    <a:pt x="117" y="9"/>
                  </a:moveTo>
                  <a:lnTo>
                    <a:pt x="132" y="32"/>
                  </a:lnTo>
                  <a:lnTo>
                    <a:pt x="136" y="56"/>
                  </a:lnTo>
                  <a:lnTo>
                    <a:pt x="140" y="61"/>
                  </a:lnTo>
                  <a:lnTo>
                    <a:pt x="150" y="56"/>
                  </a:lnTo>
                  <a:lnTo>
                    <a:pt x="198" y="46"/>
                  </a:lnTo>
                  <a:lnTo>
                    <a:pt x="221" y="32"/>
                  </a:lnTo>
                  <a:lnTo>
                    <a:pt x="235" y="42"/>
                  </a:lnTo>
                  <a:lnTo>
                    <a:pt x="217" y="66"/>
                  </a:lnTo>
                  <a:lnTo>
                    <a:pt x="217" y="75"/>
                  </a:lnTo>
                  <a:lnTo>
                    <a:pt x="245" y="95"/>
                  </a:lnTo>
                  <a:lnTo>
                    <a:pt x="155" y="117"/>
                  </a:lnTo>
                  <a:lnTo>
                    <a:pt x="150" y="123"/>
                  </a:lnTo>
                  <a:lnTo>
                    <a:pt x="150" y="132"/>
                  </a:lnTo>
                  <a:lnTo>
                    <a:pt x="140" y="179"/>
                  </a:lnTo>
                  <a:lnTo>
                    <a:pt x="174" y="227"/>
                  </a:lnTo>
                  <a:lnTo>
                    <a:pt x="235" y="169"/>
                  </a:lnTo>
                  <a:lnTo>
                    <a:pt x="278" y="132"/>
                  </a:lnTo>
                  <a:lnTo>
                    <a:pt x="292" y="150"/>
                  </a:lnTo>
                  <a:lnTo>
                    <a:pt x="273" y="179"/>
                  </a:lnTo>
                  <a:lnTo>
                    <a:pt x="298" y="207"/>
                  </a:lnTo>
                  <a:lnTo>
                    <a:pt x="292" y="235"/>
                  </a:lnTo>
                  <a:lnTo>
                    <a:pt x="198" y="278"/>
                  </a:lnTo>
                  <a:lnTo>
                    <a:pt x="269" y="255"/>
                  </a:lnTo>
                  <a:lnTo>
                    <a:pt x="227" y="355"/>
                  </a:lnTo>
                  <a:lnTo>
                    <a:pt x="184" y="321"/>
                  </a:lnTo>
                  <a:lnTo>
                    <a:pt x="93" y="231"/>
                  </a:lnTo>
                  <a:lnTo>
                    <a:pt x="93" y="197"/>
                  </a:lnTo>
                  <a:lnTo>
                    <a:pt x="89" y="188"/>
                  </a:lnTo>
                  <a:lnTo>
                    <a:pt x="84" y="217"/>
                  </a:lnTo>
                  <a:lnTo>
                    <a:pt x="37" y="188"/>
                  </a:lnTo>
                  <a:lnTo>
                    <a:pt x="37" y="179"/>
                  </a:lnTo>
                  <a:lnTo>
                    <a:pt x="65" y="179"/>
                  </a:lnTo>
                  <a:lnTo>
                    <a:pt x="32" y="127"/>
                  </a:lnTo>
                  <a:lnTo>
                    <a:pt x="51" y="89"/>
                  </a:lnTo>
                  <a:lnTo>
                    <a:pt x="51" y="85"/>
                  </a:lnTo>
                  <a:lnTo>
                    <a:pt x="46" y="85"/>
                  </a:lnTo>
                  <a:lnTo>
                    <a:pt x="13" y="75"/>
                  </a:lnTo>
                  <a:lnTo>
                    <a:pt x="0" y="61"/>
                  </a:lnTo>
                  <a:lnTo>
                    <a:pt x="79" y="0"/>
                  </a:lnTo>
                  <a:lnTo>
                    <a:pt x="117" y="9"/>
                  </a:lnTo>
                </a:path>
              </a:pathLst>
            </a:custGeom>
            <a:solidFill>
              <a:srgbClr val="FCE6CF"/>
            </a:solidFill>
            <a:ln w="12700" cap="rnd">
              <a:solidFill>
                <a:srgbClr val="000000"/>
              </a:solidFill>
              <a:round/>
              <a:headEnd type="none" w="sm" len="sm"/>
              <a:tailEnd type="none" w="sm" len="sm"/>
            </a:ln>
          </p:spPr>
          <p:txBody>
            <a:bodyPr/>
            <a:lstStyle/>
            <a:p>
              <a:endParaRPr lang="en-GB"/>
            </a:p>
          </p:txBody>
        </p:sp>
        <p:sp>
          <p:nvSpPr>
            <p:cNvPr id="14378" name="Freeform 94"/>
            <p:cNvSpPr>
              <a:spLocks/>
            </p:cNvSpPr>
            <p:nvPr/>
          </p:nvSpPr>
          <p:spPr bwMode="auto">
            <a:xfrm>
              <a:off x="5329" y="2983"/>
              <a:ext cx="205" cy="341"/>
            </a:xfrm>
            <a:custGeom>
              <a:avLst/>
              <a:gdLst>
                <a:gd name="T0" fmla="*/ 199 w 205"/>
                <a:gd name="T1" fmla="*/ 86 h 341"/>
                <a:gd name="T2" fmla="*/ 185 w 205"/>
                <a:gd name="T3" fmla="*/ 86 h 341"/>
                <a:gd name="T4" fmla="*/ 146 w 205"/>
                <a:gd name="T5" fmla="*/ 76 h 341"/>
                <a:gd name="T6" fmla="*/ 66 w 205"/>
                <a:gd name="T7" fmla="*/ 137 h 341"/>
                <a:gd name="T8" fmla="*/ 80 w 205"/>
                <a:gd name="T9" fmla="*/ 151 h 341"/>
                <a:gd name="T10" fmla="*/ 114 w 205"/>
                <a:gd name="T11" fmla="*/ 161 h 341"/>
                <a:gd name="T12" fmla="*/ 118 w 205"/>
                <a:gd name="T13" fmla="*/ 161 h 341"/>
                <a:gd name="T14" fmla="*/ 118 w 205"/>
                <a:gd name="T15" fmla="*/ 165 h 341"/>
                <a:gd name="T16" fmla="*/ 99 w 205"/>
                <a:gd name="T17" fmla="*/ 203 h 341"/>
                <a:gd name="T18" fmla="*/ 132 w 205"/>
                <a:gd name="T19" fmla="*/ 255 h 341"/>
                <a:gd name="T20" fmla="*/ 104 w 205"/>
                <a:gd name="T21" fmla="*/ 255 h 341"/>
                <a:gd name="T22" fmla="*/ 104 w 205"/>
                <a:gd name="T23" fmla="*/ 264 h 341"/>
                <a:gd name="T24" fmla="*/ 151 w 205"/>
                <a:gd name="T25" fmla="*/ 293 h 341"/>
                <a:gd name="T26" fmla="*/ 156 w 205"/>
                <a:gd name="T27" fmla="*/ 264 h 341"/>
                <a:gd name="T28" fmla="*/ 161 w 205"/>
                <a:gd name="T29" fmla="*/ 273 h 341"/>
                <a:gd name="T30" fmla="*/ 161 w 205"/>
                <a:gd name="T31" fmla="*/ 307 h 341"/>
                <a:gd name="T32" fmla="*/ 179 w 205"/>
                <a:gd name="T33" fmla="*/ 340 h 341"/>
                <a:gd name="T34" fmla="*/ 128 w 205"/>
                <a:gd name="T35" fmla="*/ 331 h 341"/>
                <a:gd name="T36" fmla="*/ 104 w 205"/>
                <a:gd name="T37" fmla="*/ 293 h 341"/>
                <a:gd name="T38" fmla="*/ 75 w 205"/>
                <a:gd name="T39" fmla="*/ 255 h 341"/>
                <a:gd name="T40" fmla="*/ 38 w 205"/>
                <a:gd name="T41" fmla="*/ 208 h 341"/>
                <a:gd name="T42" fmla="*/ 4 w 205"/>
                <a:gd name="T43" fmla="*/ 171 h 341"/>
                <a:gd name="T44" fmla="*/ 0 w 205"/>
                <a:gd name="T45" fmla="*/ 151 h 341"/>
                <a:gd name="T46" fmla="*/ 14 w 205"/>
                <a:gd name="T47" fmla="*/ 137 h 341"/>
                <a:gd name="T48" fmla="*/ 18 w 205"/>
                <a:gd name="T49" fmla="*/ 123 h 341"/>
                <a:gd name="T50" fmla="*/ 57 w 205"/>
                <a:gd name="T51" fmla="*/ 123 h 341"/>
                <a:gd name="T52" fmla="*/ 114 w 205"/>
                <a:gd name="T53" fmla="*/ 19 h 341"/>
                <a:gd name="T54" fmla="*/ 118 w 205"/>
                <a:gd name="T55" fmla="*/ 19 h 341"/>
                <a:gd name="T56" fmla="*/ 122 w 205"/>
                <a:gd name="T57" fmla="*/ 38 h 341"/>
                <a:gd name="T58" fmla="*/ 146 w 205"/>
                <a:gd name="T59" fmla="*/ 0 h 341"/>
                <a:gd name="T60" fmla="*/ 151 w 205"/>
                <a:gd name="T61" fmla="*/ 0 h 341"/>
                <a:gd name="T62" fmla="*/ 156 w 205"/>
                <a:gd name="T63" fmla="*/ 38 h 341"/>
                <a:gd name="T64" fmla="*/ 199 w 205"/>
                <a:gd name="T65" fmla="*/ 9 h 341"/>
                <a:gd name="T66" fmla="*/ 204 w 205"/>
                <a:gd name="T67" fmla="*/ 9 h 341"/>
                <a:gd name="T68" fmla="*/ 199 w 205"/>
                <a:gd name="T69" fmla="*/ 86 h 3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5"/>
                <a:gd name="T106" fmla="*/ 0 h 341"/>
                <a:gd name="T107" fmla="*/ 205 w 205"/>
                <a:gd name="T108" fmla="*/ 341 h 3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5" h="341">
                  <a:moveTo>
                    <a:pt x="199" y="86"/>
                  </a:moveTo>
                  <a:lnTo>
                    <a:pt x="185" y="86"/>
                  </a:lnTo>
                  <a:lnTo>
                    <a:pt x="146" y="76"/>
                  </a:lnTo>
                  <a:lnTo>
                    <a:pt x="66" y="137"/>
                  </a:lnTo>
                  <a:lnTo>
                    <a:pt x="80" y="151"/>
                  </a:lnTo>
                  <a:lnTo>
                    <a:pt x="114" y="161"/>
                  </a:lnTo>
                  <a:lnTo>
                    <a:pt x="118" y="161"/>
                  </a:lnTo>
                  <a:lnTo>
                    <a:pt x="118" y="165"/>
                  </a:lnTo>
                  <a:lnTo>
                    <a:pt x="99" y="203"/>
                  </a:lnTo>
                  <a:lnTo>
                    <a:pt x="132" y="255"/>
                  </a:lnTo>
                  <a:lnTo>
                    <a:pt x="104" y="255"/>
                  </a:lnTo>
                  <a:lnTo>
                    <a:pt x="104" y="264"/>
                  </a:lnTo>
                  <a:lnTo>
                    <a:pt x="151" y="293"/>
                  </a:lnTo>
                  <a:lnTo>
                    <a:pt x="156" y="264"/>
                  </a:lnTo>
                  <a:lnTo>
                    <a:pt x="161" y="273"/>
                  </a:lnTo>
                  <a:lnTo>
                    <a:pt x="161" y="307"/>
                  </a:lnTo>
                  <a:lnTo>
                    <a:pt x="179" y="340"/>
                  </a:lnTo>
                  <a:lnTo>
                    <a:pt x="128" y="331"/>
                  </a:lnTo>
                  <a:lnTo>
                    <a:pt x="104" y="293"/>
                  </a:lnTo>
                  <a:lnTo>
                    <a:pt x="75" y="255"/>
                  </a:lnTo>
                  <a:lnTo>
                    <a:pt x="38" y="208"/>
                  </a:lnTo>
                  <a:lnTo>
                    <a:pt x="4" y="171"/>
                  </a:lnTo>
                  <a:lnTo>
                    <a:pt x="0" y="151"/>
                  </a:lnTo>
                  <a:lnTo>
                    <a:pt x="14" y="137"/>
                  </a:lnTo>
                  <a:lnTo>
                    <a:pt x="18" y="123"/>
                  </a:lnTo>
                  <a:lnTo>
                    <a:pt x="57" y="123"/>
                  </a:lnTo>
                  <a:lnTo>
                    <a:pt x="114" y="19"/>
                  </a:lnTo>
                  <a:lnTo>
                    <a:pt x="118" y="19"/>
                  </a:lnTo>
                  <a:lnTo>
                    <a:pt x="122" y="38"/>
                  </a:lnTo>
                  <a:lnTo>
                    <a:pt x="146" y="0"/>
                  </a:lnTo>
                  <a:lnTo>
                    <a:pt x="151" y="0"/>
                  </a:lnTo>
                  <a:lnTo>
                    <a:pt x="156" y="38"/>
                  </a:lnTo>
                  <a:lnTo>
                    <a:pt x="199" y="9"/>
                  </a:lnTo>
                  <a:lnTo>
                    <a:pt x="204" y="9"/>
                  </a:lnTo>
                  <a:lnTo>
                    <a:pt x="199" y="86"/>
                  </a:lnTo>
                </a:path>
              </a:pathLst>
            </a:custGeom>
            <a:solidFill>
              <a:srgbClr val="A85700"/>
            </a:solidFill>
            <a:ln w="12700" cap="rnd">
              <a:solidFill>
                <a:srgbClr val="000000"/>
              </a:solidFill>
              <a:round/>
              <a:headEnd type="none" w="sm" len="sm"/>
              <a:tailEnd type="none" w="sm" len="sm"/>
            </a:ln>
          </p:spPr>
          <p:txBody>
            <a:bodyPr/>
            <a:lstStyle/>
            <a:p>
              <a:endParaRPr lang="en-GB"/>
            </a:p>
          </p:txBody>
        </p:sp>
        <p:sp>
          <p:nvSpPr>
            <p:cNvPr id="14379" name="Freeform 95"/>
            <p:cNvSpPr>
              <a:spLocks/>
            </p:cNvSpPr>
            <p:nvPr/>
          </p:nvSpPr>
          <p:spPr bwMode="auto">
            <a:xfrm>
              <a:off x="5946" y="4139"/>
              <a:ext cx="247" cy="86"/>
            </a:xfrm>
            <a:custGeom>
              <a:avLst/>
              <a:gdLst>
                <a:gd name="T0" fmla="*/ 108 w 247"/>
                <a:gd name="T1" fmla="*/ 0 h 86"/>
                <a:gd name="T2" fmla="*/ 184 w 247"/>
                <a:gd name="T3" fmla="*/ 38 h 86"/>
                <a:gd name="T4" fmla="*/ 246 w 247"/>
                <a:gd name="T5" fmla="*/ 56 h 86"/>
                <a:gd name="T6" fmla="*/ 237 w 247"/>
                <a:gd name="T7" fmla="*/ 76 h 86"/>
                <a:gd name="T8" fmla="*/ 231 w 247"/>
                <a:gd name="T9" fmla="*/ 80 h 86"/>
                <a:gd name="T10" fmla="*/ 184 w 247"/>
                <a:gd name="T11" fmla="*/ 85 h 86"/>
                <a:gd name="T12" fmla="*/ 113 w 247"/>
                <a:gd name="T13" fmla="*/ 85 h 86"/>
                <a:gd name="T14" fmla="*/ 71 w 247"/>
                <a:gd name="T15" fmla="*/ 76 h 86"/>
                <a:gd name="T16" fmla="*/ 66 w 247"/>
                <a:gd name="T17" fmla="*/ 85 h 86"/>
                <a:gd name="T18" fmla="*/ 5 w 247"/>
                <a:gd name="T19" fmla="*/ 85 h 86"/>
                <a:gd name="T20" fmla="*/ 0 w 247"/>
                <a:gd name="T21" fmla="*/ 52 h 86"/>
                <a:gd name="T22" fmla="*/ 0 w 247"/>
                <a:gd name="T23" fmla="*/ 23 h 86"/>
                <a:gd name="T24" fmla="*/ 66 w 247"/>
                <a:gd name="T25" fmla="*/ 14 h 86"/>
                <a:gd name="T26" fmla="*/ 108 w 247"/>
                <a:gd name="T27" fmla="*/ 0 h 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7"/>
                <a:gd name="T43" fmla="*/ 0 h 86"/>
                <a:gd name="T44" fmla="*/ 247 w 247"/>
                <a:gd name="T45" fmla="*/ 86 h 8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7" h="86">
                  <a:moveTo>
                    <a:pt x="108" y="0"/>
                  </a:moveTo>
                  <a:lnTo>
                    <a:pt x="184" y="38"/>
                  </a:lnTo>
                  <a:lnTo>
                    <a:pt x="246" y="56"/>
                  </a:lnTo>
                  <a:lnTo>
                    <a:pt x="237" y="76"/>
                  </a:lnTo>
                  <a:lnTo>
                    <a:pt x="231" y="80"/>
                  </a:lnTo>
                  <a:lnTo>
                    <a:pt x="184" y="85"/>
                  </a:lnTo>
                  <a:lnTo>
                    <a:pt x="113" y="85"/>
                  </a:lnTo>
                  <a:lnTo>
                    <a:pt x="71" y="76"/>
                  </a:lnTo>
                  <a:lnTo>
                    <a:pt x="66" y="85"/>
                  </a:lnTo>
                  <a:lnTo>
                    <a:pt x="5" y="85"/>
                  </a:lnTo>
                  <a:lnTo>
                    <a:pt x="0" y="52"/>
                  </a:lnTo>
                  <a:lnTo>
                    <a:pt x="0" y="23"/>
                  </a:lnTo>
                  <a:lnTo>
                    <a:pt x="66" y="14"/>
                  </a:lnTo>
                  <a:lnTo>
                    <a:pt x="108"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80" name="Freeform 96"/>
            <p:cNvSpPr>
              <a:spLocks/>
            </p:cNvSpPr>
            <p:nvPr/>
          </p:nvSpPr>
          <p:spPr bwMode="auto">
            <a:xfrm>
              <a:off x="5681" y="4126"/>
              <a:ext cx="241" cy="85"/>
            </a:xfrm>
            <a:custGeom>
              <a:avLst/>
              <a:gdLst>
                <a:gd name="T0" fmla="*/ 14 w 241"/>
                <a:gd name="T1" fmla="*/ 0 h 85"/>
                <a:gd name="T2" fmla="*/ 69 w 241"/>
                <a:gd name="T3" fmla="*/ 8 h 85"/>
                <a:gd name="T4" fmla="*/ 154 w 241"/>
                <a:gd name="T5" fmla="*/ 13 h 85"/>
                <a:gd name="T6" fmla="*/ 240 w 241"/>
                <a:gd name="T7" fmla="*/ 51 h 85"/>
                <a:gd name="T8" fmla="*/ 231 w 241"/>
                <a:gd name="T9" fmla="*/ 69 h 85"/>
                <a:gd name="T10" fmla="*/ 217 w 241"/>
                <a:gd name="T11" fmla="*/ 75 h 85"/>
                <a:gd name="T12" fmla="*/ 188 w 241"/>
                <a:gd name="T13" fmla="*/ 79 h 85"/>
                <a:gd name="T14" fmla="*/ 154 w 241"/>
                <a:gd name="T15" fmla="*/ 84 h 85"/>
                <a:gd name="T16" fmla="*/ 122 w 241"/>
                <a:gd name="T17" fmla="*/ 79 h 85"/>
                <a:gd name="T18" fmla="*/ 103 w 241"/>
                <a:gd name="T19" fmla="*/ 79 h 85"/>
                <a:gd name="T20" fmla="*/ 84 w 241"/>
                <a:gd name="T21" fmla="*/ 69 h 85"/>
                <a:gd name="T22" fmla="*/ 65 w 241"/>
                <a:gd name="T23" fmla="*/ 61 h 85"/>
                <a:gd name="T24" fmla="*/ 65 w 241"/>
                <a:gd name="T25" fmla="*/ 69 h 85"/>
                <a:gd name="T26" fmla="*/ 32 w 241"/>
                <a:gd name="T27" fmla="*/ 69 h 85"/>
                <a:gd name="T28" fmla="*/ 14 w 241"/>
                <a:gd name="T29" fmla="*/ 65 h 85"/>
                <a:gd name="T30" fmla="*/ 0 w 241"/>
                <a:gd name="T31" fmla="*/ 51 h 85"/>
                <a:gd name="T32" fmla="*/ 0 w 241"/>
                <a:gd name="T33" fmla="*/ 22 h 85"/>
                <a:gd name="T34" fmla="*/ 8 w 241"/>
                <a:gd name="T35" fmla="*/ 3 h 85"/>
                <a:gd name="T36" fmla="*/ 14 w 241"/>
                <a:gd name="T37" fmla="*/ 0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1"/>
                <a:gd name="T58" fmla="*/ 0 h 85"/>
                <a:gd name="T59" fmla="*/ 241 w 241"/>
                <a:gd name="T60" fmla="*/ 85 h 8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1" h="85">
                  <a:moveTo>
                    <a:pt x="14" y="0"/>
                  </a:moveTo>
                  <a:lnTo>
                    <a:pt x="69" y="8"/>
                  </a:lnTo>
                  <a:lnTo>
                    <a:pt x="154" y="13"/>
                  </a:lnTo>
                  <a:lnTo>
                    <a:pt x="240" y="51"/>
                  </a:lnTo>
                  <a:lnTo>
                    <a:pt x="231" y="69"/>
                  </a:lnTo>
                  <a:lnTo>
                    <a:pt x="217" y="75"/>
                  </a:lnTo>
                  <a:lnTo>
                    <a:pt x="188" y="79"/>
                  </a:lnTo>
                  <a:lnTo>
                    <a:pt x="154" y="84"/>
                  </a:lnTo>
                  <a:lnTo>
                    <a:pt x="122" y="79"/>
                  </a:lnTo>
                  <a:lnTo>
                    <a:pt x="103" y="79"/>
                  </a:lnTo>
                  <a:lnTo>
                    <a:pt x="84" y="69"/>
                  </a:lnTo>
                  <a:lnTo>
                    <a:pt x="65" y="61"/>
                  </a:lnTo>
                  <a:lnTo>
                    <a:pt x="65" y="69"/>
                  </a:lnTo>
                  <a:lnTo>
                    <a:pt x="32" y="69"/>
                  </a:lnTo>
                  <a:lnTo>
                    <a:pt x="14" y="65"/>
                  </a:lnTo>
                  <a:lnTo>
                    <a:pt x="0" y="51"/>
                  </a:lnTo>
                  <a:lnTo>
                    <a:pt x="0" y="22"/>
                  </a:lnTo>
                  <a:lnTo>
                    <a:pt x="8" y="3"/>
                  </a:lnTo>
                  <a:lnTo>
                    <a:pt x="14"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81" name="Freeform 97"/>
            <p:cNvSpPr>
              <a:spLocks/>
            </p:cNvSpPr>
            <p:nvPr/>
          </p:nvSpPr>
          <p:spPr bwMode="auto">
            <a:xfrm>
              <a:off x="5491" y="3290"/>
              <a:ext cx="199" cy="242"/>
            </a:xfrm>
            <a:custGeom>
              <a:avLst/>
              <a:gdLst>
                <a:gd name="T0" fmla="*/ 169 w 199"/>
                <a:gd name="T1" fmla="*/ 151 h 242"/>
                <a:gd name="T2" fmla="*/ 169 w 199"/>
                <a:gd name="T3" fmla="*/ 155 h 242"/>
                <a:gd name="T4" fmla="*/ 84 w 199"/>
                <a:gd name="T5" fmla="*/ 99 h 242"/>
                <a:gd name="T6" fmla="*/ 76 w 199"/>
                <a:gd name="T7" fmla="*/ 136 h 242"/>
                <a:gd name="T8" fmla="*/ 193 w 199"/>
                <a:gd name="T9" fmla="*/ 222 h 242"/>
                <a:gd name="T10" fmla="*/ 198 w 199"/>
                <a:gd name="T11" fmla="*/ 241 h 242"/>
                <a:gd name="T12" fmla="*/ 151 w 199"/>
                <a:gd name="T13" fmla="*/ 208 h 242"/>
                <a:gd name="T14" fmla="*/ 108 w 199"/>
                <a:gd name="T15" fmla="*/ 169 h 242"/>
                <a:gd name="T16" fmla="*/ 90 w 199"/>
                <a:gd name="T17" fmla="*/ 155 h 242"/>
                <a:gd name="T18" fmla="*/ 52 w 199"/>
                <a:gd name="T19" fmla="*/ 136 h 242"/>
                <a:gd name="T20" fmla="*/ 60 w 199"/>
                <a:gd name="T21" fmla="*/ 141 h 242"/>
                <a:gd name="T22" fmla="*/ 104 w 199"/>
                <a:gd name="T23" fmla="*/ 175 h 242"/>
                <a:gd name="T24" fmla="*/ 155 w 199"/>
                <a:gd name="T25" fmla="*/ 232 h 242"/>
                <a:gd name="T26" fmla="*/ 113 w 199"/>
                <a:gd name="T27" fmla="*/ 203 h 242"/>
                <a:gd name="T28" fmla="*/ 76 w 199"/>
                <a:gd name="T29" fmla="*/ 169 h 242"/>
                <a:gd name="T30" fmla="*/ 38 w 199"/>
                <a:gd name="T31" fmla="*/ 146 h 242"/>
                <a:gd name="T32" fmla="*/ 23 w 199"/>
                <a:gd name="T33" fmla="*/ 193 h 242"/>
                <a:gd name="T34" fmla="*/ 23 w 199"/>
                <a:gd name="T35" fmla="*/ 175 h 242"/>
                <a:gd name="T36" fmla="*/ 18 w 199"/>
                <a:gd name="T37" fmla="*/ 155 h 242"/>
                <a:gd name="T38" fmla="*/ 38 w 199"/>
                <a:gd name="T39" fmla="*/ 128 h 242"/>
                <a:gd name="T40" fmla="*/ 46 w 199"/>
                <a:gd name="T41" fmla="*/ 128 h 242"/>
                <a:gd name="T42" fmla="*/ 56 w 199"/>
                <a:gd name="T43" fmla="*/ 123 h 242"/>
                <a:gd name="T44" fmla="*/ 66 w 199"/>
                <a:gd name="T45" fmla="*/ 128 h 242"/>
                <a:gd name="T46" fmla="*/ 70 w 199"/>
                <a:gd name="T47" fmla="*/ 109 h 242"/>
                <a:gd name="T48" fmla="*/ 18 w 199"/>
                <a:gd name="T49" fmla="*/ 32 h 242"/>
                <a:gd name="T50" fmla="*/ 0 w 199"/>
                <a:gd name="T51" fmla="*/ 0 h 242"/>
                <a:gd name="T52" fmla="*/ 90 w 199"/>
                <a:gd name="T53" fmla="*/ 89 h 242"/>
                <a:gd name="T54" fmla="*/ 132 w 199"/>
                <a:gd name="T55" fmla="*/ 123 h 242"/>
                <a:gd name="T56" fmla="*/ 151 w 199"/>
                <a:gd name="T57" fmla="*/ 136 h 242"/>
                <a:gd name="T58" fmla="*/ 169 w 199"/>
                <a:gd name="T59" fmla="*/ 151 h 2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9"/>
                <a:gd name="T91" fmla="*/ 0 h 242"/>
                <a:gd name="T92" fmla="*/ 199 w 199"/>
                <a:gd name="T93" fmla="*/ 242 h 2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9" h="242">
                  <a:moveTo>
                    <a:pt x="169" y="151"/>
                  </a:moveTo>
                  <a:lnTo>
                    <a:pt x="169" y="155"/>
                  </a:lnTo>
                  <a:lnTo>
                    <a:pt x="84" y="99"/>
                  </a:lnTo>
                  <a:lnTo>
                    <a:pt x="76" y="136"/>
                  </a:lnTo>
                  <a:lnTo>
                    <a:pt x="193" y="222"/>
                  </a:lnTo>
                  <a:lnTo>
                    <a:pt x="198" y="241"/>
                  </a:lnTo>
                  <a:lnTo>
                    <a:pt x="151" y="208"/>
                  </a:lnTo>
                  <a:lnTo>
                    <a:pt x="108" y="169"/>
                  </a:lnTo>
                  <a:lnTo>
                    <a:pt x="90" y="155"/>
                  </a:lnTo>
                  <a:lnTo>
                    <a:pt x="52" y="136"/>
                  </a:lnTo>
                  <a:lnTo>
                    <a:pt x="60" y="141"/>
                  </a:lnTo>
                  <a:lnTo>
                    <a:pt x="104" y="175"/>
                  </a:lnTo>
                  <a:lnTo>
                    <a:pt x="155" y="232"/>
                  </a:lnTo>
                  <a:lnTo>
                    <a:pt x="113" y="203"/>
                  </a:lnTo>
                  <a:lnTo>
                    <a:pt x="76" y="169"/>
                  </a:lnTo>
                  <a:lnTo>
                    <a:pt x="38" y="146"/>
                  </a:lnTo>
                  <a:lnTo>
                    <a:pt x="23" y="193"/>
                  </a:lnTo>
                  <a:lnTo>
                    <a:pt x="23" y="175"/>
                  </a:lnTo>
                  <a:lnTo>
                    <a:pt x="18" y="155"/>
                  </a:lnTo>
                  <a:lnTo>
                    <a:pt x="38" y="128"/>
                  </a:lnTo>
                  <a:lnTo>
                    <a:pt x="46" y="128"/>
                  </a:lnTo>
                  <a:lnTo>
                    <a:pt x="56" y="123"/>
                  </a:lnTo>
                  <a:lnTo>
                    <a:pt x="66" y="128"/>
                  </a:lnTo>
                  <a:lnTo>
                    <a:pt x="70" y="109"/>
                  </a:lnTo>
                  <a:lnTo>
                    <a:pt x="18" y="32"/>
                  </a:lnTo>
                  <a:lnTo>
                    <a:pt x="0" y="0"/>
                  </a:lnTo>
                  <a:lnTo>
                    <a:pt x="90" y="89"/>
                  </a:lnTo>
                  <a:lnTo>
                    <a:pt x="132" y="123"/>
                  </a:lnTo>
                  <a:lnTo>
                    <a:pt x="151" y="136"/>
                  </a:lnTo>
                  <a:lnTo>
                    <a:pt x="169" y="151"/>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82" name="Freeform 98"/>
            <p:cNvSpPr>
              <a:spLocks/>
            </p:cNvSpPr>
            <p:nvPr/>
          </p:nvSpPr>
          <p:spPr bwMode="auto">
            <a:xfrm>
              <a:off x="5424" y="3290"/>
              <a:ext cx="81" cy="184"/>
            </a:xfrm>
            <a:custGeom>
              <a:avLst/>
              <a:gdLst>
                <a:gd name="T0" fmla="*/ 75 w 81"/>
                <a:gd name="T1" fmla="*/ 178 h 184"/>
                <a:gd name="T2" fmla="*/ 80 w 81"/>
                <a:gd name="T3" fmla="*/ 178 h 184"/>
                <a:gd name="T4" fmla="*/ 70 w 81"/>
                <a:gd name="T5" fmla="*/ 150 h 184"/>
                <a:gd name="T6" fmla="*/ 56 w 81"/>
                <a:gd name="T7" fmla="*/ 108 h 184"/>
                <a:gd name="T8" fmla="*/ 47 w 81"/>
                <a:gd name="T9" fmla="*/ 84 h 184"/>
                <a:gd name="T10" fmla="*/ 37 w 81"/>
                <a:gd name="T11" fmla="*/ 61 h 184"/>
                <a:gd name="T12" fmla="*/ 19 w 81"/>
                <a:gd name="T13" fmla="*/ 18 h 184"/>
                <a:gd name="T14" fmla="*/ 5 w 81"/>
                <a:gd name="T15" fmla="*/ 0 h 184"/>
                <a:gd name="T16" fmla="*/ 0 w 81"/>
                <a:gd name="T17" fmla="*/ 4 h 184"/>
                <a:gd name="T18" fmla="*/ 14 w 81"/>
                <a:gd name="T19" fmla="*/ 32 h 184"/>
                <a:gd name="T20" fmla="*/ 33 w 81"/>
                <a:gd name="T21" fmla="*/ 75 h 184"/>
                <a:gd name="T22" fmla="*/ 51 w 81"/>
                <a:gd name="T23" fmla="*/ 127 h 184"/>
                <a:gd name="T24" fmla="*/ 65 w 81"/>
                <a:gd name="T25" fmla="*/ 183 h 184"/>
                <a:gd name="T26" fmla="*/ 75 w 81"/>
                <a:gd name="T27" fmla="*/ 178 h 1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
                <a:gd name="T43" fmla="*/ 0 h 184"/>
                <a:gd name="T44" fmla="*/ 81 w 81"/>
                <a:gd name="T45" fmla="*/ 184 h 1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 h="184">
                  <a:moveTo>
                    <a:pt x="75" y="178"/>
                  </a:moveTo>
                  <a:lnTo>
                    <a:pt x="80" y="178"/>
                  </a:lnTo>
                  <a:lnTo>
                    <a:pt x="70" y="150"/>
                  </a:lnTo>
                  <a:lnTo>
                    <a:pt x="56" y="108"/>
                  </a:lnTo>
                  <a:lnTo>
                    <a:pt x="47" y="84"/>
                  </a:lnTo>
                  <a:lnTo>
                    <a:pt x="37" y="61"/>
                  </a:lnTo>
                  <a:lnTo>
                    <a:pt x="19" y="18"/>
                  </a:lnTo>
                  <a:lnTo>
                    <a:pt x="5" y="0"/>
                  </a:lnTo>
                  <a:lnTo>
                    <a:pt x="0" y="4"/>
                  </a:lnTo>
                  <a:lnTo>
                    <a:pt x="14" y="32"/>
                  </a:lnTo>
                  <a:lnTo>
                    <a:pt x="33" y="75"/>
                  </a:lnTo>
                  <a:lnTo>
                    <a:pt x="51" y="127"/>
                  </a:lnTo>
                  <a:lnTo>
                    <a:pt x="65" y="183"/>
                  </a:lnTo>
                  <a:lnTo>
                    <a:pt x="75" y="178"/>
                  </a:lnTo>
                </a:path>
              </a:pathLst>
            </a:custGeom>
            <a:solidFill>
              <a:srgbClr val="FFFFFF"/>
            </a:solidFill>
            <a:ln w="12700" cap="rnd">
              <a:solidFill>
                <a:srgbClr val="FFFFFF"/>
              </a:solidFill>
              <a:round/>
              <a:headEnd type="none" w="sm" len="sm"/>
              <a:tailEnd type="none" w="sm" len="sm"/>
            </a:ln>
          </p:spPr>
          <p:txBody>
            <a:bodyPr/>
            <a:lstStyle/>
            <a:p>
              <a:endParaRPr lang="en-GB"/>
            </a:p>
          </p:txBody>
        </p:sp>
        <p:sp>
          <p:nvSpPr>
            <p:cNvPr id="14383" name="Freeform 99"/>
            <p:cNvSpPr>
              <a:spLocks/>
            </p:cNvSpPr>
            <p:nvPr/>
          </p:nvSpPr>
          <p:spPr bwMode="auto">
            <a:xfrm>
              <a:off x="5335" y="3871"/>
              <a:ext cx="128" cy="128"/>
            </a:xfrm>
            <a:custGeom>
              <a:avLst/>
              <a:gdLst>
                <a:gd name="T0" fmla="*/ 108 w 128"/>
                <a:gd name="T1" fmla="*/ 0 h 128"/>
                <a:gd name="T2" fmla="*/ 127 w 128"/>
                <a:gd name="T3" fmla="*/ 0 h 128"/>
                <a:gd name="T4" fmla="*/ 127 w 128"/>
                <a:gd name="T5" fmla="*/ 5 h 128"/>
                <a:gd name="T6" fmla="*/ 122 w 128"/>
                <a:gd name="T7" fmla="*/ 32 h 128"/>
                <a:gd name="T8" fmla="*/ 122 w 128"/>
                <a:gd name="T9" fmla="*/ 42 h 128"/>
                <a:gd name="T10" fmla="*/ 122 w 128"/>
                <a:gd name="T11" fmla="*/ 51 h 128"/>
                <a:gd name="T12" fmla="*/ 127 w 128"/>
                <a:gd name="T13" fmla="*/ 60 h 128"/>
                <a:gd name="T14" fmla="*/ 127 w 128"/>
                <a:gd name="T15" fmla="*/ 70 h 128"/>
                <a:gd name="T16" fmla="*/ 94 w 128"/>
                <a:gd name="T17" fmla="*/ 107 h 128"/>
                <a:gd name="T18" fmla="*/ 80 w 128"/>
                <a:gd name="T19" fmla="*/ 117 h 128"/>
                <a:gd name="T20" fmla="*/ 74 w 128"/>
                <a:gd name="T21" fmla="*/ 117 h 128"/>
                <a:gd name="T22" fmla="*/ 80 w 128"/>
                <a:gd name="T23" fmla="*/ 107 h 128"/>
                <a:gd name="T24" fmla="*/ 89 w 128"/>
                <a:gd name="T25" fmla="*/ 98 h 128"/>
                <a:gd name="T26" fmla="*/ 98 w 128"/>
                <a:gd name="T27" fmla="*/ 89 h 128"/>
                <a:gd name="T28" fmla="*/ 89 w 128"/>
                <a:gd name="T29" fmla="*/ 93 h 128"/>
                <a:gd name="T30" fmla="*/ 66 w 128"/>
                <a:gd name="T31" fmla="*/ 117 h 128"/>
                <a:gd name="T32" fmla="*/ 57 w 128"/>
                <a:gd name="T33" fmla="*/ 121 h 128"/>
                <a:gd name="T34" fmla="*/ 47 w 128"/>
                <a:gd name="T35" fmla="*/ 121 h 128"/>
                <a:gd name="T36" fmla="*/ 29 w 128"/>
                <a:gd name="T37" fmla="*/ 127 h 128"/>
                <a:gd name="T38" fmla="*/ 5 w 128"/>
                <a:gd name="T39" fmla="*/ 127 h 128"/>
                <a:gd name="T40" fmla="*/ 5 w 128"/>
                <a:gd name="T41" fmla="*/ 121 h 128"/>
                <a:gd name="T42" fmla="*/ 14 w 128"/>
                <a:gd name="T43" fmla="*/ 117 h 128"/>
                <a:gd name="T44" fmla="*/ 19 w 128"/>
                <a:gd name="T45" fmla="*/ 112 h 128"/>
                <a:gd name="T46" fmla="*/ 29 w 128"/>
                <a:gd name="T47" fmla="*/ 107 h 128"/>
                <a:gd name="T48" fmla="*/ 33 w 128"/>
                <a:gd name="T49" fmla="*/ 107 h 128"/>
                <a:gd name="T50" fmla="*/ 57 w 128"/>
                <a:gd name="T51" fmla="*/ 98 h 128"/>
                <a:gd name="T52" fmla="*/ 61 w 128"/>
                <a:gd name="T53" fmla="*/ 89 h 128"/>
                <a:gd name="T54" fmla="*/ 37 w 128"/>
                <a:gd name="T55" fmla="*/ 98 h 128"/>
                <a:gd name="T56" fmla="*/ 19 w 128"/>
                <a:gd name="T57" fmla="*/ 93 h 128"/>
                <a:gd name="T58" fmla="*/ 9 w 128"/>
                <a:gd name="T59" fmla="*/ 89 h 128"/>
                <a:gd name="T60" fmla="*/ 0 w 128"/>
                <a:gd name="T61" fmla="*/ 79 h 128"/>
                <a:gd name="T62" fmla="*/ 0 w 128"/>
                <a:gd name="T63" fmla="*/ 70 h 128"/>
                <a:gd name="T64" fmla="*/ 5 w 128"/>
                <a:gd name="T65" fmla="*/ 60 h 128"/>
                <a:gd name="T66" fmla="*/ 9 w 128"/>
                <a:gd name="T67" fmla="*/ 60 h 128"/>
                <a:gd name="T68" fmla="*/ 14 w 128"/>
                <a:gd name="T69" fmla="*/ 60 h 128"/>
                <a:gd name="T70" fmla="*/ 19 w 128"/>
                <a:gd name="T71" fmla="*/ 70 h 128"/>
                <a:gd name="T72" fmla="*/ 29 w 128"/>
                <a:gd name="T73" fmla="*/ 74 h 128"/>
                <a:gd name="T74" fmla="*/ 47 w 128"/>
                <a:gd name="T75" fmla="*/ 70 h 128"/>
                <a:gd name="T76" fmla="*/ 52 w 128"/>
                <a:gd name="T77" fmla="*/ 70 h 128"/>
                <a:gd name="T78" fmla="*/ 47 w 128"/>
                <a:gd name="T79" fmla="*/ 60 h 128"/>
                <a:gd name="T80" fmla="*/ 43 w 128"/>
                <a:gd name="T81" fmla="*/ 60 h 128"/>
                <a:gd name="T82" fmla="*/ 33 w 128"/>
                <a:gd name="T83" fmla="*/ 56 h 128"/>
                <a:gd name="T84" fmla="*/ 23 w 128"/>
                <a:gd name="T85" fmla="*/ 46 h 128"/>
                <a:gd name="T86" fmla="*/ 23 w 128"/>
                <a:gd name="T87" fmla="*/ 42 h 128"/>
                <a:gd name="T88" fmla="*/ 33 w 128"/>
                <a:gd name="T89" fmla="*/ 36 h 128"/>
                <a:gd name="T90" fmla="*/ 37 w 128"/>
                <a:gd name="T91" fmla="*/ 36 h 128"/>
                <a:gd name="T92" fmla="*/ 52 w 128"/>
                <a:gd name="T93" fmla="*/ 42 h 128"/>
                <a:gd name="T94" fmla="*/ 52 w 128"/>
                <a:gd name="T95" fmla="*/ 46 h 128"/>
                <a:gd name="T96" fmla="*/ 61 w 128"/>
                <a:gd name="T97" fmla="*/ 46 h 128"/>
                <a:gd name="T98" fmla="*/ 70 w 128"/>
                <a:gd name="T99" fmla="*/ 36 h 128"/>
                <a:gd name="T100" fmla="*/ 74 w 128"/>
                <a:gd name="T101" fmla="*/ 32 h 128"/>
                <a:gd name="T102" fmla="*/ 84 w 128"/>
                <a:gd name="T103" fmla="*/ 32 h 128"/>
                <a:gd name="T104" fmla="*/ 98 w 128"/>
                <a:gd name="T105" fmla="*/ 36 h 128"/>
                <a:gd name="T106" fmla="*/ 108 w 128"/>
                <a:gd name="T107" fmla="*/ 0 h 1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8"/>
                <a:gd name="T163" fmla="*/ 0 h 128"/>
                <a:gd name="T164" fmla="*/ 128 w 128"/>
                <a:gd name="T165" fmla="*/ 128 h 12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8" h="128">
                  <a:moveTo>
                    <a:pt x="108" y="0"/>
                  </a:moveTo>
                  <a:lnTo>
                    <a:pt x="127" y="0"/>
                  </a:lnTo>
                  <a:lnTo>
                    <a:pt x="127" y="5"/>
                  </a:lnTo>
                  <a:lnTo>
                    <a:pt x="122" y="32"/>
                  </a:lnTo>
                  <a:lnTo>
                    <a:pt x="122" y="42"/>
                  </a:lnTo>
                  <a:lnTo>
                    <a:pt x="122" y="51"/>
                  </a:lnTo>
                  <a:lnTo>
                    <a:pt x="127" y="60"/>
                  </a:lnTo>
                  <a:lnTo>
                    <a:pt x="127" y="70"/>
                  </a:lnTo>
                  <a:lnTo>
                    <a:pt x="94" y="107"/>
                  </a:lnTo>
                  <a:lnTo>
                    <a:pt x="80" y="117"/>
                  </a:lnTo>
                  <a:lnTo>
                    <a:pt x="74" y="117"/>
                  </a:lnTo>
                  <a:lnTo>
                    <a:pt x="80" y="107"/>
                  </a:lnTo>
                  <a:lnTo>
                    <a:pt x="89" y="98"/>
                  </a:lnTo>
                  <a:lnTo>
                    <a:pt x="98" y="89"/>
                  </a:lnTo>
                  <a:lnTo>
                    <a:pt x="89" y="93"/>
                  </a:lnTo>
                  <a:lnTo>
                    <a:pt x="66" y="117"/>
                  </a:lnTo>
                  <a:lnTo>
                    <a:pt x="57" y="121"/>
                  </a:lnTo>
                  <a:lnTo>
                    <a:pt x="47" y="121"/>
                  </a:lnTo>
                  <a:lnTo>
                    <a:pt x="29" y="127"/>
                  </a:lnTo>
                  <a:lnTo>
                    <a:pt x="5" y="127"/>
                  </a:lnTo>
                  <a:lnTo>
                    <a:pt x="5" y="121"/>
                  </a:lnTo>
                  <a:lnTo>
                    <a:pt x="14" y="117"/>
                  </a:lnTo>
                  <a:lnTo>
                    <a:pt x="19" y="112"/>
                  </a:lnTo>
                  <a:lnTo>
                    <a:pt x="29" y="107"/>
                  </a:lnTo>
                  <a:lnTo>
                    <a:pt x="33" y="107"/>
                  </a:lnTo>
                  <a:lnTo>
                    <a:pt x="57" y="98"/>
                  </a:lnTo>
                  <a:lnTo>
                    <a:pt x="61" y="89"/>
                  </a:lnTo>
                  <a:lnTo>
                    <a:pt x="37" y="98"/>
                  </a:lnTo>
                  <a:lnTo>
                    <a:pt x="19" y="93"/>
                  </a:lnTo>
                  <a:lnTo>
                    <a:pt x="9" y="89"/>
                  </a:lnTo>
                  <a:lnTo>
                    <a:pt x="0" y="79"/>
                  </a:lnTo>
                  <a:lnTo>
                    <a:pt x="0" y="70"/>
                  </a:lnTo>
                  <a:lnTo>
                    <a:pt x="5" y="60"/>
                  </a:lnTo>
                  <a:lnTo>
                    <a:pt x="9" y="60"/>
                  </a:lnTo>
                  <a:lnTo>
                    <a:pt x="14" y="60"/>
                  </a:lnTo>
                  <a:lnTo>
                    <a:pt x="19" y="70"/>
                  </a:lnTo>
                  <a:lnTo>
                    <a:pt x="29" y="74"/>
                  </a:lnTo>
                  <a:lnTo>
                    <a:pt x="47" y="70"/>
                  </a:lnTo>
                  <a:lnTo>
                    <a:pt x="52" y="70"/>
                  </a:lnTo>
                  <a:lnTo>
                    <a:pt x="47" y="60"/>
                  </a:lnTo>
                  <a:lnTo>
                    <a:pt x="43" y="60"/>
                  </a:lnTo>
                  <a:lnTo>
                    <a:pt x="33" y="56"/>
                  </a:lnTo>
                  <a:lnTo>
                    <a:pt x="23" y="46"/>
                  </a:lnTo>
                  <a:lnTo>
                    <a:pt x="23" y="42"/>
                  </a:lnTo>
                  <a:lnTo>
                    <a:pt x="33" y="36"/>
                  </a:lnTo>
                  <a:lnTo>
                    <a:pt x="37" y="36"/>
                  </a:lnTo>
                  <a:lnTo>
                    <a:pt x="52" y="42"/>
                  </a:lnTo>
                  <a:lnTo>
                    <a:pt x="52" y="46"/>
                  </a:lnTo>
                  <a:lnTo>
                    <a:pt x="61" y="46"/>
                  </a:lnTo>
                  <a:lnTo>
                    <a:pt x="70" y="36"/>
                  </a:lnTo>
                  <a:lnTo>
                    <a:pt x="74" y="32"/>
                  </a:lnTo>
                  <a:lnTo>
                    <a:pt x="84" y="32"/>
                  </a:lnTo>
                  <a:lnTo>
                    <a:pt x="98" y="36"/>
                  </a:lnTo>
                  <a:lnTo>
                    <a:pt x="108" y="0"/>
                  </a:lnTo>
                </a:path>
              </a:pathLst>
            </a:custGeom>
            <a:solidFill>
              <a:srgbClr val="FFBF78"/>
            </a:solidFill>
            <a:ln w="12700" cap="rnd">
              <a:solidFill>
                <a:srgbClr val="000000"/>
              </a:solidFill>
              <a:round/>
              <a:headEnd type="none" w="sm" len="sm"/>
              <a:tailEnd type="none" w="sm" len="sm"/>
            </a:ln>
          </p:spPr>
          <p:txBody>
            <a:bodyPr/>
            <a:lstStyle/>
            <a:p>
              <a:endParaRPr lang="en-GB"/>
            </a:p>
          </p:txBody>
        </p:sp>
        <p:sp>
          <p:nvSpPr>
            <p:cNvPr id="14384" name="Freeform 100"/>
            <p:cNvSpPr>
              <a:spLocks/>
            </p:cNvSpPr>
            <p:nvPr/>
          </p:nvSpPr>
          <p:spPr bwMode="auto">
            <a:xfrm>
              <a:off x="5567" y="3390"/>
              <a:ext cx="119" cy="122"/>
            </a:xfrm>
            <a:custGeom>
              <a:avLst/>
              <a:gdLst>
                <a:gd name="T0" fmla="*/ 118 w 119"/>
                <a:gd name="T1" fmla="*/ 121 h 122"/>
                <a:gd name="T2" fmla="*/ 0 w 119"/>
                <a:gd name="T3" fmla="*/ 36 h 122"/>
                <a:gd name="T4" fmla="*/ 8 w 119"/>
                <a:gd name="T5" fmla="*/ 0 h 122"/>
                <a:gd name="T6" fmla="*/ 93 w 119"/>
                <a:gd name="T7" fmla="*/ 55 h 122"/>
                <a:gd name="T8" fmla="*/ 118 w 119"/>
                <a:gd name="T9" fmla="*/ 121 h 122"/>
                <a:gd name="T10" fmla="*/ 0 60000 65536"/>
                <a:gd name="T11" fmla="*/ 0 60000 65536"/>
                <a:gd name="T12" fmla="*/ 0 60000 65536"/>
                <a:gd name="T13" fmla="*/ 0 60000 65536"/>
                <a:gd name="T14" fmla="*/ 0 60000 65536"/>
                <a:gd name="T15" fmla="*/ 0 w 119"/>
                <a:gd name="T16" fmla="*/ 0 h 122"/>
                <a:gd name="T17" fmla="*/ 119 w 119"/>
                <a:gd name="T18" fmla="*/ 122 h 122"/>
              </a:gdLst>
              <a:ahLst/>
              <a:cxnLst>
                <a:cxn ang="T10">
                  <a:pos x="T0" y="T1"/>
                </a:cxn>
                <a:cxn ang="T11">
                  <a:pos x="T2" y="T3"/>
                </a:cxn>
                <a:cxn ang="T12">
                  <a:pos x="T4" y="T5"/>
                </a:cxn>
                <a:cxn ang="T13">
                  <a:pos x="T6" y="T7"/>
                </a:cxn>
                <a:cxn ang="T14">
                  <a:pos x="T8" y="T9"/>
                </a:cxn>
              </a:cxnLst>
              <a:rect l="T15" t="T16" r="T17" b="T18"/>
              <a:pathLst>
                <a:path w="119" h="122">
                  <a:moveTo>
                    <a:pt x="118" y="121"/>
                  </a:moveTo>
                  <a:lnTo>
                    <a:pt x="0" y="36"/>
                  </a:lnTo>
                  <a:lnTo>
                    <a:pt x="8" y="0"/>
                  </a:lnTo>
                  <a:lnTo>
                    <a:pt x="93" y="55"/>
                  </a:lnTo>
                  <a:lnTo>
                    <a:pt x="118" y="121"/>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85" name="Freeform 101"/>
            <p:cNvSpPr>
              <a:spLocks/>
            </p:cNvSpPr>
            <p:nvPr/>
          </p:nvSpPr>
          <p:spPr bwMode="auto">
            <a:xfrm>
              <a:off x="5401" y="3729"/>
              <a:ext cx="124" cy="68"/>
            </a:xfrm>
            <a:custGeom>
              <a:avLst/>
              <a:gdLst>
                <a:gd name="T0" fmla="*/ 14 w 124"/>
                <a:gd name="T1" fmla="*/ 0 h 68"/>
                <a:gd name="T2" fmla="*/ 123 w 124"/>
                <a:gd name="T3" fmla="*/ 47 h 68"/>
                <a:gd name="T4" fmla="*/ 118 w 124"/>
                <a:gd name="T5" fmla="*/ 67 h 68"/>
                <a:gd name="T6" fmla="*/ 85 w 124"/>
                <a:gd name="T7" fmla="*/ 67 h 68"/>
                <a:gd name="T8" fmla="*/ 51 w 124"/>
                <a:gd name="T9" fmla="*/ 61 h 68"/>
                <a:gd name="T10" fmla="*/ 32 w 124"/>
                <a:gd name="T11" fmla="*/ 57 h 68"/>
                <a:gd name="T12" fmla="*/ 14 w 124"/>
                <a:gd name="T13" fmla="*/ 52 h 68"/>
                <a:gd name="T14" fmla="*/ 0 w 124"/>
                <a:gd name="T15" fmla="*/ 28 h 68"/>
                <a:gd name="T16" fmla="*/ 14 w 124"/>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4"/>
                <a:gd name="T28" fmla="*/ 0 h 68"/>
                <a:gd name="T29" fmla="*/ 124 w 124"/>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4" h="68">
                  <a:moveTo>
                    <a:pt x="14" y="0"/>
                  </a:moveTo>
                  <a:lnTo>
                    <a:pt x="123" y="47"/>
                  </a:lnTo>
                  <a:lnTo>
                    <a:pt x="118" y="67"/>
                  </a:lnTo>
                  <a:lnTo>
                    <a:pt x="85" y="67"/>
                  </a:lnTo>
                  <a:lnTo>
                    <a:pt x="51" y="61"/>
                  </a:lnTo>
                  <a:lnTo>
                    <a:pt x="32" y="57"/>
                  </a:lnTo>
                  <a:lnTo>
                    <a:pt x="14" y="52"/>
                  </a:lnTo>
                  <a:lnTo>
                    <a:pt x="0" y="28"/>
                  </a:lnTo>
                  <a:lnTo>
                    <a:pt x="14"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86" name="Freeform 102"/>
            <p:cNvSpPr>
              <a:spLocks/>
            </p:cNvSpPr>
            <p:nvPr/>
          </p:nvSpPr>
          <p:spPr bwMode="auto">
            <a:xfrm>
              <a:off x="5418" y="3800"/>
              <a:ext cx="91" cy="25"/>
            </a:xfrm>
            <a:custGeom>
              <a:avLst/>
              <a:gdLst>
                <a:gd name="T0" fmla="*/ 4 w 91"/>
                <a:gd name="T1" fmla="*/ 0 h 25"/>
                <a:gd name="T2" fmla="*/ 28 w 91"/>
                <a:gd name="T3" fmla="*/ 9 h 25"/>
                <a:gd name="T4" fmla="*/ 61 w 91"/>
                <a:gd name="T5" fmla="*/ 9 h 25"/>
                <a:gd name="T6" fmla="*/ 90 w 91"/>
                <a:gd name="T7" fmla="*/ 9 h 25"/>
                <a:gd name="T8" fmla="*/ 85 w 91"/>
                <a:gd name="T9" fmla="*/ 18 h 25"/>
                <a:gd name="T10" fmla="*/ 52 w 91"/>
                <a:gd name="T11" fmla="*/ 24 h 25"/>
                <a:gd name="T12" fmla="*/ 42 w 91"/>
                <a:gd name="T13" fmla="*/ 24 h 25"/>
                <a:gd name="T14" fmla="*/ 14 w 91"/>
                <a:gd name="T15" fmla="*/ 18 h 25"/>
                <a:gd name="T16" fmla="*/ 0 w 91"/>
                <a:gd name="T17" fmla="*/ 9 h 25"/>
                <a:gd name="T18" fmla="*/ 0 w 91"/>
                <a:gd name="T19" fmla="*/ 4 h 25"/>
                <a:gd name="T20" fmla="*/ 4 w 91"/>
                <a:gd name="T21" fmla="*/ 0 h 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1"/>
                <a:gd name="T34" fmla="*/ 0 h 25"/>
                <a:gd name="T35" fmla="*/ 91 w 91"/>
                <a:gd name="T36" fmla="*/ 25 h 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1" h="25">
                  <a:moveTo>
                    <a:pt x="4" y="0"/>
                  </a:moveTo>
                  <a:lnTo>
                    <a:pt x="28" y="9"/>
                  </a:lnTo>
                  <a:lnTo>
                    <a:pt x="61" y="9"/>
                  </a:lnTo>
                  <a:lnTo>
                    <a:pt x="90" y="9"/>
                  </a:lnTo>
                  <a:lnTo>
                    <a:pt x="85" y="18"/>
                  </a:lnTo>
                  <a:lnTo>
                    <a:pt x="52" y="24"/>
                  </a:lnTo>
                  <a:lnTo>
                    <a:pt x="42" y="24"/>
                  </a:lnTo>
                  <a:lnTo>
                    <a:pt x="14" y="18"/>
                  </a:lnTo>
                  <a:lnTo>
                    <a:pt x="0" y="9"/>
                  </a:lnTo>
                  <a:lnTo>
                    <a:pt x="0" y="4"/>
                  </a:lnTo>
                  <a:lnTo>
                    <a:pt x="4"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87" name="Freeform 103"/>
            <p:cNvSpPr>
              <a:spLocks/>
            </p:cNvSpPr>
            <p:nvPr/>
          </p:nvSpPr>
          <p:spPr bwMode="auto">
            <a:xfrm>
              <a:off x="5567" y="3182"/>
              <a:ext cx="86" cy="85"/>
            </a:xfrm>
            <a:custGeom>
              <a:avLst/>
              <a:gdLst>
                <a:gd name="T0" fmla="*/ 85 w 86"/>
                <a:gd name="T1" fmla="*/ 17 h 85"/>
                <a:gd name="T2" fmla="*/ 14 w 86"/>
                <a:gd name="T3" fmla="*/ 84 h 85"/>
                <a:gd name="T4" fmla="*/ 0 w 86"/>
                <a:gd name="T5" fmla="*/ 65 h 85"/>
                <a:gd name="T6" fmla="*/ 70 w 86"/>
                <a:gd name="T7" fmla="*/ 0 h 85"/>
                <a:gd name="T8" fmla="*/ 85 w 86"/>
                <a:gd name="T9" fmla="*/ 17 h 85"/>
                <a:gd name="T10" fmla="*/ 0 60000 65536"/>
                <a:gd name="T11" fmla="*/ 0 60000 65536"/>
                <a:gd name="T12" fmla="*/ 0 60000 65536"/>
                <a:gd name="T13" fmla="*/ 0 60000 65536"/>
                <a:gd name="T14" fmla="*/ 0 60000 65536"/>
                <a:gd name="T15" fmla="*/ 0 w 86"/>
                <a:gd name="T16" fmla="*/ 0 h 85"/>
                <a:gd name="T17" fmla="*/ 86 w 86"/>
                <a:gd name="T18" fmla="*/ 85 h 85"/>
              </a:gdLst>
              <a:ahLst/>
              <a:cxnLst>
                <a:cxn ang="T10">
                  <a:pos x="T0" y="T1"/>
                </a:cxn>
                <a:cxn ang="T11">
                  <a:pos x="T2" y="T3"/>
                </a:cxn>
                <a:cxn ang="T12">
                  <a:pos x="T4" y="T5"/>
                </a:cxn>
                <a:cxn ang="T13">
                  <a:pos x="T6" y="T7"/>
                </a:cxn>
                <a:cxn ang="T14">
                  <a:pos x="T8" y="T9"/>
                </a:cxn>
              </a:cxnLst>
              <a:rect l="T15" t="T16" r="T17" b="T18"/>
              <a:pathLst>
                <a:path w="86" h="85">
                  <a:moveTo>
                    <a:pt x="85" y="17"/>
                  </a:moveTo>
                  <a:lnTo>
                    <a:pt x="14" y="84"/>
                  </a:lnTo>
                  <a:lnTo>
                    <a:pt x="0" y="65"/>
                  </a:lnTo>
                  <a:lnTo>
                    <a:pt x="70" y="0"/>
                  </a:lnTo>
                  <a:lnTo>
                    <a:pt x="85" y="17"/>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88" name="Freeform 104"/>
            <p:cNvSpPr>
              <a:spLocks/>
            </p:cNvSpPr>
            <p:nvPr/>
          </p:nvSpPr>
          <p:spPr bwMode="auto">
            <a:xfrm>
              <a:off x="5552" y="3168"/>
              <a:ext cx="82" cy="71"/>
            </a:xfrm>
            <a:custGeom>
              <a:avLst/>
              <a:gdLst>
                <a:gd name="T0" fmla="*/ 76 w 82"/>
                <a:gd name="T1" fmla="*/ 0 h 71"/>
                <a:gd name="T2" fmla="*/ 81 w 82"/>
                <a:gd name="T3" fmla="*/ 8 h 71"/>
                <a:gd name="T4" fmla="*/ 0 w 82"/>
                <a:gd name="T5" fmla="*/ 70 h 71"/>
                <a:gd name="T6" fmla="*/ 0 w 82"/>
                <a:gd name="T7" fmla="*/ 60 h 71"/>
                <a:gd name="T8" fmla="*/ 9 w 82"/>
                <a:gd name="T9" fmla="*/ 18 h 71"/>
                <a:gd name="T10" fmla="*/ 76 w 82"/>
                <a:gd name="T11" fmla="*/ 0 h 71"/>
                <a:gd name="T12" fmla="*/ 0 60000 65536"/>
                <a:gd name="T13" fmla="*/ 0 60000 65536"/>
                <a:gd name="T14" fmla="*/ 0 60000 65536"/>
                <a:gd name="T15" fmla="*/ 0 60000 65536"/>
                <a:gd name="T16" fmla="*/ 0 60000 65536"/>
                <a:gd name="T17" fmla="*/ 0 60000 65536"/>
                <a:gd name="T18" fmla="*/ 0 w 82"/>
                <a:gd name="T19" fmla="*/ 0 h 71"/>
                <a:gd name="T20" fmla="*/ 82 w 82"/>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82" h="71">
                  <a:moveTo>
                    <a:pt x="76" y="0"/>
                  </a:moveTo>
                  <a:lnTo>
                    <a:pt x="81" y="8"/>
                  </a:lnTo>
                  <a:lnTo>
                    <a:pt x="0" y="70"/>
                  </a:lnTo>
                  <a:lnTo>
                    <a:pt x="0" y="60"/>
                  </a:lnTo>
                  <a:lnTo>
                    <a:pt x="9" y="18"/>
                  </a:lnTo>
                  <a:lnTo>
                    <a:pt x="76"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89" name="Freeform 105"/>
            <p:cNvSpPr>
              <a:spLocks/>
            </p:cNvSpPr>
            <p:nvPr/>
          </p:nvSpPr>
          <p:spPr bwMode="auto">
            <a:xfrm>
              <a:off x="5462" y="3105"/>
              <a:ext cx="68" cy="22"/>
            </a:xfrm>
            <a:custGeom>
              <a:avLst/>
              <a:gdLst>
                <a:gd name="T0" fmla="*/ 67 w 68"/>
                <a:gd name="T1" fmla="*/ 10 h 22"/>
                <a:gd name="T2" fmla="*/ 0 w 68"/>
                <a:gd name="T3" fmla="*/ 0 h 22"/>
                <a:gd name="T4" fmla="*/ 14 w 68"/>
                <a:gd name="T5" fmla="*/ 21 h 22"/>
                <a:gd name="T6" fmla="*/ 67 w 68"/>
                <a:gd name="T7" fmla="*/ 10 h 22"/>
                <a:gd name="T8" fmla="*/ 0 60000 65536"/>
                <a:gd name="T9" fmla="*/ 0 60000 65536"/>
                <a:gd name="T10" fmla="*/ 0 60000 65536"/>
                <a:gd name="T11" fmla="*/ 0 60000 65536"/>
                <a:gd name="T12" fmla="*/ 0 w 68"/>
                <a:gd name="T13" fmla="*/ 0 h 22"/>
                <a:gd name="T14" fmla="*/ 68 w 68"/>
                <a:gd name="T15" fmla="*/ 22 h 22"/>
              </a:gdLst>
              <a:ahLst/>
              <a:cxnLst>
                <a:cxn ang="T8">
                  <a:pos x="T0" y="T1"/>
                </a:cxn>
                <a:cxn ang="T9">
                  <a:pos x="T2" y="T3"/>
                </a:cxn>
                <a:cxn ang="T10">
                  <a:pos x="T4" y="T5"/>
                </a:cxn>
                <a:cxn ang="T11">
                  <a:pos x="T6" y="T7"/>
                </a:cxn>
              </a:cxnLst>
              <a:rect l="T12" t="T13" r="T14" b="T15"/>
              <a:pathLst>
                <a:path w="68" h="22">
                  <a:moveTo>
                    <a:pt x="67" y="10"/>
                  </a:moveTo>
                  <a:lnTo>
                    <a:pt x="0" y="0"/>
                  </a:lnTo>
                  <a:lnTo>
                    <a:pt x="14" y="21"/>
                  </a:lnTo>
                  <a:lnTo>
                    <a:pt x="67" y="1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90" name="Freeform 106"/>
            <p:cNvSpPr>
              <a:spLocks/>
            </p:cNvSpPr>
            <p:nvPr/>
          </p:nvSpPr>
          <p:spPr bwMode="auto">
            <a:xfrm>
              <a:off x="5514" y="3484"/>
              <a:ext cx="44" cy="57"/>
            </a:xfrm>
            <a:custGeom>
              <a:avLst/>
              <a:gdLst>
                <a:gd name="T0" fmla="*/ 0 w 44"/>
                <a:gd name="T1" fmla="*/ 0 h 57"/>
                <a:gd name="T2" fmla="*/ 43 w 44"/>
                <a:gd name="T3" fmla="*/ 56 h 57"/>
                <a:gd name="T4" fmla="*/ 33 w 44"/>
                <a:gd name="T5" fmla="*/ 46 h 57"/>
                <a:gd name="T6" fmla="*/ 4 w 44"/>
                <a:gd name="T7" fmla="*/ 23 h 57"/>
                <a:gd name="T8" fmla="*/ 0 w 44"/>
                <a:gd name="T9" fmla="*/ 0 h 57"/>
                <a:gd name="T10" fmla="*/ 0 60000 65536"/>
                <a:gd name="T11" fmla="*/ 0 60000 65536"/>
                <a:gd name="T12" fmla="*/ 0 60000 65536"/>
                <a:gd name="T13" fmla="*/ 0 60000 65536"/>
                <a:gd name="T14" fmla="*/ 0 60000 65536"/>
                <a:gd name="T15" fmla="*/ 0 w 44"/>
                <a:gd name="T16" fmla="*/ 0 h 57"/>
                <a:gd name="T17" fmla="*/ 44 w 44"/>
                <a:gd name="T18" fmla="*/ 57 h 57"/>
              </a:gdLst>
              <a:ahLst/>
              <a:cxnLst>
                <a:cxn ang="T10">
                  <a:pos x="T0" y="T1"/>
                </a:cxn>
                <a:cxn ang="T11">
                  <a:pos x="T2" y="T3"/>
                </a:cxn>
                <a:cxn ang="T12">
                  <a:pos x="T4" y="T5"/>
                </a:cxn>
                <a:cxn ang="T13">
                  <a:pos x="T6" y="T7"/>
                </a:cxn>
                <a:cxn ang="T14">
                  <a:pos x="T8" y="T9"/>
                </a:cxn>
              </a:cxnLst>
              <a:rect l="T15" t="T16" r="T17" b="T18"/>
              <a:pathLst>
                <a:path w="44" h="57">
                  <a:moveTo>
                    <a:pt x="0" y="0"/>
                  </a:moveTo>
                  <a:lnTo>
                    <a:pt x="43" y="56"/>
                  </a:lnTo>
                  <a:lnTo>
                    <a:pt x="33" y="46"/>
                  </a:lnTo>
                  <a:lnTo>
                    <a:pt x="4" y="23"/>
                  </a:lnTo>
                  <a:lnTo>
                    <a:pt x="0"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91" name="Freeform 107"/>
            <p:cNvSpPr>
              <a:spLocks/>
            </p:cNvSpPr>
            <p:nvPr/>
          </p:nvSpPr>
          <p:spPr bwMode="auto">
            <a:xfrm>
              <a:off x="5434" y="3833"/>
              <a:ext cx="58" cy="25"/>
            </a:xfrm>
            <a:custGeom>
              <a:avLst/>
              <a:gdLst>
                <a:gd name="T0" fmla="*/ 0 w 58"/>
                <a:gd name="T1" fmla="*/ 0 h 25"/>
                <a:gd name="T2" fmla="*/ 57 w 58"/>
                <a:gd name="T3" fmla="*/ 0 h 25"/>
                <a:gd name="T4" fmla="*/ 57 w 58"/>
                <a:gd name="T5" fmla="*/ 14 h 25"/>
                <a:gd name="T6" fmla="*/ 9 w 58"/>
                <a:gd name="T7" fmla="*/ 24 h 25"/>
                <a:gd name="T8" fmla="*/ 0 w 58"/>
                <a:gd name="T9" fmla="*/ 0 h 25"/>
                <a:gd name="T10" fmla="*/ 0 60000 65536"/>
                <a:gd name="T11" fmla="*/ 0 60000 65536"/>
                <a:gd name="T12" fmla="*/ 0 60000 65536"/>
                <a:gd name="T13" fmla="*/ 0 60000 65536"/>
                <a:gd name="T14" fmla="*/ 0 60000 65536"/>
                <a:gd name="T15" fmla="*/ 0 w 58"/>
                <a:gd name="T16" fmla="*/ 0 h 25"/>
                <a:gd name="T17" fmla="*/ 58 w 58"/>
                <a:gd name="T18" fmla="*/ 25 h 25"/>
              </a:gdLst>
              <a:ahLst/>
              <a:cxnLst>
                <a:cxn ang="T10">
                  <a:pos x="T0" y="T1"/>
                </a:cxn>
                <a:cxn ang="T11">
                  <a:pos x="T2" y="T3"/>
                </a:cxn>
                <a:cxn ang="T12">
                  <a:pos x="T4" y="T5"/>
                </a:cxn>
                <a:cxn ang="T13">
                  <a:pos x="T6" y="T7"/>
                </a:cxn>
                <a:cxn ang="T14">
                  <a:pos x="T8" y="T9"/>
                </a:cxn>
              </a:cxnLst>
              <a:rect l="T15" t="T16" r="T17" b="T18"/>
              <a:pathLst>
                <a:path w="58" h="25">
                  <a:moveTo>
                    <a:pt x="0" y="0"/>
                  </a:moveTo>
                  <a:lnTo>
                    <a:pt x="57" y="0"/>
                  </a:lnTo>
                  <a:lnTo>
                    <a:pt x="57" y="14"/>
                  </a:lnTo>
                  <a:lnTo>
                    <a:pt x="9" y="24"/>
                  </a:lnTo>
                  <a:lnTo>
                    <a:pt x="0" y="0"/>
                  </a:lnTo>
                </a:path>
              </a:pathLst>
            </a:custGeom>
            <a:solidFill>
              <a:srgbClr val="FFFFFF"/>
            </a:solidFill>
            <a:ln w="12700" cap="rnd">
              <a:solidFill>
                <a:srgbClr val="000000"/>
              </a:solidFill>
              <a:round/>
              <a:headEnd type="none" w="sm" len="sm"/>
              <a:tailEnd type="none" w="sm" len="sm"/>
            </a:ln>
          </p:spPr>
          <p:txBody>
            <a:bodyPr/>
            <a:lstStyle/>
            <a:p>
              <a:endParaRPr lang="en-GB"/>
            </a:p>
          </p:txBody>
        </p:sp>
        <p:sp>
          <p:nvSpPr>
            <p:cNvPr id="14392" name="Freeform 108"/>
            <p:cNvSpPr>
              <a:spLocks/>
            </p:cNvSpPr>
            <p:nvPr/>
          </p:nvSpPr>
          <p:spPr bwMode="auto">
            <a:xfrm>
              <a:off x="5628" y="3163"/>
              <a:ext cx="34" cy="37"/>
            </a:xfrm>
            <a:custGeom>
              <a:avLst/>
              <a:gdLst>
                <a:gd name="T0" fmla="*/ 33 w 34"/>
                <a:gd name="T1" fmla="*/ 36 h 37"/>
                <a:gd name="T2" fmla="*/ 24 w 34"/>
                <a:gd name="T3" fmla="*/ 36 h 37"/>
                <a:gd name="T4" fmla="*/ 9 w 34"/>
                <a:gd name="T5" fmla="*/ 19 h 37"/>
                <a:gd name="T6" fmla="*/ 4 w 34"/>
                <a:gd name="T7" fmla="*/ 13 h 37"/>
                <a:gd name="T8" fmla="*/ 0 w 34"/>
                <a:gd name="T9" fmla="*/ 5 h 37"/>
                <a:gd name="T10" fmla="*/ 4 w 34"/>
                <a:gd name="T11" fmla="*/ 0 h 37"/>
                <a:gd name="T12" fmla="*/ 33 w 34"/>
                <a:gd name="T13" fmla="*/ 36 h 37"/>
                <a:gd name="T14" fmla="*/ 0 60000 65536"/>
                <a:gd name="T15" fmla="*/ 0 60000 65536"/>
                <a:gd name="T16" fmla="*/ 0 60000 65536"/>
                <a:gd name="T17" fmla="*/ 0 60000 65536"/>
                <a:gd name="T18" fmla="*/ 0 60000 65536"/>
                <a:gd name="T19" fmla="*/ 0 60000 65536"/>
                <a:gd name="T20" fmla="*/ 0 60000 65536"/>
                <a:gd name="T21" fmla="*/ 0 w 34"/>
                <a:gd name="T22" fmla="*/ 0 h 37"/>
                <a:gd name="T23" fmla="*/ 34 w 3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7">
                  <a:moveTo>
                    <a:pt x="33" y="36"/>
                  </a:moveTo>
                  <a:lnTo>
                    <a:pt x="24" y="36"/>
                  </a:lnTo>
                  <a:lnTo>
                    <a:pt x="9" y="19"/>
                  </a:lnTo>
                  <a:lnTo>
                    <a:pt x="4" y="13"/>
                  </a:lnTo>
                  <a:lnTo>
                    <a:pt x="0" y="5"/>
                  </a:lnTo>
                  <a:lnTo>
                    <a:pt x="4" y="0"/>
                  </a:lnTo>
                  <a:lnTo>
                    <a:pt x="33" y="36"/>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93" name="Freeform 109"/>
            <p:cNvSpPr>
              <a:spLocks/>
            </p:cNvSpPr>
            <p:nvPr/>
          </p:nvSpPr>
          <p:spPr bwMode="auto">
            <a:xfrm>
              <a:off x="5495" y="3130"/>
              <a:ext cx="35" cy="39"/>
            </a:xfrm>
            <a:custGeom>
              <a:avLst/>
              <a:gdLst>
                <a:gd name="T0" fmla="*/ 34 w 35"/>
                <a:gd name="T1" fmla="*/ 38 h 39"/>
                <a:gd name="T2" fmla="*/ 24 w 35"/>
                <a:gd name="T3" fmla="*/ 14 h 39"/>
                <a:gd name="T4" fmla="*/ 14 w 35"/>
                <a:gd name="T5" fmla="*/ 32 h 39"/>
                <a:gd name="T6" fmla="*/ 14 w 35"/>
                <a:gd name="T7" fmla="*/ 9 h 39"/>
                <a:gd name="T8" fmla="*/ 0 w 35"/>
                <a:gd name="T9" fmla="*/ 9 h 39"/>
                <a:gd name="T10" fmla="*/ 14 w 35"/>
                <a:gd name="T11" fmla="*/ 0 h 39"/>
                <a:gd name="T12" fmla="*/ 24 w 35"/>
                <a:gd name="T13" fmla="*/ 0 h 39"/>
                <a:gd name="T14" fmla="*/ 34 w 35"/>
                <a:gd name="T15" fmla="*/ 38 h 39"/>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39"/>
                <a:gd name="T26" fmla="*/ 35 w 35"/>
                <a:gd name="T27" fmla="*/ 39 h 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39">
                  <a:moveTo>
                    <a:pt x="34" y="38"/>
                  </a:moveTo>
                  <a:lnTo>
                    <a:pt x="24" y="14"/>
                  </a:lnTo>
                  <a:lnTo>
                    <a:pt x="14" y="32"/>
                  </a:lnTo>
                  <a:lnTo>
                    <a:pt x="14" y="9"/>
                  </a:lnTo>
                  <a:lnTo>
                    <a:pt x="0" y="9"/>
                  </a:lnTo>
                  <a:lnTo>
                    <a:pt x="14" y="0"/>
                  </a:lnTo>
                  <a:lnTo>
                    <a:pt x="24" y="0"/>
                  </a:lnTo>
                  <a:lnTo>
                    <a:pt x="34" y="38"/>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94" name="Freeform 110"/>
            <p:cNvSpPr>
              <a:spLocks/>
            </p:cNvSpPr>
            <p:nvPr/>
          </p:nvSpPr>
          <p:spPr bwMode="auto">
            <a:xfrm>
              <a:off x="5576" y="2942"/>
              <a:ext cx="86" cy="75"/>
            </a:xfrm>
            <a:custGeom>
              <a:avLst/>
              <a:gdLst>
                <a:gd name="T0" fmla="*/ 0 w 86"/>
                <a:gd name="T1" fmla="*/ 74 h 75"/>
                <a:gd name="T2" fmla="*/ 14 w 86"/>
                <a:gd name="T3" fmla="*/ 46 h 75"/>
                <a:gd name="T4" fmla="*/ 33 w 86"/>
                <a:gd name="T5" fmla="*/ 36 h 75"/>
                <a:gd name="T6" fmla="*/ 52 w 86"/>
                <a:gd name="T7" fmla="*/ 32 h 75"/>
                <a:gd name="T8" fmla="*/ 56 w 86"/>
                <a:gd name="T9" fmla="*/ 26 h 75"/>
                <a:gd name="T10" fmla="*/ 62 w 86"/>
                <a:gd name="T11" fmla="*/ 22 h 75"/>
                <a:gd name="T12" fmla="*/ 66 w 86"/>
                <a:gd name="T13" fmla="*/ 18 h 75"/>
                <a:gd name="T14" fmla="*/ 70 w 86"/>
                <a:gd name="T15" fmla="*/ 13 h 75"/>
                <a:gd name="T16" fmla="*/ 66 w 86"/>
                <a:gd name="T17" fmla="*/ 4 h 75"/>
                <a:gd name="T18" fmla="*/ 52 w 86"/>
                <a:gd name="T19" fmla="*/ 9 h 75"/>
                <a:gd name="T20" fmla="*/ 42 w 86"/>
                <a:gd name="T21" fmla="*/ 13 h 75"/>
                <a:gd name="T22" fmla="*/ 28 w 86"/>
                <a:gd name="T23" fmla="*/ 22 h 75"/>
                <a:gd name="T24" fmla="*/ 14 w 86"/>
                <a:gd name="T25" fmla="*/ 46 h 75"/>
                <a:gd name="T26" fmla="*/ 0 w 86"/>
                <a:gd name="T27" fmla="*/ 74 h 75"/>
                <a:gd name="T28" fmla="*/ 9 w 86"/>
                <a:gd name="T29" fmla="*/ 50 h 75"/>
                <a:gd name="T30" fmla="*/ 14 w 86"/>
                <a:gd name="T31" fmla="*/ 36 h 75"/>
                <a:gd name="T32" fmla="*/ 23 w 86"/>
                <a:gd name="T33" fmla="*/ 22 h 75"/>
                <a:gd name="T34" fmla="*/ 42 w 86"/>
                <a:gd name="T35" fmla="*/ 9 h 75"/>
                <a:gd name="T36" fmla="*/ 56 w 86"/>
                <a:gd name="T37" fmla="*/ 0 h 75"/>
                <a:gd name="T38" fmla="*/ 66 w 86"/>
                <a:gd name="T39" fmla="*/ 0 h 75"/>
                <a:gd name="T40" fmla="*/ 76 w 86"/>
                <a:gd name="T41" fmla="*/ 0 h 75"/>
                <a:gd name="T42" fmla="*/ 85 w 86"/>
                <a:gd name="T43" fmla="*/ 4 h 75"/>
                <a:gd name="T44" fmla="*/ 85 w 86"/>
                <a:gd name="T45" fmla="*/ 13 h 75"/>
                <a:gd name="T46" fmla="*/ 80 w 86"/>
                <a:gd name="T47" fmla="*/ 18 h 75"/>
                <a:gd name="T48" fmla="*/ 76 w 86"/>
                <a:gd name="T49" fmla="*/ 26 h 75"/>
                <a:gd name="T50" fmla="*/ 66 w 86"/>
                <a:gd name="T51" fmla="*/ 32 h 75"/>
                <a:gd name="T52" fmla="*/ 52 w 86"/>
                <a:gd name="T53" fmla="*/ 36 h 75"/>
                <a:gd name="T54" fmla="*/ 38 w 86"/>
                <a:gd name="T55" fmla="*/ 40 h 75"/>
                <a:gd name="T56" fmla="*/ 23 w 86"/>
                <a:gd name="T57" fmla="*/ 50 h 75"/>
                <a:gd name="T58" fmla="*/ 0 w 86"/>
                <a:gd name="T59" fmla="*/ 74 h 7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75"/>
                <a:gd name="T92" fmla="*/ 86 w 86"/>
                <a:gd name="T93" fmla="*/ 75 h 7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75">
                  <a:moveTo>
                    <a:pt x="0" y="74"/>
                  </a:moveTo>
                  <a:lnTo>
                    <a:pt x="14" y="46"/>
                  </a:lnTo>
                  <a:lnTo>
                    <a:pt x="33" y="36"/>
                  </a:lnTo>
                  <a:lnTo>
                    <a:pt x="52" y="32"/>
                  </a:lnTo>
                  <a:lnTo>
                    <a:pt x="56" y="26"/>
                  </a:lnTo>
                  <a:lnTo>
                    <a:pt x="62" y="22"/>
                  </a:lnTo>
                  <a:lnTo>
                    <a:pt x="66" y="18"/>
                  </a:lnTo>
                  <a:lnTo>
                    <a:pt x="70" y="13"/>
                  </a:lnTo>
                  <a:lnTo>
                    <a:pt x="66" y="4"/>
                  </a:lnTo>
                  <a:lnTo>
                    <a:pt x="52" y="9"/>
                  </a:lnTo>
                  <a:lnTo>
                    <a:pt x="42" y="13"/>
                  </a:lnTo>
                  <a:lnTo>
                    <a:pt x="28" y="22"/>
                  </a:lnTo>
                  <a:lnTo>
                    <a:pt x="14" y="46"/>
                  </a:lnTo>
                  <a:lnTo>
                    <a:pt x="0" y="74"/>
                  </a:lnTo>
                  <a:lnTo>
                    <a:pt x="9" y="50"/>
                  </a:lnTo>
                  <a:lnTo>
                    <a:pt x="14" y="36"/>
                  </a:lnTo>
                  <a:lnTo>
                    <a:pt x="23" y="22"/>
                  </a:lnTo>
                  <a:lnTo>
                    <a:pt x="42" y="9"/>
                  </a:lnTo>
                  <a:lnTo>
                    <a:pt x="56" y="0"/>
                  </a:lnTo>
                  <a:lnTo>
                    <a:pt x="66" y="0"/>
                  </a:lnTo>
                  <a:lnTo>
                    <a:pt x="76" y="0"/>
                  </a:lnTo>
                  <a:lnTo>
                    <a:pt x="85" y="4"/>
                  </a:lnTo>
                  <a:lnTo>
                    <a:pt x="85" y="13"/>
                  </a:lnTo>
                  <a:lnTo>
                    <a:pt x="80" y="18"/>
                  </a:lnTo>
                  <a:lnTo>
                    <a:pt x="76" y="26"/>
                  </a:lnTo>
                  <a:lnTo>
                    <a:pt x="66" y="32"/>
                  </a:lnTo>
                  <a:lnTo>
                    <a:pt x="52" y="36"/>
                  </a:lnTo>
                  <a:lnTo>
                    <a:pt x="38" y="40"/>
                  </a:lnTo>
                  <a:lnTo>
                    <a:pt x="23" y="50"/>
                  </a:lnTo>
                  <a:lnTo>
                    <a:pt x="0" y="74"/>
                  </a:lnTo>
                </a:path>
              </a:pathLst>
            </a:custGeom>
            <a:solidFill>
              <a:srgbClr val="00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95" name="Freeform 111"/>
            <p:cNvSpPr>
              <a:spLocks/>
            </p:cNvSpPr>
            <p:nvPr/>
          </p:nvSpPr>
          <p:spPr bwMode="auto">
            <a:xfrm>
              <a:off x="5453" y="2842"/>
              <a:ext cx="43" cy="105"/>
            </a:xfrm>
            <a:custGeom>
              <a:avLst/>
              <a:gdLst>
                <a:gd name="T0" fmla="*/ 5 w 43"/>
                <a:gd name="T1" fmla="*/ 75 h 105"/>
                <a:gd name="T2" fmla="*/ 19 w 43"/>
                <a:gd name="T3" fmla="*/ 47 h 105"/>
                <a:gd name="T4" fmla="*/ 28 w 43"/>
                <a:gd name="T5" fmla="*/ 38 h 105"/>
                <a:gd name="T6" fmla="*/ 28 w 43"/>
                <a:gd name="T7" fmla="*/ 28 h 105"/>
                <a:gd name="T8" fmla="*/ 33 w 43"/>
                <a:gd name="T9" fmla="*/ 28 h 105"/>
                <a:gd name="T10" fmla="*/ 33 w 43"/>
                <a:gd name="T11" fmla="*/ 14 h 105"/>
                <a:gd name="T12" fmla="*/ 28 w 43"/>
                <a:gd name="T13" fmla="*/ 9 h 105"/>
                <a:gd name="T14" fmla="*/ 23 w 43"/>
                <a:gd name="T15" fmla="*/ 9 h 105"/>
                <a:gd name="T16" fmla="*/ 14 w 43"/>
                <a:gd name="T17" fmla="*/ 14 h 105"/>
                <a:gd name="T18" fmla="*/ 9 w 43"/>
                <a:gd name="T19" fmla="*/ 18 h 105"/>
                <a:gd name="T20" fmla="*/ 9 w 43"/>
                <a:gd name="T21" fmla="*/ 32 h 105"/>
                <a:gd name="T22" fmla="*/ 5 w 43"/>
                <a:gd name="T23" fmla="*/ 56 h 105"/>
                <a:gd name="T24" fmla="*/ 5 w 43"/>
                <a:gd name="T25" fmla="*/ 104 h 105"/>
                <a:gd name="T26" fmla="*/ 0 w 43"/>
                <a:gd name="T27" fmla="*/ 89 h 105"/>
                <a:gd name="T28" fmla="*/ 0 w 43"/>
                <a:gd name="T29" fmla="*/ 47 h 105"/>
                <a:gd name="T30" fmla="*/ 5 w 43"/>
                <a:gd name="T31" fmla="*/ 38 h 105"/>
                <a:gd name="T32" fmla="*/ 5 w 43"/>
                <a:gd name="T33" fmla="*/ 28 h 105"/>
                <a:gd name="T34" fmla="*/ 9 w 43"/>
                <a:gd name="T35" fmla="*/ 24 h 105"/>
                <a:gd name="T36" fmla="*/ 9 w 43"/>
                <a:gd name="T37" fmla="*/ 18 h 105"/>
                <a:gd name="T38" fmla="*/ 19 w 43"/>
                <a:gd name="T39" fmla="*/ 9 h 105"/>
                <a:gd name="T40" fmla="*/ 23 w 43"/>
                <a:gd name="T41" fmla="*/ 0 h 105"/>
                <a:gd name="T42" fmla="*/ 37 w 43"/>
                <a:gd name="T43" fmla="*/ 0 h 105"/>
                <a:gd name="T44" fmla="*/ 42 w 43"/>
                <a:gd name="T45" fmla="*/ 9 h 105"/>
                <a:gd name="T46" fmla="*/ 42 w 43"/>
                <a:gd name="T47" fmla="*/ 18 h 105"/>
                <a:gd name="T48" fmla="*/ 42 w 43"/>
                <a:gd name="T49" fmla="*/ 28 h 105"/>
                <a:gd name="T50" fmla="*/ 28 w 43"/>
                <a:gd name="T51" fmla="*/ 47 h 105"/>
                <a:gd name="T52" fmla="*/ 19 w 43"/>
                <a:gd name="T53" fmla="*/ 66 h 105"/>
                <a:gd name="T54" fmla="*/ 9 w 43"/>
                <a:gd name="T55" fmla="*/ 81 h 105"/>
                <a:gd name="T56" fmla="*/ 5 w 43"/>
                <a:gd name="T57" fmla="*/ 104 h 105"/>
                <a:gd name="T58" fmla="*/ 5 w 43"/>
                <a:gd name="T59" fmla="*/ 75 h 1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3"/>
                <a:gd name="T91" fmla="*/ 0 h 105"/>
                <a:gd name="T92" fmla="*/ 43 w 43"/>
                <a:gd name="T93" fmla="*/ 105 h 10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3" h="105">
                  <a:moveTo>
                    <a:pt x="5" y="75"/>
                  </a:moveTo>
                  <a:lnTo>
                    <a:pt x="19" y="47"/>
                  </a:lnTo>
                  <a:lnTo>
                    <a:pt x="28" y="38"/>
                  </a:lnTo>
                  <a:lnTo>
                    <a:pt x="28" y="28"/>
                  </a:lnTo>
                  <a:lnTo>
                    <a:pt x="33" y="28"/>
                  </a:lnTo>
                  <a:lnTo>
                    <a:pt x="33" y="14"/>
                  </a:lnTo>
                  <a:lnTo>
                    <a:pt x="28" y="9"/>
                  </a:lnTo>
                  <a:lnTo>
                    <a:pt x="23" y="9"/>
                  </a:lnTo>
                  <a:lnTo>
                    <a:pt x="14" y="14"/>
                  </a:lnTo>
                  <a:lnTo>
                    <a:pt x="9" y="18"/>
                  </a:lnTo>
                  <a:lnTo>
                    <a:pt x="9" y="32"/>
                  </a:lnTo>
                  <a:lnTo>
                    <a:pt x="5" y="56"/>
                  </a:lnTo>
                  <a:lnTo>
                    <a:pt x="5" y="104"/>
                  </a:lnTo>
                  <a:lnTo>
                    <a:pt x="0" y="89"/>
                  </a:lnTo>
                  <a:lnTo>
                    <a:pt x="0" y="47"/>
                  </a:lnTo>
                  <a:lnTo>
                    <a:pt x="5" y="38"/>
                  </a:lnTo>
                  <a:lnTo>
                    <a:pt x="5" y="28"/>
                  </a:lnTo>
                  <a:lnTo>
                    <a:pt x="9" y="24"/>
                  </a:lnTo>
                  <a:lnTo>
                    <a:pt x="9" y="18"/>
                  </a:lnTo>
                  <a:lnTo>
                    <a:pt x="19" y="9"/>
                  </a:lnTo>
                  <a:lnTo>
                    <a:pt x="23" y="0"/>
                  </a:lnTo>
                  <a:lnTo>
                    <a:pt x="37" y="0"/>
                  </a:lnTo>
                  <a:lnTo>
                    <a:pt x="42" y="9"/>
                  </a:lnTo>
                  <a:lnTo>
                    <a:pt x="42" y="18"/>
                  </a:lnTo>
                  <a:lnTo>
                    <a:pt x="42" y="28"/>
                  </a:lnTo>
                  <a:lnTo>
                    <a:pt x="28" y="47"/>
                  </a:lnTo>
                  <a:lnTo>
                    <a:pt x="19" y="66"/>
                  </a:lnTo>
                  <a:lnTo>
                    <a:pt x="9" y="81"/>
                  </a:lnTo>
                  <a:lnTo>
                    <a:pt x="5" y="104"/>
                  </a:lnTo>
                  <a:lnTo>
                    <a:pt x="5" y="75"/>
                  </a:lnTo>
                </a:path>
              </a:pathLst>
            </a:custGeom>
            <a:solidFill>
              <a:srgbClr val="00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96" name="Freeform 112"/>
            <p:cNvSpPr>
              <a:spLocks/>
            </p:cNvSpPr>
            <p:nvPr/>
          </p:nvSpPr>
          <p:spPr bwMode="auto">
            <a:xfrm>
              <a:off x="5297" y="2973"/>
              <a:ext cx="101" cy="55"/>
            </a:xfrm>
            <a:custGeom>
              <a:avLst/>
              <a:gdLst>
                <a:gd name="T0" fmla="*/ 100 w 101"/>
                <a:gd name="T1" fmla="*/ 54 h 55"/>
                <a:gd name="T2" fmla="*/ 71 w 101"/>
                <a:gd name="T3" fmla="*/ 29 h 55"/>
                <a:gd name="T4" fmla="*/ 61 w 101"/>
                <a:gd name="T5" fmla="*/ 19 h 55"/>
                <a:gd name="T6" fmla="*/ 47 w 101"/>
                <a:gd name="T7" fmla="*/ 9 h 55"/>
                <a:gd name="T8" fmla="*/ 42 w 101"/>
                <a:gd name="T9" fmla="*/ 9 h 55"/>
                <a:gd name="T10" fmla="*/ 32 w 101"/>
                <a:gd name="T11" fmla="*/ 4 h 55"/>
                <a:gd name="T12" fmla="*/ 23 w 101"/>
                <a:gd name="T13" fmla="*/ 0 h 55"/>
                <a:gd name="T14" fmla="*/ 14 w 101"/>
                <a:gd name="T15" fmla="*/ 0 h 55"/>
                <a:gd name="T16" fmla="*/ 8 w 101"/>
                <a:gd name="T17" fmla="*/ 4 h 55"/>
                <a:gd name="T18" fmla="*/ 8 w 101"/>
                <a:gd name="T19" fmla="*/ 9 h 55"/>
                <a:gd name="T20" fmla="*/ 18 w 101"/>
                <a:gd name="T21" fmla="*/ 19 h 55"/>
                <a:gd name="T22" fmla="*/ 28 w 101"/>
                <a:gd name="T23" fmla="*/ 19 h 55"/>
                <a:gd name="T24" fmla="*/ 71 w 101"/>
                <a:gd name="T25" fmla="*/ 29 h 55"/>
                <a:gd name="T26" fmla="*/ 100 w 101"/>
                <a:gd name="T27" fmla="*/ 54 h 55"/>
                <a:gd name="T28" fmla="*/ 95 w 101"/>
                <a:gd name="T29" fmla="*/ 54 h 55"/>
                <a:gd name="T30" fmla="*/ 81 w 101"/>
                <a:gd name="T31" fmla="*/ 43 h 55"/>
                <a:gd name="T32" fmla="*/ 61 w 101"/>
                <a:gd name="T33" fmla="*/ 39 h 55"/>
                <a:gd name="T34" fmla="*/ 47 w 101"/>
                <a:gd name="T35" fmla="*/ 33 h 55"/>
                <a:gd name="T36" fmla="*/ 32 w 101"/>
                <a:gd name="T37" fmla="*/ 33 h 55"/>
                <a:gd name="T38" fmla="*/ 18 w 101"/>
                <a:gd name="T39" fmla="*/ 29 h 55"/>
                <a:gd name="T40" fmla="*/ 4 w 101"/>
                <a:gd name="T41" fmla="*/ 29 h 55"/>
                <a:gd name="T42" fmla="*/ 0 w 101"/>
                <a:gd name="T43" fmla="*/ 19 h 55"/>
                <a:gd name="T44" fmla="*/ 0 w 101"/>
                <a:gd name="T45" fmla="*/ 9 h 55"/>
                <a:gd name="T46" fmla="*/ 4 w 101"/>
                <a:gd name="T47" fmla="*/ 0 h 55"/>
                <a:gd name="T48" fmla="*/ 14 w 101"/>
                <a:gd name="T49" fmla="*/ 0 h 55"/>
                <a:gd name="T50" fmla="*/ 23 w 101"/>
                <a:gd name="T51" fmla="*/ 0 h 55"/>
                <a:gd name="T52" fmla="*/ 32 w 101"/>
                <a:gd name="T53" fmla="*/ 0 h 55"/>
                <a:gd name="T54" fmla="*/ 47 w 101"/>
                <a:gd name="T55" fmla="*/ 4 h 55"/>
                <a:gd name="T56" fmla="*/ 61 w 101"/>
                <a:gd name="T57" fmla="*/ 14 h 55"/>
                <a:gd name="T58" fmla="*/ 100 w 101"/>
                <a:gd name="T59" fmla="*/ 54 h 5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1"/>
                <a:gd name="T91" fmla="*/ 0 h 55"/>
                <a:gd name="T92" fmla="*/ 101 w 101"/>
                <a:gd name="T93" fmla="*/ 55 h 5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1" h="55">
                  <a:moveTo>
                    <a:pt x="100" y="54"/>
                  </a:moveTo>
                  <a:lnTo>
                    <a:pt x="71" y="29"/>
                  </a:lnTo>
                  <a:lnTo>
                    <a:pt x="61" y="19"/>
                  </a:lnTo>
                  <a:lnTo>
                    <a:pt x="47" y="9"/>
                  </a:lnTo>
                  <a:lnTo>
                    <a:pt x="42" y="9"/>
                  </a:lnTo>
                  <a:lnTo>
                    <a:pt x="32" y="4"/>
                  </a:lnTo>
                  <a:lnTo>
                    <a:pt x="23" y="0"/>
                  </a:lnTo>
                  <a:lnTo>
                    <a:pt x="14" y="0"/>
                  </a:lnTo>
                  <a:lnTo>
                    <a:pt x="8" y="4"/>
                  </a:lnTo>
                  <a:lnTo>
                    <a:pt x="8" y="9"/>
                  </a:lnTo>
                  <a:lnTo>
                    <a:pt x="18" y="19"/>
                  </a:lnTo>
                  <a:lnTo>
                    <a:pt x="28" y="19"/>
                  </a:lnTo>
                  <a:lnTo>
                    <a:pt x="71" y="29"/>
                  </a:lnTo>
                  <a:lnTo>
                    <a:pt x="100" y="54"/>
                  </a:lnTo>
                  <a:lnTo>
                    <a:pt x="95" y="54"/>
                  </a:lnTo>
                  <a:lnTo>
                    <a:pt x="81" y="43"/>
                  </a:lnTo>
                  <a:lnTo>
                    <a:pt x="61" y="39"/>
                  </a:lnTo>
                  <a:lnTo>
                    <a:pt x="47" y="33"/>
                  </a:lnTo>
                  <a:lnTo>
                    <a:pt x="32" y="33"/>
                  </a:lnTo>
                  <a:lnTo>
                    <a:pt x="18" y="29"/>
                  </a:lnTo>
                  <a:lnTo>
                    <a:pt x="4" y="29"/>
                  </a:lnTo>
                  <a:lnTo>
                    <a:pt x="0" y="19"/>
                  </a:lnTo>
                  <a:lnTo>
                    <a:pt x="0" y="9"/>
                  </a:lnTo>
                  <a:lnTo>
                    <a:pt x="4" y="0"/>
                  </a:lnTo>
                  <a:lnTo>
                    <a:pt x="14" y="0"/>
                  </a:lnTo>
                  <a:lnTo>
                    <a:pt x="23" y="0"/>
                  </a:lnTo>
                  <a:lnTo>
                    <a:pt x="32" y="0"/>
                  </a:lnTo>
                  <a:lnTo>
                    <a:pt x="47" y="4"/>
                  </a:lnTo>
                  <a:lnTo>
                    <a:pt x="61" y="14"/>
                  </a:lnTo>
                  <a:lnTo>
                    <a:pt x="100" y="54"/>
                  </a:lnTo>
                </a:path>
              </a:pathLst>
            </a:custGeom>
            <a:solidFill>
              <a:srgbClr val="00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397" name="Freeform 113"/>
            <p:cNvSpPr>
              <a:spLocks/>
            </p:cNvSpPr>
            <p:nvPr/>
          </p:nvSpPr>
          <p:spPr bwMode="auto">
            <a:xfrm>
              <a:off x="5462" y="3511"/>
              <a:ext cx="39" cy="69"/>
            </a:xfrm>
            <a:custGeom>
              <a:avLst/>
              <a:gdLst>
                <a:gd name="T0" fmla="*/ 23 w 39"/>
                <a:gd name="T1" fmla="*/ 0 h 69"/>
                <a:gd name="T2" fmla="*/ 38 w 39"/>
                <a:gd name="T3" fmla="*/ 68 h 69"/>
                <a:gd name="T4" fmla="*/ 18 w 39"/>
                <a:gd name="T5" fmla="*/ 43 h 69"/>
                <a:gd name="T6" fmla="*/ 9 w 39"/>
                <a:gd name="T7" fmla="*/ 33 h 69"/>
                <a:gd name="T8" fmla="*/ 0 w 39"/>
                <a:gd name="T9" fmla="*/ 28 h 69"/>
                <a:gd name="T10" fmla="*/ 9 w 39"/>
                <a:gd name="T11" fmla="*/ 18 h 69"/>
                <a:gd name="T12" fmla="*/ 14 w 39"/>
                <a:gd name="T13" fmla="*/ 10 h 69"/>
                <a:gd name="T14" fmla="*/ 23 w 39"/>
                <a:gd name="T15" fmla="*/ 0 h 6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69"/>
                <a:gd name="T26" fmla="*/ 39 w 39"/>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69">
                  <a:moveTo>
                    <a:pt x="23" y="0"/>
                  </a:moveTo>
                  <a:lnTo>
                    <a:pt x="38" y="68"/>
                  </a:lnTo>
                  <a:lnTo>
                    <a:pt x="18" y="43"/>
                  </a:lnTo>
                  <a:lnTo>
                    <a:pt x="9" y="33"/>
                  </a:lnTo>
                  <a:lnTo>
                    <a:pt x="0" y="28"/>
                  </a:lnTo>
                  <a:lnTo>
                    <a:pt x="9" y="18"/>
                  </a:lnTo>
                  <a:lnTo>
                    <a:pt x="14" y="10"/>
                  </a:lnTo>
                  <a:lnTo>
                    <a:pt x="23"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98" name="Freeform 114"/>
            <p:cNvSpPr>
              <a:spLocks/>
            </p:cNvSpPr>
            <p:nvPr/>
          </p:nvSpPr>
          <p:spPr bwMode="auto">
            <a:xfrm>
              <a:off x="5443" y="3579"/>
              <a:ext cx="34" cy="39"/>
            </a:xfrm>
            <a:custGeom>
              <a:avLst/>
              <a:gdLst>
                <a:gd name="T0" fmla="*/ 0 w 34"/>
                <a:gd name="T1" fmla="*/ 0 h 39"/>
                <a:gd name="T2" fmla="*/ 33 w 34"/>
                <a:gd name="T3" fmla="*/ 38 h 39"/>
                <a:gd name="T4" fmla="*/ 0 w 34"/>
                <a:gd name="T5" fmla="*/ 14 h 39"/>
                <a:gd name="T6" fmla="*/ 0 w 34"/>
                <a:gd name="T7" fmla="*/ 0 h 39"/>
                <a:gd name="T8" fmla="*/ 0 60000 65536"/>
                <a:gd name="T9" fmla="*/ 0 60000 65536"/>
                <a:gd name="T10" fmla="*/ 0 60000 65536"/>
                <a:gd name="T11" fmla="*/ 0 60000 65536"/>
                <a:gd name="T12" fmla="*/ 0 w 34"/>
                <a:gd name="T13" fmla="*/ 0 h 39"/>
                <a:gd name="T14" fmla="*/ 34 w 34"/>
                <a:gd name="T15" fmla="*/ 39 h 39"/>
              </a:gdLst>
              <a:ahLst/>
              <a:cxnLst>
                <a:cxn ang="T8">
                  <a:pos x="T0" y="T1"/>
                </a:cxn>
                <a:cxn ang="T9">
                  <a:pos x="T2" y="T3"/>
                </a:cxn>
                <a:cxn ang="T10">
                  <a:pos x="T4" y="T5"/>
                </a:cxn>
                <a:cxn ang="T11">
                  <a:pos x="T6" y="T7"/>
                </a:cxn>
              </a:cxnLst>
              <a:rect l="T12" t="T13" r="T14" b="T15"/>
              <a:pathLst>
                <a:path w="34" h="39">
                  <a:moveTo>
                    <a:pt x="0" y="0"/>
                  </a:moveTo>
                  <a:lnTo>
                    <a:pt x="33" y="38"/>
                  </a:lnTo>
                  <a:lnTo>
                    <a:pt x="0" y="14"/>
                  </a:lnTo>
                  <a:lnTo>
                    <a:pt x="0"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399" name="Freeform 115"/>
            <p:cNvSpPr>
              <a:spLocks/>
            </p:cNvSpPr>
            <p:nvPr/>
          </p:nvSpPr>
          <p:spPr bwMode="auto">
            <a:xfrm>
              <a:off x="5434" y="3639"/>
              <a:ext cx="33" cy="21"/>
            </a:xfrm>
            <a:custGeom>
              <a:avLst/>
              <a:gdLst>
                <a:gd name="T0" fmla="*/ 0 w 33"/>
                <a:gd name="T1" fmla="*/ 0 h 21"/>
                <a:gd name="T2" fmla="*/ 32 w 33"/>
                <a:gd name="T3" fmla="*/ 20 h 21"/>
                <a:gd name="T4" fmla="*/ 0 w 33"/>
                <a:gd name="T5" fmla="*/ 5 h 21"/>
                <a:gd name="T6" fmla="*/ 0 w 33"/>
                <a:gd name="T7" fmla="*/ 0 h 21"/>
                <a:gd name="T8" fmla="*/ 0 60000 65536"/>
                <a:gd name="T9" fmla="*/ 0 60000 65536"/>
                <a:gd name="T10" fmla="*/ 0 60000 65536"/>
                <a:gd name="T11" fmla="*/ 0 60000 65536"/>
                <a:gd name="T12" fmla="*/ 0 w 33"/>
                <a:gd name="T13" fmla="*/ 0 h 21"/>
                <a:gd name="T14" fmla="*/ 33 w 33"/>
                <a:gd name="T15" fmla="*/ 21 h 21"/>
              </a:gdLst>
              <a:ahLst/>
              <a:cxnLst>
                <a:cxn ang="T8">
                  <a:pos x="T0" y="T1"/>
                </a:cxn>
                <a:cxn ang="T9">
                  <a:pos x="T2" y="T3"/>
                </a:cxn>
                <a:cxn ang="T10">
                  <a:pos x="T4" y="T5"/>
                </a:cxn>
                <a:cxn ang="T11">
                  <a:pos x="T6" y="T7"/>
                </a:cxn>
              </a:cxnLst>
              <a:rect l="T12" t="T13" r="T14" b="T15"/>
              <a:pathLst>
                <a:path w="33" h="21">
                  <a:moveTo>
                    <a:pt x="0" y="0"/>
                  </a:moveTo>
                  <a:lnTo>
                    <a:pt x="32" y="20"/>
                  </a:lnTo>
                  <a:lnTo>
                    <a:pt x="0" y="5"/>
                  </a:lnTo>
                  <a:lnTo>
                    <a:pt x="0"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400" name="Freeform 116"/>
            <p:cNvSpPr>
              <a:spLocks/>
            </p:cNvSpPr>
            <p:nvPr/>
          </p:nvSpPr>
          <p:spPr bwMode="auto">
            <a:xfrm>
              <a:off x="5430" y="3690"/>
              <a:ext cx="33" cy="19"/>
            </a:xfrm>
            <a:custGeom>
              <a:avLst/>
              <a:gdLst>
                <a:gd name="T0" fmla="*/ 4 w 33"/>
                <a:gd name="T1" fmla="*/ 0 h 19"/>
                <a:gd name="T2" fmla="*/ 32 w 33"/>
                <a:gd name="T3" fmla="*/ 18 h 19"/>
                <a:gd name="T4" fmla="*/ 0 w 33"/>
                <a:gd name="T5" fmla="*/ 6 h 19"/>
                <a:gd name="T6" fmla="*/ 4 w 33"/>
                <a:gd name="T7" fmla="*/ 0 h 19"/>
                <a:gd name="T8" fmla="*/ 0 60000 65536"/>
                <a:gd name="T9" fmla="*/ 0 60000 65536"/>
                <a:gd name="T10" fmla="*/ 0 60000 65536"/>
                <a:gd name="T11" fmla="*/ 0 60000 65536"/>
                <a:gd name="T12" fmla="*/ 0 w 33"/>
                <a:gd name="T13" fmla="*/ 0 h 19"/>
                <a:gd name="T14" fmla="*/ 33 w 33"/>
                <a:gd name="T15" fmla="*/ 19 h 19"/>
              </a:gdLst>
              <a:ahLst/>
              <a:cxnLst>
                <a:cxn ang="T8">
                  <a:pos x="T0" y="T1"/>
                </a:cxn>
                <a:cxn ang="T9">
                  <a:pos x="T2" y="T3"/>
                </a:cxn>
                <a:cxn ang="T10">
                  <a:pos x="T4" y="T5"/>
                </a:cxn>
                <a:cxn ang="T11">
                  <a:pos x="T6" y="T7"/>
                </a:cxn>
              </a:cxnLst>
              <a:rect l="T12" t="T13" r="T14" b="T15"/>
              <a:pathLst>
                <a:path w="33" h="19">
                  <a:moveTo>
                    <a:pt x="4" y="0"/>
                  </a:moveTo>
                  <a:lnTo>
                    <a:pt x="32" y="18"/>
                  </a:lnTo>
                  <a:lnTo>
                    <a:pt x="0" y="6"/>
                  </a:lnTo>
                  <a:lnTo>
                    <a:pt x="4" y="0"/>
                  </a:lnTo>
                </a:path>
              </a:pathLst>
            </a:custGeom>
            <a:solidFill>
              <a:srgbClr val="000000"/>
            </a:solidFill>
            <a:ln w="12700" cap="rnd">
              <a:solidFill>
                <a:srgbClr val="000000"/>
              </a:solidFill>
              <a:round/>
              <a:headEnd type="none" w="sm" len="sm"/>
              <a:tailEnd type="none" w="sm" len="sm"/>
            </a:ln>
          </p:spPr>
          <p:txBody>
            <a:bodyPr/>
            <a:lstStyle/>
            <a:p>
              <a:endParaRPr lang="en-GB"/>
            </a:p>
          </p:txBody>
        </p:sp>
        <p:sp>
          <p:nvSpPr>
            <p:cNvPr id="14401" name="Freeform 117"/>
            <p:cNvSpPr>
              <a:spLocks/>
            </p:cNvSpPr>
            <p:nvPr/>
          </p:nvSpPr>
          <p:spPr bwMode="auto">
            <a:xfrm>
              <a:off x="5458" y="2852"/>
              <a:ext cx="30" cy="66"/>
            </a:xfrm>
            <a:custGeom>
              <a:avLst/>
              <a:gdLst>
                <a:gd name="T0" fmla="*/ 0 w 30"/>
                <a:gd name="T1" fmla="*/ 65 h 66"/>
                <a:gd name="T2" fmla="*/ 14 w 30"/>
                <a:gd name="T3" fmla="*/ 36 h 66"/>
                <a:gd name="T4" fmla="*/ 23 w 30"/>
                <a:gd name="T5" fmla="*/ 28 h 66"/>
                <a:gd name="T6" fmla="*/ 23 w 30"/>
                <a:gd name="T7" fmla="*/ 18 h 66"/>
                <a:gd name="T8" fmla="*/ 29 w 30"/>
                <a:gd name="T9" fmla="*/ 18 h 66"/>
                <a:gd name="T10" fmla="*/ 29 w 30"/>
                <a:gd name="T11" fmla="*/ 4 h 66"/>
                <a:gd name="T12" fmla="*/ 23 w 30"/>
                <a:gd name="T13" fmla="*/ 0 h 66"/>
                <a:gd name="T14" fmla="*/ 18 w 30"/>
                <a:gd name="T15" fmla="*/ 0 h 66"/>
                <a:gd name="T16" fmla="*/ 8 w 30"/>
                <a:gd name="T17" fmla="*/ 4 h 66"/>
                <a:gd name="T18" fmla="*/ 4 w 30"/>
                <a:gd name="T19" fmla="*/ 8 h 66"/>
                <a:gd name="T20" fmla="*/ 4 w 30"/>
                <a:gd name="T21" fmla="*/ 22 h 66"/>
                <a:gd name="T22" fmla="*/ 0 w 30"/>
                <a:gd name="T23" fmla="*/ 46 h 66"/>
                <a:gd name="T24" fmla="*/ 0 w 30"/>
                <a:gd name="T25" fmla="*/ 65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66"/>
                <a:gd name="T41" fmla="*/ 30 w 30"/>
                <a:gd name="T42" fmla="*/ 66 h 6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66">
                  <a:moveTo>
                    <a:pt x="0" y="65"/>
                  </a:moveTo>
                  <a:lnTo>
                    <a:pt x="14" y="36"/>
                  </a:lnTo>
                  <a:lnTo>
                    <a:pt x="23" y="28"/>
                  </a:lnTo>
                  <a:lnTo>
                    <a:pt x="23" y="18"/>
                  </a:lnTo>
                  <a:lnTo>
                    <a:pt x="29" y="18"/>
                  </a:lnTo>
                  <a:lnTo>
                    <a:pt x="29" y="4"/>
                  </a:lnTo>
                  <a:lnTo>
                    <a:pt x="23" y="0"/>
                  </a:lnTo>
                  <a:lnTo>
                    <a:pt x="18" y="0"/>
                  </a:lnTo>
                  <a:lnTo>
                    <a:pt x="8" y="4"/>
                  </a:lnTo>
                  <a:lnTo>
                    <a:pt x="4" y="8"/>
                  </a:lnTo>
                  <a:lnTo>
                    <a:pt x="4" y="22"/>
                  </a:lnTo>
                  <a:lnTo>
                    <a:pt x="0" y="46"/>
                  </a:lnTo>
                  <a:lnTo>
                    <a:pt x="0" y="65"/>
                  </a:lnTo>
                </a:path>
              </a:pathLst>
            </a:custGeom>
            <a:solidFill>
              <a:srgbClr val="FF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02" name="Freeform 118"/>
            <p:cNvSpPr>
              <a:spLocks/>
            </p:cNvSpPr>
            <p:nvPr/>
          </p:nvSpPr>
          <p:spPr bwMode="auto">
            <a:xfrm>
              <a:off x="5306" y="2973"/>
              <a:ext cx="63" cy="30"/>
            </a:xfrm>
            <a:custGeom>
              <a:avLst/>
              <a:gdLst>
                <a:gd name="T0" fmla="*/ 62 w 63"/>
                <a:gd name="T1" fmla="*/ 29 h 30"/>
                <a:gd name="T2" fmla="*/ 52 w 63"/>
                <a:gd name="T3" fmla="*/ 18 h 30"/>
                <a:gd name="T4" fmla="*/ 38 w 63"/>
                <a:gd name="T5" fmla="*/ 8 h 30"/>
                <a:gd name="T6" fmla="*/ 33 w 63"/>
                <a:gd name="T7" fmla="*/ 8 h 30"/>
                <a:gd name="T8" fmla="*/ 23 w 63"/>
                <a:gd name="T9" fmla="*/ 4 h 30"/>
                <a:gd name="T10" fmla="*/ 14 w 63"/>
                <a:gd name="T11" fmla="*/ 0 h 30"/>
                <a:gd name="T12" fmla="*/ 5 w 63"/>
                <a:gd name="T13" fmla="*/ 0 h 30"/>
                <a:gd name="T14" fmla="*/ 0 w 63"/>
                <a:gd name="T15" fmla="*/ 4 h 30"/>
                <a:gd name="T16" fmla="*/ 0 w 63"/>
                <a:gd name="T17" fmla="*/ 8 h 30"/>
                <a:gd name="T18" fmla="*/ 9 w 63"/>
                <a:gd name="T19" fmla="*/ 18 h 30"/>
                <a:gd name="T20" fmla="*/ 19 w 63"/>
                <a:gd name="T21" fmla="*/ 18 h 30"/>
                <a:gd name="T22" fmla="*/ 62 w 63"/>
                <a:gd name="T23" fmla="*/ 29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3"/>
                <a:gd name="T37" fmla="*/ 0 h 30"/>
                <a:gd name="T38" fmla="*/ 63 w 63"/>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3" h="30">
                  <a:moveTo>
                    <a:pt x="62" y="29"/>
                  </a:moveTo>
                  <a:lnTo>
                    <a:pt x="52" y="18"/>
                  </a:lnTo>
                  <a:lnTo>
                    <a:pt x="38" y="8"/>
                  </a:lnTo>
                  <a:lnTo>
                    <a:pt x="33" y="8"/>
                  </a:lnTo>
                  <a:lnTo>
                    <a:pt x="23" y="4"/>
                  </a:lnTo>
                  <a:lnTo>
                    <a:pt x="14" y="0"/>
                  </a:lnTo>
                  <a:lnTo>
                    <a:pt x="5" y="0"/>
                  </a:lnTo>
                  <a:lnTo>
                    <a:pt x="0" y="4"/>
                  </a:lnTo>
                  <a:lnTo>
                    <a:pt x="0" y="8"/>
                  </a:lnTo>
                  <a:lnTo>
                    <a:pt x="9" y="18"/>
                  </a:lnTo>
                  <a:lnTo>
                    <a:pt x="19" y="18"/>
                  </a:lnTo>
                  <a:lnTo>
                    <a:pt x="62" y="29"/>
                  </a:lnTo>
                </a:path>
              </a:pathLst>
            </a:custGeom>
            <a:solidFill>
              <a:srgbClr val="FF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sp>
          <p:nvSpPr>
            <p:cNvPr id="14403" name="Freeform 119"/>
            <p:cNvSpPr>
              <a:spLocks/>
            </p:cNvSpPr>
            <p:nvPr/>
          </p:nvSpPr>
          <p:spPr bwMode="auto">
            <a:xfrm>
              <a:off x="5590" y="2946"/>
              <a:ext cx="58" cy="44"/>
            </a:xfrm>
            <a:custGeom>
              <a:avLst/>
              <a:gdLst>
                <a:gd name="T0" fmla="*/ 0 w 58"/>
                <a:gd name="T1" fmla="*/ 43 h 44"/>
                <a:gd name="T2" fmla="*/ 19 w 58"/>
                <a:gd name="T3" fmla="*/ 33 h 44"/>
                <a:gd name="T4" fmla="*/ 38 w 58"/>
                <a:gd name="T5" fmla="*/ 28 h 44"/>
                <a:gd name="T6" fmla="*/ 42 w 58"/>
                <a:gd name="T7" fmla="*/ 23 h 44"/>
                <a:gd name="T8" fmla="*/ 48 w 58"/>
                <a:gd name="T9" fmla="*/ 18 h 44"/>
                <a:gd name="T10" fmla="*/ 52 w 58"/>
                <a:gd name="T11" fmla="*/ 14 h 44"/>
                <a:gd name="T12" fmla="*/ 57 w 58"/>
                <a:gd name="T13" fmla="*/ 9 h 44"/>
                <a:gd name="T14" fmla="*/ 52 w 58"/>
                <a:gd name="T15" fmla="*/ 0 h 44"/>
                <a:gd name="T16" fmla="*/ 38 w 58"/>
                <a:gd name="T17" fmla="*/ 5 h 44"/>
                <a:gd name="T18" fmla="*/ 28 w 58"/>
                <a:gd name="T19" fmla="*/ 9 h 44"/>
                <a:gd name="T20" fmla="*/ 14 w 58"/>
                <a:gd name="T21" fmla="*/ 18 h 44"/>
                <a:gd name="T22" fmla="*/ 0 w 58"/>
                <a:gd name="T23" fmla="*/ 43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8"/>
                <a:gd name="T37" fmla="*/ 0 h 44"/>
                <a:gd name="T38" fmla="*/ 58 w 58"/>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8" h="44">
                  <a:moveTo>
                    <a:pt x="0" y="43"/>
                  </a:moveTo>
                  <a:lnTo>
                    <a:pt x="19" y="33"/>
                  </a:lnTo>
                  <a:lnTo>
                    <a:pt x="38" y="28"/>
                  </a:lnTo>
                  <a:lnTo>
                    <a:pt x="42" y="23"/>
                  </a:lnTo>
                  <a:lnTo>
                    <a:pt x="48" y="18"/>
                  </a:lnTo>
                  <a:lnTo>
                    <a:pt x="52" y="14"/>
                  </a:lnTo>
                  <a:lnTo>
                    <a:pt x="57" y="9"/>
                  </a:lnTo>
                  <a:lnTo>
                    <a:pt x="52" y="0"/>
                  </a:lnTo>
                  <a:lnTo>
                    <a:pt x="38" y="5"/>
                  </a:lnTo>
                  <a:lnTo>
                    <a:pt x="28" y="9"/>
                  </a:lnTo>
                  <a:lnTo>
                    <a:pt x="14" y="18"/>
                  </a:lnTo>
                  <a:lnTo>
                    <a:pt x="0" y="43"/>
                  </a:lnTo>
                </a:path>
              </a:pathLst>
            </a:custGeom>
            <a:solidFill>
              <a:srgbClr val="FFFFFF"/>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en-GB"/>
            </a:p>
          </p:txBody>
        </p:sp>
      </p:grpSp>
      <p:sp>
        <p:nvSpPr>
          <p:cNvPr id="14340" name="Rectangle 120"/>
          <p:cNvSpPr>
            <a:spLocks noChangeArrowheads="1"/>
          </p:cNvSpPr>
          <p:nvPr/>
        </p:nvSpPr>
        <p:spPr bwMode="auto">
          <a:xfrm>
            <a:off x="0" y="0"/>
            <a:ext cx="9144000" cy="827088"/>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p>
            <a:pPr eaLnBrk="0" hangingPunct="0"/>
            <a:r>
              <a:rPr lang="en-GB" sz="2400" b="1" dirty="0">
                <a:solidFill>
                  <a:schemeClr val="tx2"/>
                </a:solidFill>
              </a:rPr>
              <a:t>UNDERSTANDING VARIABILITY</a:t>
            </a:r>
          </a:p>
        </p:txBody>
      </p:sp>
    </p:spTree>
    <p:extLst>
      <p:ext uri="{BB962C8B-B14F-4D97-AF65-F5344CB8AC3E}">
        <p14:creationId xmlns:p14="http://schemas.microsoft.com/office/powerpoint/2010/main" val="2819334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wipe(up)">
                                      <p:cBhvr>
                                        <p:cTn id="7" dur="500"/>
                                        <p:tgtEl>
                                          <p:spTgt spid="14338">
                                            <p:txEl>
                                              <p:pRg st="0" end="0"/>
                                            </p:txEl>
                                          </p:spTgt>
                                        </p:tgtEl>
                                      </p:cBhvr>
                                    </p:animEffect>
                                  </p:childTnLst>
                                  <p:subTnLst>
                                    <p:animClr clrSpc="rgb" dir="cw">
                                      <p:cBhvr override="childStyle">
                                        <p:cTn dur="1" fill="hold" display="0" masterRel="nextClick" afterEffect="1"/>
                                        <p:tgtEl>
                                          <p:spTgt spid="14338">
                                            <p:txEl>
                                              <p:pRg st="0" end="0"/>
                                            </p:txEl>
                                          </p:spTgt>
                                        </p:tgtEl>
                                        <p:attrNameLst>
                                          <p:attrName>ppt_c</p:attrName>
                                        </p:attrNameLst>
                                      </p:cBhvr>
                                      <p:to>
                                        <a:schemeClr val="bg2"/>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338">
                                            <p:txEl>
                                              <p:pRg st="1" end="1"/>
                                            </p:txEl>
                                          </p:spTgt>
                                        </p:tgtEl>
                                        <p:attrNameLst>
                                          <p:attrName>style.visibility</p:attrName>
                                        </p:attrNameLst>
                                      </p:cBhvr>
                                      <p:to>
                                        <p:strVal val="visible"/>
                                      </p:to>
                                    </p:set>
                                    <p:animEffect transition="in" filter="wipe(up)">
                                      <p:cBhvr>
                                        <p:cTn id="12" dur="500"/>
                                        <p:tgtEl>
                                          <p:spTgt spid="14338">
                                            <p:txEl>
                                              <p:pRg st="1" end="1"/>
                                            </p:txEl>
                                          </p:spTgt>
                                        </p:tgtEl>
                                      </p:cBhvr>
                                    </p:animEffect>
                                  </p:childTnLst>
                                  <p:subTnLst>
                                    <p:animClr clrSpc="rgb" dir="cw">
                                      <p:cBhvr override="childStyle">
                                        <p:cTn dur="1" fill="hold" display="0" masterRel="nextClick" afterEffect="1"/>
                                        <p:tgtEl>
                                          <p:spTgt spid="14338">
                                            <p:txEl>
                                              <p:pRg st="1" end="1"/>
                                            </p:txEl>
                                          </p:spTgt>
                                        </p:tgtEl>
                                        <p:attrNameLst>
                                          <p:attrName>ppt_c</p:attrName>
                                        </p:attrNameLst>
                                      </p:cBhvr>
                                      <p:to>
                                        <a:schemeClr val="bg2"/>
                                      </p:to>
                                    </p:animClr>
                                  </p:subTnLst>
                                </p:cTn>
                              </p:par>
                              <p:par>
                                <p:cTn id="13" presetID="22" presetClass="entr" presetSubtype="1" fill="hold" grpId="0" nodeType="withEffect">
                                  <p:stCondLst>
                                    <p:cond delay="0"/>
                                  </p:stCondLst>
                                  <p:childTnLst>
                                    <p:set>
                                      <p:cBhvr>
                                        <p:cTn id="14" dur="1" fill="hold">
                                          <p:stCondLst>
                                            <p:cond delay="0"/>
                                          </p:stCondLst>
                                        </p:cTn>
                                        <p:tgtEl>
                                          <p:spTgt spid="14338">
                                            <p:txEl>
                                              <p:pRg st="2" end="2"/>
                                            </p:txEl>
                                          </p:spTgt>
                                        </p:tgtEl>
                                        <p:attrNameLst>
                                          <p:attrName>style.visibility</p:attrName>
                                        </p:attrNameLst>
                                      </p:cBhvr>
                                      <p:to>
                                        <p:strVal val="visible"/>
                                      </p:to>
                                    </p:set>
                                    <p:animEffect transition="in" filter="wipe(up)">
                                      <p:cBhvr>
                                        <p:cTn id="15" dur="500"/>
                                        <p:tgtEl>
                                          <p:spTgt spid="14338">
                                            <p:txEl>
                                              <p:pRg st="2" end="2"/>
                                            </p:txEl>
                                          </p:spTgt>
                                        </p:tgtEl>
                                      </p:cBhvr>
                                    </p:animEffect>
                                  </p:childTnLst>
                                  <p:subTnLst>
                                    <p:animClr clrSpc="rgb" dir="cw">
                                      <p:cBhvr override="childStyle">
                                        <p:cTn dur="1" fill="hold" display="0" masterRel="nextClick" afterEffect="1"/>
                                        <p:tgtEl>
                                          <p:spTgt spid="14338">
                                            <p:txEl>
                                              <p:pRg st="2" end="2"/>
                                            </p:txEl>
                                          </p:spTgt>
                                        </p:tgtEl>
                                        <p:attrNameLst>
                                          <p:attrName>ppt_c</p:attrName>
                                        </p:attrNameLst>
                                      </p:cBhvr>
                                      <p:to>
                                        <a:schemeClr val="bg2"/>
                                      </p:to>
                                    </p:animClr>
                                  </p:subTnLst>
                                </p:cTn>
                              </p:par>
                              <p:par>
                                <p:cTn id="16" presetID="22" presetClass="entr" presetSubtype="1" fill="hold" grpId="0" nodeType="withEffect">
                                  <p:stCondLst>
                                    <p:cond delay="0"/>
                                  </p:stCondLst>
                                  <p:childTnLst>
                                    <p:set>
                                      <p:cBhvr>
                                        <p:cTn id="17" dur="1" fill="hold">
                                          <p:stCondLst>
                                            <p:cond delay="0"/>
                                          </p:stCondLst>
                                        </p:cTn>
                                        <p:tgtEl>
                                          <p:spTgt spid="14338">
                                            <p:txEl>
                                              <p:pRg st="3" end="3"/>
                                            </p:txEl>
                                          </p:spTgt>
                                        </p:tgtEl>
                                        <p:attrNameLst>
                                          <p:attrName>style.visibility</p:attrName>
                                        </p:attrNameLst>
                                      </p:cBhvr>
                                      <p:to>
                                        <p:strVal val="visible"/>
                                      </p:to>
                                    </p:set>
                                    <p:animEffect transition="in" filter="wipe(up)">
                                      <p:cBhvr>
                                        <p:cTn id="18" dur="500"/>
                                        <p:tgtEl>
                                          <p:spTgt spid="14338">
                                            <p:txEl>
                                              <p:pRg st="3" end="3"/>
                                            </p:txEl>
                                          </p:spTgt>
                                        </p:tgtEl>
                                      </p:cBhvr>
                                    </p:animEffect>
                                  </p:childTnLst>
                                  <p:subTnLst>
                                    <p:animClr clrSpc="rgb" dir="cw">
                                      <p:cBhvr override="childStyle">
                                        <p:cTn dur="1" fill="hold" display="0" masterRel="nextClick" afterEffect="1"/>
                                        <p:tgtEl>
                                          <p:spTgt spid="14338">
                                            <p:txEl>
                                              <p:pRg st="3" end="3"/>
                                            </p:txEl>
                                          </p:spTgt>
                                        </p:tgtEl>
                                        <p:attrNameLst>
                                          <p:attrName>ppt_c</p:attrName>
                                        </p:attrNameLst>
                                      </p:cBhvr>
                                      <p:to>
                                        <a:schemeClr val="bg2"/>
                                      </p:to>
                                    </p:animClr>
                                  </p:subTnLst>
                                </p:cTn>
                              </p:par>
                              <p:par>
                                <p:cTn id="19" presetID="22" presetClass="entr" presetSubtype="1" fill="hold" grpId="0" nodeType="withEffect">
                                  <p:stCondLst>
                                    <p:cond delay="0"/>
                                  </p:stCondLst>
                                  <p:childTnLst>
                                    <p:set>
                                      <p:cBhvr>
                                        <p:cTn id="20" dur="1" fill="hold">
                                          <p:stCondLst>
                                            <p:cond delay="0"/>
                                          </p:stCondLst>
                                        </p:cTn>
                                        <p:tgtEl>
                                          <p:spTgt spid="14338">
                                            <p:txEl>
                                              <p:pRg st="4" end="4"/>
                                            </p:txEl>
                                          </p:spTgt>
                                        </p:tgtEl>
                                        <p:attrNameLst>
                                          <p:attrName>style.visibility</p:attrName>
                                        </p:attrNameLst>
                                      </p:cBhvr>
                                      <p:to>
                                        <p:strVal val="visible"/>
                                      </p:to>
                                    </p:set>
                                    <p:animEffect transition="in" filter="wipe(up)">
                                      <p:cBhvr>
                                        <p:cTn id="21" dur="500"/>
                                        <p:tgtEl>
                                          <p:spTgt spid="14338">
                                            <p:txEl>
                                              <p:pRg st="4" end="4"/>
                                            </p:txEl>
                                          </p:spTgt>
                                        </p:tgtEl>
                                      </p:cBhvr>
                                    </p:animEffect>
                                  </p:childTnLst>
                                  <p:subTnLst>
                                    <p:animClr clrSpc="rgb" dir="cw">
                                      <p:cBhvr override="childStyle">
                                        <p:cTn dur="1" fill="hold" display="0" masterRel="nextClick" afterEffect="1"/>
                                        <p:tgtEl>
                                          <p:spTgt spid="14338">
                                            <p:txEl>
                                              <p:pRg st="4" end="4"/>
                                            </p:txEl>
                                          </p:spTgt>
                                        </p:tgtEl>
                                        <p:attrNameLst>
                                          <p:attrName>ppt_c</p:attrName>
                                        </p:attrNameLst>
                                      </p:cBhvr>
                                      <p:to>
                                        <a:schemeClr val="bg2"/>
                                      </p:to>
                                    </p:animClr>
                                  </p:sub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4338">
                                            <p:txEl>
                                              <p:pRg st="5" end="5"/>
                                            </p:txEl>
                                          </p:spTgt>
                                        </p:tgtEl>
                                        <p:attrNameLst>
                                          <p:attrName>style.visibility</p:attrName>
                                        </p:attrNameLst>
                                      </p:cBhvr>
                                      <p:to>
                                        <p:strVal val="visible"/>
                                      </p:to>
                                    </p:set>
                                    <p:animEffect transition="in" filter="wipe(up)">
                                      <p:cBhvr>
                                        <p:cTn id="26" dur="500"/>
                                        <p:tgtEl>
                                          <p:spTgt spid="14338">
                                            <p:txEl>
                                              <p:pRg st="5" end="5"/>
                                            </p:txEl>
                                          </p:spTgt>
                                        </p:tgtEl>
                                      </p:cBhvr>
                                    </p:animEffect>
                                  </p:childTnLst>
                                  <p:subTnLst>
                                    <p:animClr clrSpc="rgb" dir="cw">
                                      <p:cBhvr override="childStyle">
                                        <p:cTn dur="1" fill="hold" display="0" masterRel="nextClick" afterEffect="1"/>
                                        <p:tgtEl>
                                          <p:spTgt spid="14338">
                                            <p:txEl>
                                              <p:pRg st="5" end="5"/>
                                            </p:txEl>
                                          </p:spTgt>
                                        </p:tgtEl>
                                        <p:attrNameLst>
                                          <p:attrName>ppt_c</p:attrName>
                                        </p:attrNameLst>
                                      </p:cBhvr>
                                      <p:to>
                                        <a:schemeClr val="bg2"/>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4338">
                                            <p:txEl>
                                              <p:pRg st="6" end="6"/>
                                            </p:txEl>
                                          </p:spTgt>
                                        </p:tgtEl>
                                        <p:attrNameLst>
                                          <p:attrName>style.visibility</p:attrName>
                                        </p:attrNameLst>
                                      </p:cBhvr>
                                      <p:to>
                                        <p:strVal val="visible"/>
                                      </p:to>
                                    </p:set>
                                    <p:animEffect transition="in" filter="wipe(up)">
                                      <p:cBhvr>
                                        <p:cTn id="31" dur="500"/>
                                        <p:tgtEl>
                                          <p:spTgt spid="14338">
                                            <p:txEl>
                                              <p:pRg st="6" end="6"/>
                                            </p:txEl>
                                          </p:spTgt>
                                        </p:tgtEl>
                                      </p:cBhvr>
                                    </p:animEffect>
                                  </p:childTnLst>
                                  <p:subTnLst>
                                    <p:animClr clrSpc="rgb" dir="cw">
                                      <p:cBhvr override="childStyle">
                                        <p:cTn dur="1" fill="hold" display="0" masterRel="nextClick" afterEffect="1"/>
                                        <p:tgtEl>
                                          <p:spTgt spid="14338">
                                            <p:txEl>
                                              <p:pRg st="6" end="6"/>
                                            </p:txEl>
                                          </p:spTgt>
                                        </p:tgtEl>
                                        <p:attrNameLst>
                                          <p:attrName>ppt_c</p:attrName>
                                        </p:attrNameLst>
                                      </p:cBhvr>
                                      <p:to>
                                        <a:schemeClr val="bg2"/>
                                      </p:to>
                                    </p:animClr>
                                  </p:subTnLst>
                                </p:cTn>
                              </p:par>
                            </p:childTnLst>
                          </p:cTn>
                        </p:par>
                        <p:par>
                          <p:cTn id="32" fill="hold" nodeType="afterGroup">
                            <p:stCondLst>
                              <p:cond delay="500"/>
                            </p:stCondLst>
                            <p:childTnLst>
                              <p:par>
                                <p:cTn id="33" presetID="4" presetClass="entr" presetSubtype="32"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box(out)">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152400"/>
            <a:ext cx="7772400" cy="1143000"/>
          </a:xfrm>
          <a:noFill/>
          <a:ln w="9525" algn="ctr">
            <a:noFill/>
            <a:miter lim="800000"/>
            <a:headEnd/>
            <a:tailEnd/>
          </a:ln>
          <a:effectLst/>
        </p:spPr>
        <p:txBody>
          <a:bodyPr anchor="ctr"/>
          <a:lstStyle/>
          <a:p>
            <a:r>
              <a:rPr lang="en-GB" kern="1200" dirty="0">
                <a:solidFill>
                  <a:schemeClr val="tx2"/>
                </a:solidFill>
                <a:latin typeface="Arial" charset="0"/>
                <a:ea typeface="+mn-ea"/>
                <a:cs typeface="Arial" charset="0"/>
              </a:rPr>
              <a:t>GOALS</a:t>
            </a:r>
            <a:r>
              <a:rPr lang="en-US" kern="1200" dirty="0">
                <a:solidFill>
                  <a:schemeClr val="tx2"/>
                </a:solidFill>
                <a:latin typeface="Arial" charset="0"/>
                <a:ea typeface="+mn-ea"/>
                <a:cs typeface="Arial" charset="0"/>
              </a:rPr>
              <a:t> OF 6 SIGMA</a:t>
            </a:r>
            <a:endParaRPr lang="en-GB" kern="1200" dirty="0">
              <a:solidFill>
                <a:schemeClr val="tx2"/>
              </a:solidFill>
              <a:latin typeface="Arial" charset="0"/>
              <a:ea typeface="+mn-ea"/>
              <a:cs typeface="Arial" charset="0"/>
            </a:endParaRPr>
          </a:p>
        </p:txBody>
      </p:sp>
      <p:sp>
        <p:nvSpPr>
          <p:cNvPr id="1028" name="Rectangle 3"/>
          <p:cNvSpPr>
            <a:spLocks noGrp="1" noChangeArrowheads="1"/>
          </p:cNvSpPr>
          <p:nvPr>
            <p:ph type="body" idx="1"/>
          </p:nvPr>
        </p:nvSpPr>
        <p:spPr>
          <a:xfrm>
            <a:off x="685800" y="762000"/>
            <a:ext cx="7772400" cy="4114800"/>
          </a:xfrm>
        </p:spPr>
        <p:txBody>
          <a:bodyPr/>
          <a:lstStyle/>
          <a:p>
            <a:pPr lvl="0"/>
            <a:r>
              <a:rPr lang="en-GB" dirty="0"/>
              <a:t>Improved Customer Satisfaction</a:t>
            </a:r>
            <a:endParaRPr lang="en-GB" sz="1400" dirty="0"/>
          </a:p>
          <a:p>
            <a:pPr lvl="0"/>
            <a:r>
              <a:rPr lang="en-GB" dirty="0"/>
              <a:t>Defect Reduction</a:t>
            </a:r>
            <a:endParaRPr lang="en-GB" sz="1400" dirty="0"/>
          </a:p>
          <a:p>
            <a:pPr lvl="0"/>
            <a:r>
              <a:rPr lang="en-GB" dirty="0"/>
              <a:t>Reduction in Variation</a:t>
            </a:r>
            <a:endParaRPr lang="en-GB" sz="1400" dirty="0"/>
          </a:p>
          <a:p>
            <a:pPr lvl="0"/>
            <a:r>
              <a:rPr lang="en-GB" dirty="0"/>
              <a:t>Yield Improvement</a:t>
            </a:r>
            <a:endParaRPr lang="en-GB" sz="1400" dirty="0"/>
          </a:p>
          <a:p>
            <a:pPr lvl="0"/>
            <a:r>
              <a:rPr lang="en-GB" dirty="0"/>
              <a:t>Higher Operating Income</a:t>
            </a:r>
            <a:endParaRPr lang="en-GB" sz="1400" dirty="0"/>
          </a:p>
          <a:p>
            <a:pPr lvl="0"/>
            <a:r>
              <a:rPr lang="en-GB" dirty="0"/>
              <a:t>Improved Process Capability</a:t>
            </a:r>
            <a:endParaRPr lang="en-GB" sz="1400" dirty="0"/>
          </a:p>
          <a:p>
            <a:pPr lvl="0"/>
            <a:r>
              <a:rPr lang="en-GB" dirty="0"/>
              <a:t>Target 6 sigma standards</a:t>
            </a:r>
            <a:endParaRPr lang="en-GB" sz="1400" dirty="0"/>
          </a:p>
          <a:p>
            <a:pPr lvl="0"/>
            <a:r>
              <a:rPr lang="en-GB" dirty="0"/>
              <a:t>Constant measurement</a:t>
            </a:r>
            <a:endParaRPr lang="en-GB" sz="1400" dirty="0"/>
          </a:p>
          <a:p>
            <a:pPr lvl="0"/>
            <a:r>
              <a:rPr lang="en-GB" dirty="0"/>
              <a:t>Stay ahead of the Competition</a:t>
            </a:r>
            <a:endParaRPr lang="en-GB" sz="1400" dirty="0"/>
          </a:p>
          <a:p>
            <a:pPr lvl="0"/>
            <a:r>
              <a:rPr lang="en-GB" dirty="0"/>
              <a:t>Breakthrough improvements</a:t>
            </a:r>
            <a:endParaRPr lang="en-GB" sz="1400" dirty="0"/>
          </a:p>
          <a:p>
            <a:pPr marL="0" indent="0">
              <a:buNone/>
            </a:pPr>
            <a:r>
              <a:rPr lang="en-GB" dirty="0"/>
              <a:t> </a:t>
            </a:r>
            <a:endParaRPr lang="en-GB" sz="1400" dirty="0"/>
          </a:p>
          <a:p>
            <a:pPr marL="0" indent="0">
              <a:buNone/>
            </a:pPr>
            <a:r>
              <a:rPr lang="en-GB" dirty="0"/>
              <a:t>Six-Sigma Objectives Are Directly and Quantifiably Connected to the Objectives of the Business.</a:t>
            </a:r>
            <a:endParaRPr lang="en-GB" sz="1400" dirty="0"/>
          </a:p>
          <a:p>
            <a:pPr lvl="1" eaLnBrk="1" hangingPunct="1">
              <a:lnSpc>
                <a:spcPct val="90000"/>
              </a:lnSpc>
            </a:pPr>
            <a:endParaRPr lang="en-GB" sz="1800" dirty="0"/>
          </a:p>
        </p:txBody>
      </p:sp>
    </p:spTree>
    <p:extLst>
      <p:ext uri="{BB962C8B-B14F-4D97-AF65-F5344CB8AC3E}">
        <p14:creationId xmlns:p14="http://schemas.microsoft.com/office/powerpoint/2010/main" val="3566647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title"/>
          </p:nvPr>
        </p:nvSpPr>
        <p:spPr>
          <a:xfrm>
            <a:off x="228600" y="419100"/>
            <a:ext cx="7772400" cy="1104900"/>
          </a:xfrm>
          <a:noFill/>
        </p:spPr>
        <p:txBody>
          <a:bodyPr lIns="8928" tIns="8928" rIns="8928" bIns="8928"/>
          <a:lstStyle/>
          <a:p>
            <a:r>
              <a:rPr lang="en-GB" dirty="0"/>
              <a:t>WHAT DO THE SIGMA VALUES REPRESENT ?</a:t>
            </a:r>
          </a:p>
        </p:txBody>
      </p:sp>
      <p:sp>
        <p:nvSpPr>
          <p:cNvPr id="47107" name="Rectangle 4"/>
          <p:cNvSpPr>
            <a:spLocks noChangeArrowheads="1"/>
          </p:cNvSpPr>
          <p:nvPr/>
        </p:nvSpPr>
        <p:spPr bwMode="auto">
          <a:xfrm>
            <a:off x="1219200" y="1743075"/>
            <a:ext cx="401638"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302" tIns="43151" rIns="86302" bIns="43151">
            <a:spAutoFit/>
          </a:bodyPr>
          <a:lstStyle/>
          <a:p>
            <a:pPr defTabSz="857250"/>
            <a:r>
              <a:rPr lang="en-GB" sz="3000" b="1">
                <a:latin typeface="Symbol" pitchFamily="18" charset="2"/>
              </a:rPr>
              <a:t>s</a:t>
            </a:r>
          </a:p>
        </p:txBody>
      </p:sp>
      <p:sp>
        <p:nvSpPr>
          <p:cNvPr id="47108" name="Rectangle 5"/>
          <p:cNvSpPr>
            <a:spLocks noChangeArrowheads="1"/>
          </p:cNvSpPr>
          <p:nvPr/>
        </p:nvSpPr>
        <p:spPr bwMode="auto">
          <a:xfrm>
            <a:off x="4532313" y="1790700"/>
            <a:ext cx="1179512"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302" tIns="43151" rIns="86302" bIns="43151">
            <a:spAutoFit/>
          </a:bodyPr>
          <a:lstStyle/>
          <a:p>
            <a:pPr defTabSz="857250"/>
            <a:r>
              <a:rPr lang="en-GB" sz="2600" b="1"/>
              <a:t>DPMO</a:t>
            </a:r>
          </a:p>
        </p:txBody>
      </p:sp>
      <p:sp>
        <p:nvSpPr>
          <p:cNvPr id="47109" name="Rectangle 6"/>
          <p:cNvSpPr>
            <a:spLocks noChangeArrowheads="1"/>
          </p:cNvSpPr>
          <p:nvPr/>
        </p:nvSpPr>
        <p:spPr bwMode="auto">
          <a:xfrm>
            <a:off x="1247775" y="2428875"/>
            <a:ext cx="4714875" cy="2262188"/>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86302" tIns="43151" rIns="86302" bIns="43151">
            <a:spAutoFit/>
          </a:bodyPr>
          <a:lstStyle/>
          <a:p>
            <a:pPr defTabSz="857250">
              <a:lnSpc>
                <a:spcPct val="150000"/>
              </a:lnSpc>
              <a:tabLst>
                <a:tab pos="4284663" algn="r"/>
              </a:tabLst>
            </a:pPr>
            <a:r>
              <a:rPr lang="en-GB" sz="1900"/>
              <a:t>6	3.4</a:t>
            </a:r>
          </a:p>
          <a:p>
            <a:pPr defTabSz="857250">
              <a:lnSpc>
                <a:spcPct val="150000"/>
              </a:lnSpc>
              <a:tabLst>
                <a:tab pos="4284663" algn="r"/>
              </a:tabLst>
            </a:pPr>
            <a:r>
              <a:rPr lang="en-GB" sz="1900"/>
              <a:t>5	233</a:t>
            </a:r>
          </a:p>
          <a:p>
            <a:pPr defTabSz="857250">
              <a:lnSpc>
                <a:spcPct val="150000"/>
              </a:lnSpc>
              <a:tabLst>
                <a:tab pos="4284663" algn="r"/>
              </a:tabLst>
            </a:pPr>
            <a:r>
              <a:rPr lang="en-GB" sz="1900"/>
              <a:t>4	6,210</a:t>
            </a:r>
          </a:p>
          <a:p>
            <a:pPr defTabSz="857250">
              <a:lnSpc>
                <a:spcPct val="150000"/>
              </a:lnSpc>
              <a:tabLst>
                <a:tab pos="4284663" algn="r"/>
              </a:tabLst>
            </a:pPr>
            <a:r>
              <a:rPr lang="en-GB" sz="1900"/>
              <a:t>3	66,807</a:t>
            </a:r>
          </a:p>
          <a:p>
            <a:pPr defTabSz="857250">
              <a:lnSpc>
                <a:spcPct val="150000"/>
              </a:lnSpc>
              <a:tabLst>
                <a:tab pos="4284663" algn="r"/>
              </a:tabLst>
            </a:pPr>
            <a:r>
              <a:rPr lang="en-GB" sz="1900"/>
              <a:t>2	308,537</a:t>
            </a:r>
          </a:p>
        </p:txBody>
      </p:sp>
      <p:sp>
        <p:nvSpPr>
          <p:cNvPr id="47110" name="Line 10"/>
          <p:cNvSpPr>
            <a:spLocks noChangeShapeType="1"/>
          </p:cNvSpPr>
          <p:nvPr/>
        </p:nvSpPr>
        <p:spPr bwMode="auto">
          <a:xfrm>
            <a:off x="1290638" y="2894013"/>
            <a:ext cx="4652962" cy="0"/>
          </a:xfrm>
          <a:prstGeom prst="line">
            <a:avLst/>
          </a:prstGeom>
          <a:noFill/>
          <a:ln w="12700">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47111" name="Line 11"/>
          <p:cNvSpPr>
            <a:spLocks noChangeShapeType="1"/>
          </p:cNvSpPr>
          <p:nvPr/>
        </p:nvSpPr>
        <p:spPr bwMode="auto">
          <a:xfrm>
            <a:off x="1290638" y="3309938"/>
            <a:ext cx="4652962" cy="0"/>
          </a:xfrm>
          <a:prstGeom prst="line">
            <a:avLst/>
          </a:prstGeom>
          <a:noFill/>
          <a:ln w="12700">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47112" name="Line 12"/>
          <p:cNvSpPr>
            <a:spLocks noChangeShapeType="1"/>
          </p:cNvSpPr>
          <p:nvPr/>
        </p:nvSpPr>
        <p:spPr bwMode="auto">
          <a:xfrm>
            <a:off x="1290638" y="3738563"/>
            <a:ext cx="4652962" cy="0"/>
          </a:xfrm>
          <a:prstGeom prst="line">
            <a:avLst/>
          </a:prstGeom>
          <a:noFill/>
          <a:ln w="12700">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47113" name="Line 13"/>
          <p:cNvSpPr>
            <a:spLocks noChangeShapeType="1"/>
          </p:cNvSpPr>
          <p:nvPr/>
        </p:nvSpPr>
        <p:spPr bwMode="auto">
          <a:xfrm>
            <a:off x="1290638" y="4203700"/>
            <a:ext cx="4652962" cy="0"/>
          </a:xfrm>
          <a:prstGeom prst="line">
            <a:avLst/>
          </a:prstGeom>
          <a:noFill/>
          <a:ln w="12700">
            <a:solidFill>
              <a:schemeClr val="accent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47114" name="Text Box 14"/>
          <p:cNvSpPr txBox="1">
            <a:spLocks noChangeArrowheads="1"/>
          </p:cNvSpPr>
          <p:nvPr/>
        </p:nvSpPr>
        <p:spPr bwMode="auto">
          <a:xfrm>
            <a:off x="2732088" y="1801813"/>
            <a:ext cx="151447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5707" tIns="42853" rIns="85707" bIns="42853">
            <a:spAutoFit/>
          </a:bodyPr>
          <a:lstStyle>
            <a:lvl1pPr defTabSz="857250" eaLnBrk="0" hangingPunct="0">
              <a:defRPr>
                <a:solidFill>
                  <a:schemeClr val="tx1"/>
                </a:solidFill>
                <a:latin typeface="Arial" pitchFamily="34" charset="0"/>
              </a:defRPr>
            </a:lvl1pPr>
            <a:lvl2pPr marL="742950" indent="-285750" defTabSz="857250" eaLnBrk="0" hangingPunct="0">
              <a:defRPr>
                <a:solidFill>
                  <a:schemeClr val="tx1"/>
                </a:solidFill>
                <a:latin typeface="Arial" pitchFamily="34" charset="0"/>
              </a:defRPr>
            </a:lvl2pPr>
            <a:lvl3pPr marL="1143000" indent="-228600" defTabSz="857250" eaLnBrk="0" hangingPunct="0">
              <a:defRPr>
                <a:solidFill>
                  <a:schemeClr val="tx1"/>
                </a:solidFill>
                <a:latin typeface="Arial" pitchFamily="34" charset="0"/>
              </a:defRPr>
            </a:lvl3pPr>
            <a:lvl4pPr marL="1600200" indent="-228600" defTabSz="857250" eaLnBrk="0" hangingPunct="0">
              <a:defRPr>
                <a:solidFill>
                  <a:schemeClr val="tx1"/>
                </a:solidFill>
                <a:latin typeface="Arial" pitchFamily="34" charset="0"/>
              </a:defRPr>
            </a:lvl4pPr>
            <a:lvl5pPr marL="2057400" indent="-228600" defTabSz="857250" eaLnBrk="0" hangingPunct="0">
              <a:defRPr>
                <a:solidFill>
                  <a:schemeClr val="tx1"/>
                </a:solidFill>
                <a:latin typeface="Arial" pitchFamily="34" charset="0"/>
              </a:defRPr>
            </a:lvl5pPr>
            <a:lvl6pPr marL="2514600" indent="-228600" defTabSz="857250" eaLnBrk="0" fontAlgn="base" hangingPunct="0">
              <a:spcBef>
                <a:spcPct val="0"/>
              </a:spcBef>
              <a:spcAft>
                <a:spcPct val="0"/>
              </a:spcAft>
              <a:defRPr>
                <a:solidFill>
                  <a:schemeClr val="tx1"/>
                </a:solidFill>
                <a:latin typeface="Arial" pitchFamily="34" charset="0"/>
              </a:defRPr>
            </a:lvl6pPr>
            <a:lvl7pPr marL="2971800" indent="-228600" defTabSz="857250" eaLnBrk="0" fontAlgn="base" hangingPunct="0">
              <a:spcBef>
                <a:spcPct val="0"/>
              </a:spcBef>
              <a:spcAft>
                <a:spcPct val="0"/>
              </a:spcAft>
              <a:defRPr>
                <a:solidFill>
                  <a:schemeClr val="tx1"/>
                </a:solidFill>
                <a:latin typeface="Arial" pitchFamily="34" charset="0"/>
              </a:defRPr>
            </a:lvl7pPr>
            <a:lvl8pPr marL="3429000" indent="-228600" defTabSz="857250" eaLnBrk="0" fontAlgn="base" hangingPunct="0">
              <a:spcBef>
                <a:spcPct val="0"/>
              </a:spcBef>
              <a:spcAft>
                <a:spcPct val="0"/>
              </a:spcAft>
              <a:defRPr>
                <a:solidFill>
                  <a:schemeClr val="tx1"/>
                </a:solidFill>
                <a:latin typeface="Arial" pitchFamily="34" charset="0"/>
              </a:defRPr>
            </a:lvl8pPr>
            <a:lvl9pPr marL="3886200" indent="-228600" defTabSz="857250" eaLnBrk="0" fontAlgn="base" hangingPunct="0">
              <a:spcBef>
                <a:spcPct val="0"/>
              </a:spcBef>
              <a:spcAft>
                <a:spcPct val="0"/>
              </a:spcAft>
              <a:defRPr>
                <a:solidFill>
                  <a:schemeClr val="tx1"/>
                </a:solidFill>
                <a:latin typeface="Arial" pitchFamily="34" charset="0"/>
              </a:defRPr>
            </a:lvl9pPr>
          </a:lstStyle>
          <a:p>
            <a:pPr eaLnBrk="1" hangingPunct="1"/>
            <a:r>
              <a:rPr lang="en-GB" sz="2600" b="1"/>
              <a:t>Yield %</a:t>
            </a:r>
          </a:p>
        </p:txBody>
      </p:sp>
      <p:sp>
        <p:nvSpPr>
          <p:cNvPr id="47115" name="Text Box 15"/>
          <p:cNvSpPr txBox="1">
            <a:spLocks noChangeArrowheads="1"/>
          </p:cNvSpPr>
          <p:nvPr/>
        </p:nvSpPr>
        <p:spPr bwMode="auto">
          <a:xfrm>
            <a:off x="2817813" y="2571750"/>
            <a:ext cx="1076325"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85707" tIns="42853" rIns="85707" bIns="42853">
            <a:spAutoFit/>
          </a:bodyPr>
          <a:lstStyle>
            <a:lvl1pPr defTabSz="857250" eaLnBrk="0" hangingPunct="0">
              <a:defRPr>
                <a:solidFill>
                  <a:schemeClr val="tx1"/>
                </a:solidFill>
                <a:latin typeface="Arial" pitchFamily="34" charset="0"/>
              </a:defRPr>
            </a:lvl1pPr>
            <a:lvl2pPr marL="742950" indent="-285750" defTabSz="857250" eaLnBrk="0" hangingPunct="0">
              <a:defRPr>
                <a:solidFill>
                  <a:schemeClr val="tx1"/>
                </a:solidFill>
                <a:latin typeface="Arial" pitchFamily="34" charset="0"/>
              </a:defRPr>
            </a:lvl2pPr>
            <a:lvl3pPr marL="1143000" indent="-228600" defTabSz="857250" eaLnBrk="0" hangingPunct="0">
              <a:defRPr>
                <a:solidFill>
                  <a:schemeClr val="tx1"/>
                </a:solidFill>
                <a:latin typeface="Arial" pitchFamily="34" charset="0"/>
              </a:defRPr>
            </a:lvl3pPr>
            <a:lvl4pPr marL="1600200" indent="-228600" defTabSz="857250" eaLnBrk="0" hangingPunct="0">
              <a:defRPr>
                <a:solidFill>
                  <a:schemeClr val="tx1"/>
                </a:solidFill>
                <a:latin typeface="Arial" pitchFamily="34" charset="0"/>
              </a:defRPr>
            </a:lvl4pPr>
            <a:lvl5pPr marL="2057400" indent="-228600" defTabSz="857250" eaLnBrk="0" hangingPunct="0">
              <a:defRPr>
                <a:solidFill>
                  <a:schemeClr val="tx1"/>
                </a:solidFill>
                <a:latin typeface="Arial" pitchFamily="34" charset="0"/>
              </a:defRPr>
            </a:lvl5pPr>
            <a:lvl6pPr marL="2514600" indent="-228600" defTabSz="857250" eaLnBrk="0" fontAlgn="base" hangingPunct="0">
              <a:spcBef>
                <a:spcPct val="0"/>
              </a:spcBef>
              <a:spcAft>
                <a:spcPct val="0"/>
              </a:spcAft>
              <a:defRPr>
                <a:solidFill>
                  <a:schemeClr val="tx1"/>
                </a:solidFill>
                <a:latin typeface="Arial" pitchFamily="34" charset="0"/>
              </a:defRPr>
            </a:lvl6pPr>
            <a:lvl7pPr marL="2971800" indent="-228600" defTabSz="857250" eaLnBrk="0" fontAlgn="base" hangingPunct="0">
              <a:spcBef>
                <a:spcPct val="0"/>
              </a:spcBef>
              <a:spcAft>
                <a:spcPct val="0"/>
              </a:spcAft>
              <a:defRPr>
                <a:solidFill>
                  <a:schemeClr val="tx1"/>
                </a:solidFill>
                <a:latin typeface="Arial" pitchFamily="34" charset="0"/>
              </a:defRPr>
            </a:lvl7pPr>
            <a:lvl8pPr marL="3429000" indent="-228600" defTabSz="857250" eaLnBrk="0" fontAlgn="base" hangingPunct="0">
              <a:spcBef>
                <a:spcPct val="0"/>
              </a:spcBef>
              <a:spcAft>
                <a:spcPct val="0"/>
              </a:spcAft>
              <a:defRPr>
                <a:solidFill>
                  <a:schemeClr val="tx1"/>
                </a:solidFill>
                <a:latin typeface="Arial" pitchFamily="34" charset="0"/>
              </a:defRPr>
            </a:lvl8pPr>
            <a:lvl9pPr marL="3886200" indent="-228600" defTabSz="857250" eaLnBrk="0" fontAlgn="base" hangingPunct="0">
              <a:spcBef>
                <a:spcPct val="0"/>
              </a:spcBef>
              <a:spcAft>
                <a:spcPct val="0"/>
              </a:spcAft>
              <a:defRPr>
                <a:solidFill>
                  <a:schemeClr val="tx1"/>
                </a:solidFill>
                <a:latin typeface="Arial" pitchFamily="34" charset="0"/>
              </a:defRPr>
            </a:lvl9pPr>
          </a:lstStyle>
          <a:p>
            <a:pPr eaLnBrk="1" hangingPunct="1"/>
            <a:r>
              <a:rPr lang="en-GB" sz="1900"/>
              <a:t>99.99966</a:t>
            </a:r>
          </a:p>
          <a:p>
            <a:pPr eaLnBrk="1" hangingPunct="1"/>
            <a:endParaRPr lang="en-GB" sz="700"/>
          </a:p>
          <a:p>
            <a:pPr eaLnBrk="1" hangingPunct="1"/>
            <a:r>
              <a:rPr lang="en-GB" sz="1900"/>
              <a:t>99.977</a:t>
            </a:r>
          </a:p>
          <a:p>
            <a:pPr eaLnBrk="1" hangingPunct="1"/>
            <a:endParaRPr lang="en-GB" sz="800"/>
          </a:p>
          <a:p>
            <a:pPr eaLnBrk="1" hangingPunct="1"/>
            <a:r>
              <a:rPr lang="en-GB" sz="1900"/>
              <a:t>99.379</a:t>
            </a:r>
          </a:p>
          <a:p>
            <a:pPr eaLnBrk="1" hangingPunct="1"/>
            <a:endParaRPr lang="en-GB" sz="1100"/>
          </a:p>
          <a:p>
            <a:pPr eaLnBrk="1" hangingPunct="1"/>
            <a:r>
              <a:rPr lang="en-GB" sz="1900"/>
              <a:t>93.32</a:t>
            </a:r>
          </a:p>
          <a:p>
            <a:pPr eaLnBrk="1" hangingPunct="1"/>
            <a:endParaRPr lang="en-GB" sz="900"/>
          </a:p>
          <a:p>
            <a:pPr eaLnBrk="1" hangingPunct="1"/>
            <a:r>
              <a:rPr lang="en-GB" sz="1900"/>
              <a:t>69.20</a:t>
            </a:r>
          </a:p>
        </p:txBody>
      </p:sp>
    </p:spTree>
    <p:extLst>
      <p:ext uri="{BB962C8B-B14F-4D97-AF65-F5344CB8AC3E}">
        <p14:creationId xmlns:p14="http://schemas.microsoft.com/office/powerpoint/2010/main" val="196221976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026"/>
          <p:cNvSpPr>
            <a:spLocks noGrp="1" noChangeArrowheads="1"/>
          </p:cNvSpPr>
          <p:nvPr>
            <p:ph type="body" sz="half" idx="1"/>
          </p:nvPr>
        </p:nvSpPr>
        <p:spPr>
          <a:xfrm>
            <a:off x="566738" y="1733550"/>
            <a:ext cx="4030662" cy="3103563"/>
          </a:xfrm>
          <a:solidFill>
            <a:srgbClr val="FFFFFF"/>
          </a:solidFill>
          <a:ln>
            <a:solidFill>
              <a:srgbClr val="000000"/>
            </a:solidFill>
            <a:miter lim="800000"/>
            <a:headEnd/>
            <a:tailEnd/>
          </a:ln>
        </p:spPr>
        <p:txBody>
          <a:bodyPr lIns="82058" tIns="41029" rIns="82058" bIns="41029"/>
          <a:lstStyle/>
          <a:p>
            <a:pPr algn="ctr" eaLnBrk="1" hangingPunct="1">
              <a:buFont typeface="Wingdings" pitchFamily="2" charset="2"/>
              <a:buNone/>
            </a:pPr>
            <a:r>
              <a:rPr lang="en-US" sz="1600" b="1" u="sng" dirty="0"/>
              <a:t>LEAN</a:t>
            </a:r>
            <a:endParaRPr lang="en-US" sz="1600" b="1" dirty="0"/>
          </a:p>
          <a:p>
            <a:pPr eaLnBrk="1" hangingPunct="1">
              <a:buFont typeface="Wingdings" pitchFamily="2" charset="2"/>
              <a:buNone/>
            </a:pPr>
            <a:r>
              <a:rPr lang="en-US" sz="1600" b="1" dirty="0"/>
              <a:t>Focus on Waste Reduction</a:t>
            </a:r>
            <a:endParaRPr lang="en-US" sz="1600" dirty="0"/>
          </a:p>
          <a:p>
            <a:pPr eaLnBrk="1" hangingPunct="1"/>
            <a:r>
              <a:rPr lang="en-US" sz="1600" dirty="0"/>
              <a:t>Value in Eyes of Customer</a:t>
            </a:r>
          </a:p>
          <a:p>
            <a:pPr eaLnBrk="1" hangingPunct="1"/>
            <a:r>
              <a:rPr lang="en-US" sz="1600" dirty="0"/>
              <a:t>Eliminate Waste</a:t>
            </a:r>
          </a:p>
          <a:p>
            <a:pPr eaLnBrk="1" hangingPunct="1"/>
            <a:r>
              <a:rPr lang="en-US" sz="1600" dirty="0"/>
              <a:t>Simplify/Reduce Complexity</a:t>
            </a:r>
          </a:p>
          <a:p>
            <a:pPr eaLnBrk="1" hangingPunct="1"/>
            <a:r>
              <a:rPr lang="en-US" sz="1600" dirty="0"/>
              <a:t>Demand Flow</a:t>
            </a:r>
          </a:p>
          <a:p>
            <a:pPr eaLnBrk="1" hangingPunct="1"/>
            <a:r>
              <a:rPr lang="en-US" sz="1600" dirty="0"/>
              <a:t>Engage Stakeholders</a:t>
            </a:r>
          </a:p>
          <a:p>
            <a:pPr eaLnBrk="1" hangingPunct="1"/>
            <a:r>
              <a:rPr lang="en-US" sz="1600" dirty="0"/>
              <a:t>Continuously Improve Org.</a:t>
            </a:r>
          </a:p>
        </p:txBody>
      </p:sp>
      <p:sp>
        <p:nvSpPr>
          <p:cNvPr id="11267" name="Rectangle 1027"/>
          <p:cNvSpPr>
            <a:spLocks noGrp="1" noChangeArrowheads="1"/>
          </p:cNvSpPr>
          <p:nvPr>
            <p:ph type="body" sz="half" idx="2"/>
          </p:nvPr>
        </p:nvSpPr>
        <p:spPr>
          <a:xfrm>
            <a:off x="4630738" y="1720850"/>
            <a:ext cx="4478337" cy="3130550"/>
          </a:xfrm>
          <a:solidFill>
            <a:srgbClr val="FFFFFF"/>
          </a:solidFill>
          <a:ln>
            <a:solidFill>
              <a:srgbClr val="000000"/>
            </a:solidFill>
            <a:miter lim="800000"/>
            <a:headEnd/>
            <a:tailEnd/>
          </a:ln>
        </p:spPr>
        <p:txBody>
          <a:bodyPr lIns="82058" tIns="41029" rIns="82058" bIns="41029"/>
          <a:lstStyle/>
          <a:p>
            <a:pPr algn="ctr" eaLnBrk="1" hangingPunct="1">
              <a:buFont typeface="Wingdings" pitchFamily="2" charset="2"/>
              <a:buNone/>
            </a:pPr>
            <a:r>
              <a:rPr lang="en-US" sz="1600" b="1" u="sng" dirty="0"/>
              <a:t>SIX SIGMA</a:t>
            </a:r>
            <a:endParaRPr lang="en-US" sz="1600" b="1" dirty="0"/>
          </a:p>
          <a:p>
            <a:pPr eaLnBrk="1" hangingPunct="1">
              <a:buFont typeface="Wingdings" pitchFamily="2" charset="2"/>
              <a:buNone/>
            </a:pPr>
            <a:r>
              <a:rPr lang="en-US" sz="1600" b="1" dirty="0"/>
              <a:t>Focus on Variation Reduction</a:t>
            </a:r>
            <a:endParaRPr lang="en-US" sz="1600" dirty="0"/>
          </a:p>
          <a:p>
            <a:pPr eaLnBrk="1" hangingPunct="1"/>
            <a:r>
              <a:rPr lang="en-US" sz="1600" dirty="0"/>
              <a:t>Pareto Principle</a:t>
            </a:r>
          </a:p>
          <a:p>
            <a:pPr eaLnBrk="1" hangingPunct="1"/>
            <a:r>
              <a:rPr lang="en-US" sz="1600" dirty="0"/>
              <a:t>Variation Reduction</a:t>
            </a:r>
          </a:p>
          <a:p>
            <a:pPr eaLnBrk="1" hangingPunct="1"/>
            <a:r>
              <a:rPr lang="en-US" sz="1600" dirty="0"/>
              <a:t>Scrap/Rework Elimination</a:t>
            </a:r>
          </a:p>
          <a:p>
            <a:pPr eaLnBrk="1" hangingPunct="1"/>
            <a:r>
              <a:rPr lang="en-US" sz="1600" dirty="0"/>
              <a:t>Process Controls</a:t>
            </a:r>
          </a:p>
          <a:p>
            <a:pPr eaLnBrk="1" hangingPunct="1"/>
            <a:r>
              <a:rPr lang="en-US" sz="1600" dirty="0"/>
              <a:t>Continuously Improve Process</a:t>
            </a:r>
          </a:p>
          <a:p>
            <a:pPr eaLnBrk="1" hangingPunct="1"/>
            <a:r>
              <a:rPr lang="en-US" sz="1600" dirty="0"/>
              <a:t>Stabilize Processes</a:t>
            </a:r>
          </a:p>
        </p:txBody>
      </p:sp>
      <p:sp>
        <p:nvSpPr>
          <p:cNvPr id="15364" name="Rectangle 1028"/>
          <p:cNvSpPr>
            <a:spLocks noGrp="1" noChangeArrowheads="1"/>
          </p:cNvSpPr>
          <p:nvPr>
            <p:ph type="title"/>
          </p:nvPr>
        </p:nvSpPr>
        <p:spPr>
          <a:xfrm>
            <a:off x="0" y="241300"/>
            <a:ext cx="9144000" cy="609600"/>
          </a:xfrm>
        </p:spPr>
        <p:txBody>
          <a:bodyPr lIns="91429" tIns="45714" rIns="91429" bIns="45714" rtlCol="0" anchor="t">
            <a:normAutofit fontScale="90000"/>
          </a:bodyPr>
          <a:lstStyle/>
          <a:p>
            <a:pPr eaLnBrk="1" fontAlgn="auto" hangingPunct="1">
              <a:spcAft>
                <a:spcPts val="0"/>
              </a:spcAft>
              <a:defRPr/>
            </a:pPr>
            <a:r>
              <a:rPr lang="en-US" dirty="0">
                <a:solidFill>
                  <a:schemeClr val="tx1"/>
                </a:solidFill>
              </a:rPr>
              <a:t>IMPROVEMENT METHODS AIMED AT INCREASING PRODUCTIVITY</a:t>
            </a:r>
          </a:p>
        </p:txBody>
      </p:sp>
      <p:sp>
        <p:nvSpPr>
          <p:cNvPr id="561157" name="Text Box 1029"/>
          <p:cNvSpPr txBox="1">
            <a:spLocks noChangeArrowheads="1"/>
          </p:cNvSpPr>
          <p:nvPr/>
        </p:nvSpPr>
        <p:spPr bwMode="auto">
          <a:xfrm>
            <a:off x="1498600" y="5411788"/>
            <a:ext cx="6986588" cy="466725"/>
          </a:xfrm>
          <a:prstGeom prst="rect">
            <a:avLst/>
          </a:prstGeom>
          <a:solidFill>
            <a:srgbClr val="FFFF99"/>
          </a:solidFill>
          <a:ln w="9525">
            <a:solidFill>
              <a:schemeClr val="bg1"/>
            </a:solidFill>
            <a:miter lim="800000"/>
            <a:headEnd/>
            <a:tailEnd/>
          </a:ln>
        </p:spPr>
        <p:txBody>
          <a:bodyPr lIns="82058" tIns="41029" rIns="82058" bIns="41029"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500" b="1" i="1">
                <a:solidFill>
                  <a:schemeClr val="accent1"/>
                </a:solidFill>
                <a:latin typeface="Calibri" pitchFamily="34" charset="0"/>
              </a:rPr>
              <a:t>“Can we afford one without the other?”</a:t>
            </a:r>
          </a:p>
        </p:txBody>
      </p:sp>
      <p:sp>
        <p:nvSpPr>
          <p:cNvPr id="561158" name="Rectangle 1030"/>
          <p:cNvSpPr>
            <a:spLocks noChangeArrowheads="1"/>
          </p:cNvSpPr>
          <p:nvPr/>
        </p:nvSpPr>
        <p:spPr bwMode="auto">
          <a:xfrm>
            <a:off x="2008188" y="4843463"/>
            <a:ext cx="1427162" cy="527050"/>
          </a:xfrm>
          <a:prstGeom prst="rect">
            <a:avLst/>
          </a:prstGeom>
          <a:noFill/>
          <a:ln w="12700">
            <a:noFill/>
            <a:miter lim="800000"/>
            <a:headEnd/>
            <a:tailEnd/>
          </a:ln>
          <a:effectLst/>
        </p:spPr>
        <p:txBody>
          <a:bodyPr wrap="none" lIns="81204" tIns="39889" rIns="81204" bIns="39889">
            <a:spAutoFit/>
          </a:bodyPr>
          <a:lstStyle/>
          <a:p>
            <a:pPr fontAlgn="auto">
              <a:spcBef>
                <a:spcPts val="0"/>
              </a:spcBef>
              <a:spcAft>
                <a:spcPts val="0"/>
              </a:spcAft>
              <a:defRPr/>
            </a:pPr>
            <a:r>
              <a:rPr lang="en-US" sz="2900" b="1" dirty="0">
                <a:solidFill>
                  <a:schemeClr val="accent1"/>
                </a:solidFill>
                <a:effectLst>
                  <a:outerShdw blurRad="38100" dist="38100" dir="2700000" algn="tl">
                    <a:srgbClr val="000000"/>
                  </a:outerShdw>
                </a:effectLst>
                <a:latin typeface="+mn-lt"/>
                <a:cs typeface="+mn-cs"/>
              </a:rPr>
              <a:t>SPEED</a:t>
            </a:r>
          </a:p>
        </p:txBody>
      </p:sp>
      <p:sp>
        <p:nvSpPr>
          <p:cNvPr id="561159" name="Rectangle 1031"/>
          <p:cNvSpPr>
            <a:spLocks noChangeArrowheads="1"/>
          </p:cNvSpPr>
          <p:nvPr/>
        </p:nvSpPr>
        <p:spPr bwMode="auto">
          <a:xfrm>
            <a:off x="5489575" y="4843463"/>
            <a:ext cx="2386013" cy="527050"/>
          </a:xfrm>
          <a:prstGeom prst="rect">
            <a:avLst/>
          </a:prstGeom>
          <a:noFill/>
          <a:ln w="12700">
            <a:noFill/>
            <a:miter lim="800000"/>
            <a:headEnd/>
            <a:tailEnd/>
          </a:ln>
          <a:effectLst/>
        </p:spPr>
        <p:txBody>
          <a:bodyPr wrap="none" lIns="81204" tIns="39889" rIns="81204" bIns="39889">
            <a:spAutoFit/>
          </a:bodyPr>
          <a:lstStyle/>
          <a:p>
            <a:pPr fontAlgn="auto">
              <a:spcBef>
                <a:spcPts val="0"/>
              </a:spcBef>
              <a:spcAft>
                <a:spcPts val="0"/>
              </a:spcAft>
              <a:defRPr/>
            </a:pPr>
            <a:r>
              <a:rPr lang="en-US" sz="2900" b="1" dirty="0">
                <a:solidFill>
                  <a:schemeClr val="accent1"/>
                </a:solidFill>
                <a:effectLst>
                  <a:outerShdw blurRad="38100" dist="38100" dir="2700000" algn="tl">
                    <a:srgbClr val="000000"/>
                  </a:outerShdw>
                </a:effectLst>
                <a:latin typeface="+mn-lt"/>
                <a:cs typeface="+mn-cs"/>
              </a:rPr>
              <a:t> ACCURACY</a:t>
            </a:r>
          </a:p>
        </p:txBody>
      </p:sp>
    </p:spTree>
    <p:extLst>
      <p:ext uri="{BB962C8B-B14F-4D97-AF65-F5344CB8AC3E}">
        <p14:creationId xmlns:p14="http://schemas.microsoft.com/office/powerpoint/2010/main" val="32522594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115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11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1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57" grpId="0" animBg="1" autoUpdateAnimBg="0"/>
      <p:bldP spid="561158" grpId="0" autoUpdateAnimBg="0"/>
      <p:bldP spid="56115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1049"/>
          <p:cNvSpPr>
            <a:spLocks/>
          </p:cNvSpPr>
          <p:nvPr/>
        </p:nvSpPr>
        <p:spPr bwMode="auto">
          <a:xfrm>
            <a:off x="1463675" y="1571625"/>
            <a:ext cx="3265488" cy="2543175"/>
          </a:xfrm>
          <a:custGeom>
            <a:avLst/>
            <a:gdLst>
              <a:gd name="T0" fmla="*/ 2147483647 w 4527"/>
              <a:gd name="T1" fmla="*/ 2147483647 h 1816"/>
              <a:gd name="T2" fmla="*/ 2147483647 w 4527"/>
              <a:gd name="T3" fmla="*/ 2147483647 h 1816"/>
              <a:gd name="T4" fmla="*/ 2147483647 w 4527"/>
              <a:gd name="T5" fmla="*/ 2147483647 h 1816"/>
              <a:gd name="T6" fmla="*/ 2147483647 w 4527"/>
              <a:gd name="T7" fmla="*/ 2147483647 h 1816"/>
              <a:gd name="T8" fmla="*/ 2147483647 w 4527"/>
              <a:gd name="T9" fmla="*/ 2147483647 h 1816"/>
              <a:gd name="T10" fmla="*/ 2147483647 w 4527"/>
              <a:gd name="T11" fmla="*/ 2147483647 h 1816"/>
              <a:gd name="T12" fmla="*/ 2147483647 w 4527"/>
              <a:gd name="T13" fmla="*/ 2147483647 h 1816"/>
              <a:gd name="T14" fmla="*/ 2147483647 w 4527"/>
              <a:gd name="T15" fmla="*/ 2147483647 h 1816"/>
              <a:gd name="T16" fmla="*/ 2147483647 w 4527"/>
              <a:gd name="T17" fmla="*/ 2147483647 h 1816"/>
              <a:gd name="T18" fmla="*/ 2147483647 w 4527"/>
              <a:gd name="T19" fmla="*/ 2147483647 h 1816"/>
              <a:gd name="T20" fmla="*/ 2147483647 w 4527"/>
              <a:gd name="T21" fmla="*/ 2147483647 h 1816"/>
              <a:gd name="T22" fmla="*/ 2147483647 w 4527"/>
              <a:gd name="T23" fmla="*/ 2147483647 h 1816"/>
              <a:gd name="T24" fmla="*/ 2147483647 w 4527"/>
              <a:gd name="T25" fmla="*/ 2147483647 h 1816"/>
              <a:gd name="T26" fmla="*/ 2147483647 w 4527"/>
              <a:gd name="T27" fmla="*/ 2147483647 h 1816"/>
              <a:gd name="T28" fmla="*/ 2147483647 w 4527"/>
              <a:gd name="T29" fmla="*/ 2147483647 h 1816"/>
              <a:gd name="T30" fmla="*/ 2147483647 w 4527"/>
              <a:gd name="T31" fmla="*/ 2147483647 h 1816"/>
              <a:gd name="T32" fmla="*/ 2147483647 w 4527"/>
              <a:gd name="T33" fmla="*/ 2147483647 h 1816"/>
              <a:gd name="T34" fmla="*/ 2147483647 w 4527"/>
              <a:gd name="T35" fmla="*/ 2147483647 h 1816"/>
              <a:gd name="T36" fmla="*/ 2147483647 w 4527"/>
              <a:gd name="T37" fmla="*/ 2147483647 h 1816"/>
              <a:gd name="T38" fmla="*/ 2147483647 w 4527"/>
              <a:gd name="T39" fmla="*/ 2147483647 h 1816"/>
              <a:gd name="T40" fmla="*/ 2147483647 w 4527"/>
              <a:gd name="T41" fmla="*/ 2147483647 h 1816"/>
              <a:gd name="T42" fmla="*/ 2147483647 w 4527"/>
              <a:gd name="T43" fmla="*/ 2147483647 h 1816"/>
              <a:gd name="T44" fmla="*/ 2147483647 w 4527"/>
              <a:gd name="T45" fmla="*/ 2147483647 h 1816"/>
              <a:gd name="T46" fmla="*/ 2147483647 w 4527"/>
              <a:gd name="T47" fmla="*/ 2147483647 h 1816"/>
              <a:gd name="T48" fmla="*/ 2147483647 w 4527"/>
              <a:gd name="T49" fmla="*/ 2147483647 h 1816"/>
              <a:gd name="T50" fmla="*/ 2147483647 w 4527"/>
              <a:gd name="T51" fmla="*/ 2147483647 h 1816"/>
              <a:gd name="T52" fmla="*/ 2147483647 w 4527"/>
              <a:gd name="T53" fmla="*/ 2147483647 h 1816"/>
              <a:gd name="T54" fmla="*/ 2147483647 w 4527"/>
              <a:gd name="T55" fmla="*/ 2147483647 h 1816"/>
              <a:gd name="T56" fmla="*/ 2147483647 w 4527"/>
              <a:gd name="T57" fmla="*/ 2147483647 h 1816"/>
              <a:gd name="T58" fmla="*/ 2147483647 w 4527"/>
              <a:gd name="T59" fmla="*/ 2147483647 h 1816"/>
              <a:gd name="T60" fmla="*/ 2147483647 w 4527"/>
              <a:gd name="T61" fmla="*/ 2147483647 h 1816"/>
              <a:gd name="T62" fmla="*/ 2147483647 w 4527"/>
              <a:gd name="T63" fmla="*/ 2147483647 h 1816"/>
              <a:gd name="T64" fmla="*/ 2147483647 w 4527"/>
              <a:gd name="T65" fmla="*/ 2147483647 h 1816"/>
              <a:gd name="T66" fmla="*/ 2147483647 w 4527"/>
              <a:gd name="T67" fmla="*/ 2147483647 h 1816"/>
              <a:gd name="T68" fmla="*/ 2147483647 w 4527"/>
              <a:gd name="T69" fmla="*/ 2147483647 h 1816"/>
              <a:gd name="T70" fmla="*/ 2147483647 w 4527"/>
              <a:gd name="T71" fmla="*/ 2147483647 h 1816"/>
              <a:gd name="T72" fmla="*/ 2147483647 w 4527"/>
              <a:gd name="T73" fmla="*/ 2147483647 h 1816"/>
              <a:gd name="T74" fmla="*/ 2147483647 w 4527"/>
              <a:gd name="T75" fmla="*/ 2147483647 h 1816"/>
              <a:gd name="T76" fmla="*/ 2147483647 w 4527"/>
              <a:gd name="T77" fmla="*/ 2147483647 h 1816"/>
              <a:gd name="T78" fmla="*/ 2147483647 w 4527"/>
              <a:gd name="T79" fmla="*/ 2147483647 h 1816"/>
              <a:gd name="T80" fmla="*/ 2147483647 w 4527"/>
              <a:gd name="T81" fmla="*/ 2147483647 h 1816"/>
              <a:gd name="T82" fmla="*/ 2147483647 w 4527"/>
              <a:gd name="T83" fmla="*/ 2147483647 h 1816"/>
              <a:gd name="T84" fmla="*/ 2147483647 w 4527"/>
              <a:gd name="T85" fmla="*/ 2147483647 h 1816"/>
              <a:gd name="T86" fmla="*/ 2147483647 w 4527"/>
              <a:gd name="T87" fmla="*/ 2147483647 h 1816"/>
              <a:gd name="T88" fmla="*/ 2147483647 w 4527"/>
              <a:gd name="T89" fmla="*/ 2147483647 h 1816"/>
              <a:gd name="T90" fmla="*/ 2147483647 w 4527"/>
              <a:gd name="T91" fmla="*/ 2147483647 h 1816"/>
              <a:gd name="T92" fmla="*/ 2147483647 w 4527"/>
              <a:gd name="T93" fmla="*/ 2147483647 h 1816"/>
              <a:gd name="T94" fmla="*/ 2147483647 w 4527"/>
              <a:gd name="T95" fmla="*/ 2147483647 h 1816"/>
              <a:gd name="T96" fmla="*/ 2147483647 w 4527"/>
              <a:gd name="T97" fmla="*/ 2147483647 h 1816"/>
              <a:gd name="T98" fmla="*/ 2147483647 w 4527"/>
              <a:gd name="T99" fmla="*/ 2147483647 h 1816"/>
              <a:gd name="T100" fmla="*/ 2147483647 w 4527"/>
              <a:gd name="T101" fmla="*/ 2147483647 h 1816"/>
              <a:gd name="T102" fmla="*/ 2147483647 w 4527"/>
              <a:gd name="T103" fmla="*/ 2147483647 h 1816"/>
              <a:gd name="T104" fmla="*/ 2147483647 w 4527"/>
              <a:gd name="T105" fmla="*/ 2147483647 h 1816"/>
              <a:gd name="T106" fmla="*/ 2147483647 w 4527"/>
              <a:gd name="T107" fmla="*/ 2147483647 h 1816"/>
              <a:gd name="T108" fmla="*/ 2147483647 w 4527"/>
              <a:gd name="T109" fmla="*/ 2147483647 h 1816"/>
              <a:gd name="T110" fmla="*/ 2147483647 w 4527"/>
              <a:gd name="T111" fmla="*/ 2147483647 h 1816"/>
              <a:gd name="T112" fmla="*/ 2147483647 w 4527"/>
              <a:gd name="T113" fmla="*/ 2147483647 h 18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527"/>
              <a:gd name="T172" fmla="*/ 0 h 1816"/>
              <a:gd name="T173" fmla="*/ 4527 w 4527"/>
              <a:gd name="T174" fmla="*/ 1816 h 18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527" h="1816">
                <a:moveTo>
                  <a:pt x="1739" y="169"/>
                </a:moveTo>
                <a:lnTo>
                  <a:pt x="1675" y="151"/>
                </a:lnTo>
                <a:lnTo>
                  <a:pt x="1627" y="158"/>
                </a:lnTo>
                <a:lnTo>
                  <a:pt x="1579" y="169"/>
                </a:lnTo>
                <a:lnTo>
                  <a:pt x="1557" y="196"/>
                </a:lnTo>
                <a:lnTo>
                  <a:pt x="1498" y="210"/>
                </a:lnTo>
                <a:lnTo>
                  <a:pt x="1440" y="237"/>
                </a:lnTo>
                <a:lnTo>
                  <a:pt x="1407" y="265"/>
                </a:lnTo>
                <a:lnTo>
                  <a:pt x="1429" y="286"/>
                </a:lnTo>
                <a:lnTo>
                  <a:pt x="1509" y="293"/>
                </a:lnTo>
                <a:lnTo>
                  <a:pt x="1456" y="348"/>
                </a:lnTo>
                <a:lnTo>
                  <a:pt x="1402" y="362"/>
                </a:lnTo>
                <a:lnTo>
                  <a:pt x="1370" y="379"/>
                </a:lnTo>
                <a:lnTo>
                  <a:pt x="1338" y="424"/>
                </a:lnTo>
                <a:lnTo>
                  <a:pt x="1338" y="479"/>
                </a:lnTo>
                <a:lnTo>
                  <a:pt x="1316" y="551"/>
                </a:lnTo>
                <a:lnTo>
                  <a:pt x="1327" y="617"/>
                </a:lnTo>
                <a:lnTo>
                  <a:pt x="1188" y="644"/>
                </a:lnTo>
                <a:lnTo>
                  <a:pt x="1017" y="575"/>
                </a:lnTo>
                <a:lnTo>
                  <a:pt x="963" y="634"/>
                </a:lnTo>
                <a:lnTo>
                  <a:pt x="856" y="651"/>
                </a:lnTo>
                <a:lnTo>
                  <a:pt x="846" y="699"/>
                </a:lnTo>
                <a:lnTo>
                  <a:pt x="878" y="761"/>
                </a:lnTo>
                <a:lnTo>
                  <a:pt x="781" y="796"/>
                </a:lnTo>
                <a:lnTo>
                  <a:pt x="706" y="803"/>
                </a:lnTo>
                <a:lnTo>
                  <a:pt x="642" y="851"/>
                </a:lnTo>
                <a:lnTo>
                  <a:pt x="621" y="872"/>
                </a:lnTo>
                <a:lnTo>
                  <a:pt x="546" y="906"/>
                </a:lnTo>
                <a:lnTo>
                  <a:pt x="535" y="961"/>
                </a:lnTo>
                <a:lnTo>
                  <a:pt x="535" y="1010"/>
                </a:lnTo>
                <a:lnTo>
                  <a:pt x="482" y="1044"/>
                </a:lnTo>
                <a:lnTo>
                  <a:pt x="460" y="1079"/>
                </a:lnTo>
                <a:lnTo>
                  <a:pt x="332" y="1065"/>
                </a:lnTo>
                <a:lnTo>
                  <a:pt x="225" y="1099"/>
                </a:lnTo>
                <a:lnTo>
                  <a:pt x="129" y="1120"/>
                </a:lnTo>
                <a:lnTo>
                  <a:pt x="86" y="1154"/>
                </a:lnTo>
                <a:lnTo>
                  <a:pt x="22" y="1189"/>
                </a:lnTo>
                <a:lnTo>
                  <a:pt x="0" y="1237"/>
                </a:lnTo>
                <a:lnTo>
                  <a:pt x="43" y="1258"/>
                </a:lnTo>
                <a:lnTo>
                  <a:pt x="97" y="1285"/>
                </a:lnTo>
                <a:lnTo>
                  <a:pt x="97" y="1327"/>
                </a:lnTo>
                <a:lnTo>
                  <a:pt x="161" y="1354"/>
                </a:lnTo>
                <a:lnTo>
                  <a:pt x="193" y="1416"/>
                </a:lnTo>
                <a:lnTo>
                  <a:pt x="257" y="1478"/>
                </a:lnTo>
                <a:lnTo>
                  <a:pt x="343" y="1458"/>
                </a:lnTo>
                <a:lnTo>
                  <a:pt x="418" y="1410"/>
                </a:lnTo>
                <a:lnTo>
                  <a:pt x="471" y="1410"/>
                </a:lnTo>
                <a:lnTo>
                  <a:pt x="525" y="1423"/>
                </a:lnTo>
                <a:lnTo>
                  <a:pt x="578" y="1472"/>
                </a:lnTo>
                <a:lnTo>
                  <a:pt x="664" y="1430"/>
                </a:lnTo>
                <a:lnTo>
                  <a:pt x="739" y="1375"/>
                </a:lnTo>
                <a:lnTo>
                  <a:pt x="814" y="1368"/>
                </a:lnTo>
                <a:lnTo>
                  <a:pt x="921" y="1375"/>
                </a:lnTo>
                <a:lnTo>
                  <a:pt x="1017" y="1341"/>
                </a:lnTo>
                <a:lnTo>
                  <a:pt x="1070" y="1292"/>
                </a:lnTo>
                <a:lnTo>
                  <a:pt x="1209" y="1237"/>
                </a:lnTo>
                <a:lnTo>
                  <a:pt x="1265" y="1233"/>
                </a:lnTo>
                <a:lnTo>
                  <a:pt x="1302" y="1233"/>
                </a:lnTo>
                <a:lnTo>
                  <a:pt x="1272" y="1203"/>
                </a:lnTo>
                <a:lnTo>
                  <a:pt x="1254" y="1210"/>
                </a:lnTo>
                <a:lnTo>
                  <a:pt x="1249" y="1196"/>
                </a:lnTo>
                <a:lnTo>
                  <a:pt x="1254" y="1172"/>
                </a:lnTo>
                <a:lnTo>
                  <a:pt x="1229" y="1164"/>
                </a:lnTo>
                <a:lnTo>
                  <a:pt x="1192" y="1160"/>
                </a:lnTo>
                <a:lnTo>
                  <a:pt x="1135" y="1165"/>
                </a:lnTo>
                <a:lnTo>
                  <a:pt x="1004" y="1146"/>
                </a:lnTo>
                <a:lnTo>
                  <a:pt x="954" y="1120"/>
                </a:lnTo>
                <a:lnTo>
                  <a:pt x="919" y="1105"/>
                </a:lnTo>
                <a:lnTo>
                  <a:pt x="888" y="1113"/>
                </a:lnTo>
                <a:lnTo>
                  <a:pt x="826" y="1110"/>
                </a:lnTo>
                <a:lnTo>
                  <a:pt x="781" y="1134"/>
                </a:lnTo>
                <a:lnTo>
                  <a:pt x="731" y="1146"/>
                </a:lnTo>
                <a:lnTo>
                  <a:pt x="706" y="1182"/>
                </a:lnTo>
                <a:lnTo>
                  <a:pt x="657" y="1167"/>
                </a:lnTo>
                <a:lnTo>
                  <a:pt x="664" y="1134"/>
                </a:lnTo>
                <a:lnTo>
                  <a:pt x="685" y="1106"/>
                </a:lnTo>
                <a:lnTo>
                  <a:pt x="726" y="1077"/>
                </a:lnTo>
                <a:lnTo>
                  <a:pt x="781" y="1079"/>
                </a:lnTo>
                <a:lnTo>
                  <a:pt x="846" y="1041"/>
                </a:lnTo>
                <a:lnTo>
                  <a:pt x="908" y="1029"/>
                </a:lnTo>
                <a:lnTo>
                  <a:pt x="963" y="1037"/>
                </a:lnTo>
                <a:lnTo>
                  <a:pt x="1038" y="1058"/>
                </a:lnTo>
                <a:lnTo>
                  <a:pt x="1074" y="1081"/>
                </a:lnTo>
                <a:lnTo>
                  <a:pt x="1060" y="1123"/>
                </a:lnTo>
                <a:lnTo>
                  <a:pt x="1117" y="1072"/>
                </a:lnTo>
                <a:lnTo>
                  <a:pt x="1188" y="1072"/>
                </a:lnTo>
                <a:lnTo>
                  <a:pt x="1177" y="992"/>
                </a:lnTo>
                <a:lnTo>
                  <a:pt x="1316" y="1006"/>
                </a:lnTo>
                <a:lnTo>
                  <a:pt x="1402" y="1013"/>
                </a:lnTo>
                <a:lnTo>
                  <a:pt x="1391" y="896"/>
                </a:lnTo>
                <a:lnTo>
                  <a:pt x="1477" y="837"/>
                </a:lnTo>
                <a:lnTo>
                  <a:pt x="1563" y="851"/>
                </a:lnTo>
                <a:lnTo>
                  <a:pt x="1680" y="830"/>
                </a:lnTo>
                <a:lnTo>
                  <a:pt x="1723" y="879"/>
                </a:lnTo>
                <a:lnTo>
                  <a:pt x="1841" y="879"/>
                </a:lnTo>
                <a:lnTo>
                  <a:pt x="1916" y="934"/>
                </a:lnTo>
                <a:lnTo>
                  <a:pt x="1969" y="996"/>
                </a:lnTo>
                <a:lnTo>
                  <a:pt x="1969" y="1037"/>
                </a:lnTo>
                <a:lnTo>
                  <a:pt x="1862" y="975"/>
                </a:lnTo>
                <a:lnTo>
                  <a:pt x="1723" y="948"/>
                </a:lnTo>
                <a:lnTo>
                  <a:pt x="1616" y="961"/>
                </a:lnTo>
                <a:lnTo>
                  <a:pt x="1584" y="1027"/>
                </a:lnTo>
                <a:lnTo>
                  <a:pt x="1456" y="1103"/>
                </a:lnTo>
                <a:lnTo>
                  <a:pt x="1573" y="1068"/>
                </a:lnTo>
                <a:lnTo>
                  <a:pt x="1691" y="1061"/>
                </a:lnTo>
                <a:lnTo>
                  <a:pt x="1777" y="1089"/>
                </a:lnTo>
                <a:lnTo>
                  <a:pt x="1894" y="1137"/>
                </a:lnTo>
                <a:lnTo>
                  <a:pt x="1798" y="1179"/>
                </a:lnTo>
                <a:lnTo>
                  <a:pt x="1670" y="1165"/>
                </a:lnTo>
                <a:lnTo>
                  <a:pt x="1488" y="1137"/>
                </a:lnTo>
                <a:lnTo>
                  <a:pt x="1402" y="1158"/>
                </a:lnTo>
                <a:lnTo>
                  <a:pt x="1327" y="1192"/>
                </a:lnTo>
                <a:lnTo>
                  <a:pt x="1293" y="1175"/>
                </a:lnTo>
                <a:lnTo>
                  <a:pt x="1281" y="1189"/>
                </a:lnTo>
                <a:lnTo>
                  <a:pt x="1302" y="1234"/>
                </a:lnTo>
                <a:lnTo>
                  <a:pt x="1370" y="1285"/>
                </a:lnTo>
                <a:lnTo>
                  <a:pt x="1349" y="1354"/>
                </a:lnTo>
                <a:lnTo>
                  <a:pt x="1263" y="1368"/>
                </a:lnTo>
                <a:lnTo>
                  <a:pt x="1156" y="1368"/>
                </a:lnTo>
                <a:lnTo>
                  <a:pt x="1092" y="1396"/>
                </a:lnTo>
                <a:lnTo>
                  <a:pt x="1081" y="1430"/>
                </a:lnTo>
                <a:lnTo>
                  <a:pt x="985" y="1499"/>
                </a:lnTo>
                <a:lnTo>
                  <a:pt x="888" y="1499"/>
                </a:lnTo>
                <a:lnTo>
                  <a:pt x="824" y="1541"/>
                </a:lnTo>
                <a:lnTo>
                  <a:pt x="846" y="1596"/>
                </a:lnTo>
                <a:lnTo>
                  <a:pt x="921" y="1651"/>
                </a:lnTo>
                <a:lnTo>
                  <a:pt x="888" y="1678"/>
                </a:lnTo>
                <a:lnTo>
                  <a:pt x="888" y="1706"/>
                </a:lnTo>
                <a:lnTo>
                  <a:pt x="995" y="1747"/>
                </a:lnTo>
                <a:lnTo>
                  <a:pt x="1006" y="1796"/>
                </a:lnTo>
                <a:lnTo>
                  <a:pt x="1124" y="1816"/>
                </a:lnTo>
                <a:lnTo>
                  <a:pt x="1220" y="1782"/>
                </a:lnTo>
                <a:lnTo>
                  <a:pt x="1295" y="1782"/>
                </a:lnTo>
                <a:lnTo>
                  <a:pt x="1370" y="1809"/>
                </a:lnTo>
                <a:lnTo>
                  <a:pt x="1509" y="1782"/>
                </a:lnTo>
                <a:lnTo>
                  <a:pt x="1552" y="1727"/>
                </a:lnTo>
                <a:lnTo>
                  <a:pt x="1498" y="1665"/>
                </a:lnTo>
                <a:lnTo>
                  <a:pt x="1413" y="1603"/>
                </a:lnTo>
                <a:lnTo>
                  <a:pt x="1423" y="1541"/>
                </a:lnTo>
                <a:lnTo>
                  <a:pt x="1466" y="1485"/>
                </a:lnTo>
                <a:lnTo>
                  <a:pt x="1552" y="1492"/>
                </a:lnTo>
                <a:lnTo>
                  <a:pt x="1573" y="1568"/>
                </a:lnTo>
                <a:lnTo>
                  <a:pt x="1648" y="1630"/>
                </a:lnTo>
                <a:lnTo>
                  <a:pt x="1734" y="1609"/>
                </a:lnTo>
                <a:lnTo>
                  <a:pt x="1819" y="1623"/>
                </a:lnTo>
                <a:lnTo>
                  <a:pt x="1884" y="1575"/>
                </a:lnTo>
                <a:lnTo>
                  <a:pt x="1851" y="1492"/>
                </a:lnTo>
                <a:lnTo>
                  <a:pt x="1851" y="1437"/>
                </a:lnTo>
                <a:lnTo>
                  <a:pt x="1926" y="1437"/>
                </a:lnTo>
                <a:lnTo>
                  <a:pt x="2012" y="1396"/>
                </a:lnTo>
                <a:lnTo>
                  <a:pt x="2023" y="1306"/>
                </a:lnTo>
                <a:lnTo>
                  <a:pt x="2012" y="1251"/>
                </a:lnTo>
                <a:lnTo>
                  <a:pt x="2087" y="1210"/>
                </a:lnTo>
                <a:lnTo>
                  <a:pt x="2119" y="1230"/>
                </a:lnTo>
                <a:lnTo>
                  <a:pt x="2098" y="1285"/>
                </a:lnTo>
                <a:lnTo>
                  <a:pt x="2119" y="1368"/>
                </a:lnTo>
                <a:lnTo>
                  <a:pt x="2108" y="1458"/>
                </a:lnTo>
                <a:lnTo>
                  <a:pt x="2130" y="1520"/>
                </a:lnTo>
                <a:lnTo>
                  <a:pt x="2194" y="1499"/>
                </a:lnTo>
                <a:lnTo>
                  <a:pt x="2237" y="1513"/>
                </a:lnTo>
                <a:lnTo>
                  <a:pt x="2269" y="1568"/>
                </a:lnTo>
                <a:lnTo>
                  <a:pt x="2344" y="1575"/>
                </a:lnTo>
                <a:lnTo>
                  <a:pt x="2354" y="1623"/>
                </a:lnTo>
                <a:lnTo>
                  <a:pt x="2397" y="1692"/>
                </a:lnTo>
                <a:lnTo>
                  <a:pt x="2526" y="1678"/>
                </a:lnTo>
                <a:lnTo>
                  <a:pt x="2590" y="1734"/>
                </a:lnTo>
                <a:lnTo>
                  <a:pt x="2686" y="1809"/>
                </a:lnTo>
                <a:lnTo>
                  <a:pt x="2750" y="1775"/>
                </a:lnTo>
                <a:lnTo>
                  <a:pt x="2815" y="1775"/>
                </a:lnTo>
                <a:lnTo>
                  <a:pt x="2911" y="1809"/>
                </a:lnTo>
                <a:lnTo>
                  <a:pt x="3029" y="1768"/>
                </a:lnTo>
                <a:lnTo>
                  <a:pt x="3050" y="1699"/>
                </a:lnTo>
                <a:lnTo>
                  <a:pt x="3050" y="1644"/>
                </a:lnTo>
                <a:lnTo>
                  <a:pt x="3168" y="1644"/>
                </a:lnTo>
                <a:lnTo>
                  <a:pt x="3275" y="1623"/>
                </a:lnTo>
                <a:lnTo>
                  <a:pt x="3350" y="1623"/>
                </a:lnTo>
                <a:lnTo>
                  <a:pt x="3425" y="1616"/>
                </a:lnTo>
                <a:lnTo>
                  <a:pt x="3446" y="1534"/>
                </a:lnTo>
                <a:lnTo>
                  <a:pt x="3510" y="1478"/>
                </a:lnTo>
                <a:lnTo>
                  <a:pt x="3467" y="1403"/>
                </a:lnTo>
                <a:lnTo>
                  <a:pt x="3392" y="1396"/>
                </a:lnTo>
                <a:lnTo>
                  <a:pt x="3392" y="1327"/>
                </a:lnTo>
                <a:lnTo>
                  <a:pt x="3318" y="1313"/>
                </a:lnTo>
                <a:lnTo>
                  <a:pt x="3478" y="1299"/>
                </a:lnTo>
                <a:lnTo>
                  <a:pt x="3564" y="1341"/>
                </a:lnTo>
                <a:lnTo>
                  <a:pt x="3692" y="1320"/>
                </a:lnTo>
                <a:lnTo>
                  <a:pt x="3820" y="1354"/>
                </a:lnTo>
                <a:lnTo>
                  <a:pt x="3949" y="1361"/>
                </a:lnTo>
                <a:lnTo>
                  <a:pt x="3992" y="1485"/>
                </a:lnTo>
                <a:lnTo>
                  <a:pt x="4077" y="1492"/>
                </a:lnTo>
                <a:lnTo>
                  <a:pt x="4195" y="1527"/>
                </a:lnTo>
                <a:lnTo>
                  <a:pt x="4313" y="1541"/>
                </a:lnTo>
                <a:lnTo>
                  <a:pt x="4420" y="1492"/>
                </a:lnTo>
                <a:lnTo>
                  <a:pt x="4527" y="1430"/>
                </a:lnTo>
                <a:lnTo>
                  <a:pt x="4463" y="1320"/>
                </a:lnTo>
                <a:lnTo>
                  <a:pt x="4366" y="1265"/>
                </a:lnTo>
                <a:lnTo>
                  <a:pt x="4409" y="1216"/>
                </a:lnTo>
                <a:lnTo>
                  <a:pt x="4345" y="1106"/>
                </a:lnTo>
                <a:lnTo>
                  <a:pt x="4323" y="1037"/>
                </a:lnTo>
                <a:lnTo>
                  <a:pt x="4238" y="961"/>
                </a:lnTo>
                <a:lnTo>
                  <a:pt x="4088" y="948"/>
                </a:lnTo>
                <a:lnTo>
                  <a:pt x="3927" y="1010"/>
                </a:lnTo>
                <a:lnTo>
                  <a:pt x="3767" y="982"/>
                </a:lnTo>
                <a:lnTo>
                  <a:pt x="3574" y="996"/>
                </a:lnTo>
                <a:lnTo>
                  <a:pt x="3606" y="961"/>
                </a:lnTo>
                <a:lnTo>
                  <a:pt x="3532" y="913"/>
                </a:lnTo>
                <a:lnTo>
                  <a:pt x="3671" y="899"/>
                </a:lnTo>
                <a:lnTo>
                  <a:pt x="3756" y="858"/>
                </a:lnTo>
                <a:lnTo>
                  <a:pt x="3820" y="817"/>
                </a:lnTo>
                <a:lnTo>
                  <a:pt x="3788" y="775"/>
                </a:lnTo>
                <a:lnTo>
                  <a:pt x="3681" y="755"/>
                </a:lnTo>
                <a:lnTo>
                  <a:pt x="3606" y="782"/>
                </a:lnTo>
                <a:lnTo>
                  <a:pt x="3521" y="830"/>
                </a:lnTo>
                <a:lnTo>
                  <a:pt x="3467" y="824"/>
                </a:lnTo>
                <a:lnTo>
                  <a:pt x="3371" y="803"/>
                </a:lnTo>
                <a:lnTo>
                  <a:pt x="3414" y="727"/>
                </a:lnTo>
                <a:lnTo>
                  <a:pt x="3499" y="699"/>
                </a:lnTo>
                <a:lnTo>
                  <a:pt x="3564" y="658"/>
                </a:lnTo>
                <a:lnTo>
                  <a:pt x="3639" y="617"/>
                </a:lnTo>
                <a:lnTo>
                  <a:pt x="3671" y="562"/>
                </a:lnTo>
                <a:lnTo>
                  <a:pt x="3553" y="548"/>
                </a:lnTo>
                <a:lnTo>
                  <a:pt x="3671" y="465"/>
                </a:lnTo>
                <a:lnTo>
                  <a:pt x="3585" y="465"/>
                </a:lnTo>
                <a:lnTo>
                  <a:pt x="3574" y="382"/>
                </a:lnTo>
                <a:lnTo>
                  <a:pt x="3585" y="313"/>
                </a:lnTo>
                <a:lnTo>
                  <a:pt x="3510" y="210"/>
                </a:lnTo>
                <a:lnTo>
                  <a:pt x="3446" y="148"/>
                </a:lnTo>
                <a:lnTo>
                  <a:pt x="3382" y="148"/>
                </a:lnTo>
                <a:lnTo>
                  <a:pt x="3275" y="148"/>
                </a:lnTo>
                <a:lnTo>
                  <a:pt x="3146" y="65"/>
                </a:lnTo>
                <a:lnTo>
                  <a:pt x="2996" y="72"/>
                </a:lnTo>
                <a:lnTo>
                  <a:pt x="2900" y="58"/>
                </a:lnTo>
                <a:lnTo>
                  <a:pt x="2815" y="38"/>
                </a:lnTo>
                <a:lnTo>
                  <a:pt x="2740" y="58"/>
                </a:lnTo>
                <a:lnTo>
                  <a:pt x="2675" y="72"/>
                </a:lnTo>
                <a:lnTo>
                  <a:pt x="2611" y="117"/>
                </a:lnTo>
                <a:lnTo>
                  <a:pt x="2558" y="158"/>
                </a:lnTo>
                <a:lnTo>
                  <a:pt x="2536" y="206"/>
                </a:lnTo>
                <a:lnTo>
                  <a:pt x="2665" y="241"/>
                </a:lnTo>
                <a:lnTo>
                  <a:pt x="2686" y="269"/>
                </a:lnTo>
                <a:lnTo>
                  <a:pt x="2708" y="310"/>
                </a:lnTo>
                <a:lnTo>
                  <a:pt x="2579" y="331"/>
                </a:lnTo>
                <a:lnTo>
                  <a:pt x="2494" y="372"/>
                </a:lnTo>
                <a:lnTo>
                  <a:pt x="2483" y="427"/>
                </a:lnTo>
                <a:lnTo>
                  <a:pt x="2536" y="489"/>
                </a:lnTo>
                <a:lnTo>
                  <a:pt x="2547" y="544"/>
                </a:lnTo>
                <a:lnTo>
                  <a:pt x="2472" y="537"/>
                </a:lnTo>
                <a:lnTo>
                  <a:pt x="2322" y="544"/>
                </a:lnTo>
                <a:lnTo>
                  <a:pt x="2290" y="599"/>
                </a:lnTo>
                <a:lnTo>
                  <a:pt x="2387" y="586"/>
                </a:lnTo>
                <a:lnTo>
                  <a:pt x="2419" y="641"/>
                </a:lnTo>
                <a:lnTo>
                  <a:pt x="2536" y="613"/>
                </a:lnTo>
                <a:lnTo>
                  <a:pt x="2579" y="675"/>
                </a:lnTo>
                <a:lnTo>
                  <a:pt x="2622" y="744"/>
                </a:lnTo>
                <a:lnTo>
                  <a:pt x="2708" y="710"/>
                </a:lnTo>
                <a:lnTo>
                  <a:pt x="2868" y="689"/>
                </a:lnTo>
                <a:lnTo>
                  <a:pt x="2825" y="634"/>
                </a:lnTo>
                <a:lnTo>
                  <a:pt x="2772" y="586"/>
                </a:lnTo>
                <a:lnTo>
                  <a:pt x="2665" y="579"/>
                </a:lnTo>
                <a:lnTo>
                  <a:pt x="2643" y="517"/>
                </a:lnTo>
                <a:lnTo>
                  <a:pt x="2729" y="406"/>
                </a:lnTo>
                <a:lnTo>
                  <a:pt x="2772" y="524"/>
                </a:lnTo>
                <a:lnTo>
                  <a:pt x="2879" y="579"/>
                </a:lnTo>
                <a:lnTo>
                  <a:pt x="2868" y="510"/>
                </a:lnTo>
                <a:lnTo>
                  <a:pt x="3029" y="434"/>
                </a:lnTo>
                <a:lnTo>
                  <a:pt x="3061" y="558"/>
                </a:lnTo>
                <a:lnTo>
                  <a:pt x="3211" y="572"/>
                </a:lnTo>
                <a:lnTo>
                  <a:pt x="3029" y="620"/>
                </a:lnTo>
                <a:lnTo>
                  <a:pt x="2975" y="668"/>
                </a:lnTo>
                <a:lnTo>
                  <a:pt x="3146" y="661"/>
                </a:lnTo>
                <a:lnTo>
                  <a:pt x="3029" y="717"/>
                </a:lnTo>
                <a:lnTo>
                  <a:pt x="3039" y="806"/>
                </a:lnTo>
                <a:lnTo>
                  <a:pt x="2889" y="827"/>
                </a:lnTo>
                <a:lnTo>
                  <a:pt x="2922" y="903"/>
                </a:lnTo>
                <a:lnTo>
                  <a:pt x="2857" y="1006"/>
                </a:lnTo>
                <a:lnTo>
                  <a:pt x="2761" y="972"/>
                </a:lnTo>
                <a:lnTo>
                  <a:pt x="2740" y="1048"/>
                </a:lnTo>
                <a:lnTo>
                  <a:pt x="2804" y="1137"/>
                </a:lnTo>
                <a:lnTo>
                  <a:pt x="2986" y="1123"/>
                </a:lnTo>
                <a:lnTo>
                  <a:pt x="3039" y="1158"/>
                </a:lnTo>
                <a:lnTo>
                  <a:pt x="3178" y="1151"/>
                </a:lnTo>
                <a:lnTo>
                  <a:pt x="3296" y="1151"/>
                </a:lnTo>
                <a:lnTo>
                  <a:pt x="3350" y="1165"/>
                </a:lnTo>
                <a:lnTo>
                  <a:pt x="3318" y="1213"/>
                </a:lnTo>
                <a:lnTo>
                  <a:pt x="3178" y="1220"/>
                </a:lnTo>
                <a:lnTo>
                  <a:pt x="3189" y="1268"/>
                </a:lnTo>
                <a:lnTo>
                  <a:pt x="3071" y="1261"/>
                </a:lnTo>
                <a:lnTo>
                  <a:pt x="2986" y="1282"/>
                </a:lnTo>
                <a:lnTo>
                  <a:pt x="2922" y="1323"/>
                </a:lnTo>
                <a:lnTo>
                  <a:pt x="2847" y="1358"/>
                </a:lnTo>
                <a:lnTo>
                  <a:pt x="2750" y="1323"/>
                </a:lnTo>
                <a:lnTo>
                  <a:pt x="2654" y="1275"/>
                </a:lnTo>
                <a:lnTo>
                  <a:pt x="2451" y="1234"/>
                </a:lnTo>
                <a:lnTo>
                  <a:pt x="2601" y="1213"/>
                </a:lnTo>
                <a:lnTo>
                  <a:pt x="2654" y="1165"/>
                </a:lnTo>
                <a:lnTo>
                  <a:pt x="2622" y="1103"/>
                </a:lnTo>
                <a:lnTo>
                  <a:pt x="2590" y="1054"/>
                </a:lnTo>
                <a:lnTo>
                  <a:pt x="2643" y="999"/>
                </a:lnTo>
                <a:lnTo>
                  <a:pt x="2547" y="958"/>
                </a:lnTo>
                <a:lnTo>
                  <a:pt x="2633" y="875"/>
                </a:lnTo>
                <a:lnTo>
                  <a:pt x="2483" y="896"/>
                </a:lnTo>
                <a:lnTo>
                  <a:pt x="2536" y="848"/>
                </a:lnTo>
                <a:lnTo>
                  <a:pt x="2558" y="792"/>
                </a:lnTo>
                <a:lnTo>
                  <a:pt x="2526" y="737"/>
                </a:lnTo>
                <a:lnTo>
                  <a:pt x="2461" y="717"/>
                </a:lnTo>
                <a:lnTo>
                  <a:pt x="2354" y="717"/>
                </a:lnTo>
                <a:lnTo>
                  <a:pt x="2247" y="737"/>
                </a:lnTo>
                <a:lnTo>
                  <a:pt x="2247" y="668"/>
                </a:lnTo>
                <a:lnTo>
                  <a:pt x="2237" y="606"/>
                </a:lnTo>
                <a:lnTo>
                  <a:pt x="2162" y="579"/>
                </a:lnTo>
                <a:lnTo>
                  <a:pt x="2119" y="648"/>
                </a:lnTo>
                <a:lnTo>
                  <a:pt x="2066" y="572"/>
                </a:lnTo>
                <a:lnTo>
                  <a:pt x="2098" y="524"/>
                </a:lnTo>
                <a:lnTo>
                  <a:pt x="2183" y="503"/>
                </a:lnTo>
                <a:lnTo>
                  <a:pt x="2237" y="455"/>
                </a:lnTo>
                <a:lnTo>
                  <a:pt x="2247" y="399"/>
                </a:lnTo>
                <a:lnTo>
                  <a:pt x="2162" y="379"/>
                </a:lnTo>
                <a:lnTo>
                  <a:pt x="2066" y="399"/>
                </a:lnTo>
                <a:lnTo>
                  <a:pt x="1980" y="427"/>
                </a:lnTo>
                <a:lnTo>
                  <a:pt x="1894" y="441"/>
                </a:lnTo>
                <a:lnTo>
                  <a:pt x="1862" y="420"/>
                </a:lnTo>
                <a:lnTo>
                  <a:pt x="1884" y="379"/>
                </a:lnTo>
                <a:lnTo>
                  <a:pt x="1926" y="344"/>
                </a:lnTo>
                <a:lnTo>
                  <a:pt x="1980" y="310"/>
                </a:lnTo>
                <a:lnTo>
                  <a:pt x="2130" y="317"/>
                </a:lnTo>
                <a:lnTo>
                  <a:pt x="2215" y="358"/>
                </a:lnTo>
                <a:lnTo>
                  <a:pt x="2269" y="303"/>
                </a:lnTo>
                <a:lnTo>
                  <a:pt x="2344" y="262"/>
                </a:lnTo>
                <a:lnTo>
                  <a:pt x="2413" y="251"/>
                </a:lnTo>
                <a:lnTo>
                  <a:pt x="2451" y="206"/>
                </a:lnTo>
                <a:lnTo>
                  <a:pt x="2440" y="138"/>
                </a:lnTo>
                <a:lnTo>
                  <a:pt x="2387" y="89"/>
                </a:lnTo>
                <a:lnTo>
                  <a:pt x="2312" y="34"/>
                </a:lnTo>
                <a:lnTo>
                  <a:pt x="2226" y="0"/>
                </a:lnTo>
                <a:lnTo>
                  <a:pt x="2130" y="41"/>
                </a:lnTo>
                <a:lnTo>
                  <a:pt x="2087" y="48"/>
                </a:lnTo>
                <a:lnTo>
                  <a:pt x="2044" y="96"/>
                </a:lnTo>
                <a:lnTo>
                  <a:pt x="1969" y="55"/>
                </a:lnTo>
                <a:lnTo>
                  <a:pt x="1862" y="51"/>
                </a:lnTo>
                <a:lnTo>
                  <a:pt x="1814" y="79"/>
                </a:lnTo>
                <a:lnTo>
                  <a:pt x="1798" y="120"/>
                </a:lnTo>
                <a:lnTo>
                  <a:pt x="1755" y="124"/>
                </a:lnTo>
                <a:lnTo>
                  <a:pt x="1739" y="169"/>
                </a:lnTo>
                <a:close/>
              </a:path>
            </a:pathLst>
          </a:custGeom>
          <a:solidFill>
            <a:srgbClr val="5FBF00"/>
          </a:solidFill>
          <a:ln>
            <a:noFill/>
          </a:ln>
          <a:extLst>
            <a:ext uri="{91240B29-F687-4F45-9708-019B960494DF}">
              <a14:hiddenLine xmlns:a14="http://schemas.microsoft.com/office/drawing/2010/main" w="9525">
                <a:solidFill>
                  <a:srgbClr val="000000"/>
                </a:solidFill>
                <a:round/>
                <a:headEnd/>
                <a:tailEnd/>
              </a14:hiddenLine>
            </a:ext>
          </a:extLst>
        </p:spPr>
        <p:txBody>
          <a:bodyPr lIns="82058" tIns="41029" rIns="82058" bIns="41029"/>
          <a:lstStyle/>
          <a:p>
            <a:endParaRPr lang="en-GB"/>
          </a:p>
        </p:txBody>
      </p:sp>
      <p:sp>
        <p:nvSpPr>
          <p:cNvPr id="10243" name="Rectangle 1052"/>
          <p:cNvSpPr>
            <a:spLocks noChangeArrowheads="1"/>
          </p:cNvSpPr>
          <p:nvPr/>
        </p:nvSpPr>
        <p:spPr bwMode="auto">
          <a:xfrm>
            <a:off x="0" y="0"/>
            <a:ext cx="9143999"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1204" tIns="39889" rIns="81204" bIns="39889" anchor="ctr"/>
          <a:lstStyle/>
          <a:p>
            <a:pPr defTabSz="682625">
              <a:lnSpc>
                <a:spcPct val="90000"/>
              </a:lnSpc>
            </a:pPr>
            <a:endParaRPr lang="en-US" sz="2400" b="1" dirty="0">
              <a:solidFill>
                <a:schemeClr val="tx2"/>
              </a:solidFill>
              <a:latin typeface="Calibri" pitchFamily="34" charset="0"/>
            </a:endParaRPr>
          </a:p>
          <a:p>
            <a:pPr defTabSz="682625">
              <a:lnSpc>
                <a:spcPct val="90000"/>
              </a:lnSpc>
            </a:pPr>
            <a:r>
              <a:rPr lang="en-US" sz="2400" b="1" dirty="0">
                <a:solidFill>
                  <a:schemeClr val="tx2"/>
                </a:solidFill>
                <a:latin typeface="Calibri" pitchFamily="34" charset="0"/>
              </a:rPr>
              <a:t>LEAN SIGMA = HARVESTING THE FRUIT OF STATISTICAL THINKING AND LEAN SYSTEM PHILOSOPHY</a:t>
            </a:r>
          </a:p>
        </p:txBody>
      </p:sp>
      <p:grpSp>
        <p:nvGrpSpPr>
          <p:cNvPr id="10244" name="Group 1045"/>
          <p:cNvGrpSpPr>
            <a:grpSpLocks/>
          </p:cNvGrpSpPr>
          <p:nvPr/>
        </p:nvGrpSpPr>
        <p:grpSpPr bwMode="auto">
          <a:xfrm>
            <a:off x="1662113" y="2120900"/>
            <a:ext cx="2825750" cy="3398838"/>
            <a:chOff x="1080" y="1093"/>
            <a:chExt cx="1958" cy="2427"/>
          </a:xfrm>
        </p:grpSpPr>
        <p:sp>
          <p:nvSpPr>
            <p:cNvPr id="10292" name="Freeform 1046"/>
            <p:cNvSpPr>
              <a:spLocks/>
            </p:cNvSpPr>
            <p:nvPr/>
          </p:nvSpPr>
          <p:spPr bwMode="auto">
            <a:xfrm>
              <a:off x="1080" y="1093"/>
              <a:ext cx="1958" cy="2427"/>
            </a:xfrm>
            <a:custGeom>
              <a:avLst/>
              <a:gdLst>
                <a:gd name="T0" fmla="*/ 101 w 3917"/>
                <a:gd name="T1" fmla="*/ 1978 h 2427"/>
                <a:gd name="T2" fmla="*/ 95 w 3917"/>
                <a:gd name="T3" fmla="*/ 1351 h 2427"/>
                <a:gd name="T4" fmla="*/ 36 w 3917"/>
                <a:gd name="T5" fmla="*/ 1234 h 2427"/>
                <a:gd name="T6" fmla="*/ 26 w 3917"/>
                <a:gd name="T7" fmla="*/ 1089 h 2427"/>
                <a:gd name="T8" fmla="*/ 36 w 3917"/>
                <a:gd name="T9" fmla="*/ 1193 h 2427"/>
                <a:gd name="T10" fmla="*/ 46 w 3917"/>
                <a:gd name="T11" fmla="*/ 1020 h 2427"/>
                <a:gd name="T12" fmla="*/ 96 w 3917"/>
                <a:gd name="T13" fmla="*/ 1227 h 2427"/>
                <a:gd name="T14" fmla="*/ 56 w 3917"/>
                <a:gd name="T15" fmla="*/ 1048 h 2427"/>
                <a:gd name="T16" fmla="*/ 55 w 3917"/>
                <a:gd name="T17" fmla="*/ 1029 h 2427"/>
                <a:gd name="T18" fmla="*/ 70 w 3917"/>
                <a:gd name="T19" fmla="*/ 1034 h 2427"/>
                <a:gd name="T20" fmla="*/ 43 w 3917"/>
                <a:gd name="T21" fmla="*/ 717 h 2427"/>
                <a:gd name="T22" fmla="*/ 60 w 3917"/>
                <a:gd name="T23" fmla="*/ 769 h 2427"/>
                <a:gd name="T24" fmla="*/ 68 w 3917"/>
                <a:gd name="T25" fmla="*/ 641 h 2427"/>
                <a:gd name="T26" fmla="*/ 84 w 3917"/>
                <a:gd name="T27" fmla="*/ 186 h 2427"/>
                <a:gd name="T28" fmla="*/ 81 w 3917"/>
                <a:gd name="T29" fmla="*/ 1034 h 2427"/>
                <a:gd name="T30" fmla="*/ 87 w 3917"/>
                <a:gd name="T31" fmla="*/ 913 h 2427"/>
                <a:gd name="T32" fmla="*/ 84 w 3917"/>
                <a:gd name="T33" fmla="*/ 551 h 2427"/>
                <a:gd name="T34" fmla="*/ 102 w 3917"/>
                <a:gd name="T35" fmla="*/ 151 h 2427"/>
                <a:gd name="T36" fmla="*/ 93 w 3917"/>
                <a:gd name="T37" fmla="*/ 906 h 2427"/>
                <a:gd name="T38" fmla="*/ 103 w 3917"/>
                <a:gd name="T39" fmla="*/ 827 h 2427"/>
                <a:gd name="T40" fmla="*/ 101 w 3917"/>
                <a:gd name="T41" fmla="*/ 724 h 2427"/>
                <a:gd name="T42" fmla="*/ 109 w 3917"/>
                <a:gd name="T43" fmla="*/ 182 h 2427"/>
                <a:gd name="T44" fmla="*/ 112 w 3917"/>
                <a:gd name="T45" fmla="*/ 379 h 2427"/>
                <a:gd name="T46" fmla="*/ 119 w 3917"/>
                <a:gd name="T47" fmla="*/ 189 h 2427"/>
                <a:gd name="T48" fmla="*/ 110 w 3917"/>
                <a:gd name="T49" fmla="*/ 1068 h 2427"/>
                <a:gd name="T50" fmla="*/ 123 w 3917"/>
                <a:gd name="T51" fmla="*/ 660 h 2427"/>
                <a:gd name="T52" fmla="*/ 132 w 3917"/>
                <a:gd name="T53" fmla="*/ 317 h 2427"/>
                <a:gd name="T54" fmla="*/ 138 w 3917"/>
                <a:gd name="T55" fmla="*/ 524 h 2427"/>
                <a:gd name="T56" fmla="*/ 126 w 3917"/>
                <a:gd name="T57" fmla="*/ 998 h 2427"/>
                <a:gd name="T58" fmla="*/ 142 w 3917"/>
                <a:gd name="T59" fmla="*/ 709 h 2427"/>
                <a:gd name="T60" fmla="*/ 167 w 3917"/>
                <a:gd name="T61" fmla="*/ 441 h 2427"/>
                <a:gd name="T62" fmla="*/ 195 w 3917"/>
                <a:gd name="T63" fmla="*/ 423 h 2427"/>
                <a:gd name="T64" fmla="*/ 158 w 3917"/>
                <a:gd name="T65" fmla="*/ 667 h 2427"/>
                <a:gd name="T66" fmla="*/ 190 w 3917"/>
                <a:gd name="T67" fmla="*/ 595 h 2427"/>
                <a:gd name="T68" fmla="*/ 186 w 3917"/>
                <a:gd name="T69" fmla="*/ 636 h 2427"/>
                <a:gd name="T70" fmla="*/ 147 w 3917"/>
                <a:gd name="T71" fmla="*/ 841 h 2427"/>
                <a:gd name="T72" fmla="*/ 136 w 3917"/>
                <a:gd name="T73" fmla="*/ 1141 h 2427"/>
                <a:gd name="T74" fmla="*/ 148 w 3917"/>
                <a:gd name="T75" fmla="*/ 905 h 2427"/>
                <a:gd name="T76" fmla="*/ 159 w 3917"/>
                <a:gd name="T77" fmla="*/ 1065 h 2427"/>
                <a:gd name="T78" fmla="*/ 194 w 3917"/>
                <a:gd name="T79" fmla="*/ 931 h 2427"/>
                <a:gd name="T80" fmla="*/ 206 w 3917"/>
                <a:gd name="T81" fmla="*/ 895 h 2427"/>
                <a:gd name="T82" fmla="*/ 207 w 3917"/>
                <a:gd name="T83" fmla="*/ 933 h 2427"/>
                <a:gd name="T84" fmla="*/ 198 w 3917"/>
                <a:gd name="T85" fmla="*/ 991 h 2427"/>
                <a:gd name="T86" fmla="*/ 153 w 3917"/>
                <a:gd name="T87" fmla="*/ 1133 h 2427"/>
                <a:gd name="T88" fmla="*/ 178 w 3917"/>
                <a:gd name="T89" fmla="*/ 1248 h 2427"/>
                <a:gd name="T90" fmla="*/ 225 w 3917"/>
                <a:gd name="T91" fmla="*/ 1020 h 2427"/>
                <a:gd name="T92" fmla="*/ 233 w 3917"/>
                <a:gd name="T93" fmla="*/ 1133 h 2427"/>
                <a:gd name="T94" fmla="*/ 221 w 3917"/>
                <a:gd name="T95" fmla="*/ 1209 h 2427"/>
                <a:gd name="T96" fmla="*/ 224 w 3917"/>
                <a:gd name="T97" fmla="*/ 1229 h 2427"/>
                <a:gd name="T98" fmla="*/ 224 w 3917"/>
                <a:gd name="T99" fmla="*/ 1288 h 2427"/>
                <a:gd name="T100" fmla="*/ 174 w 3917"/>
                <a:gd name="T101" fmla="*/ 1360 h 2427"/>
                <a:gd name="T102" fmla="*/ 164 w 3917"/>
                <a:gd name="T103" fmla="*/ 1584 h 2427"/>
                <a:gd name="T104" fmla="*/ 164 w 3917"/>
                <a:gd name="T105" fmla="*/ 1353 h 2427"/>
                <a:gd name="T106" fmla="*/ 133 w 3917"/>
                <a:gd name="T107" fmla="*/ 1489 h 2427"/>
                <a:gd name="T108" fmla="*/ 134 w 3917"/>
                <a:gd name="T109" fmla="*/ 2130 h 2427"/>
                <a:gd name="T110" fmla="*/ 138 w 3917"/>
                <a:gd name="T111" fmla="*/ 2371 h 2427"/>
                <a:gd name="T112" fmla="*/ 107 w 3917"/>
                <a:gd name="T113" fmla="*/ 2413 h 2427"/>
                <a:gd name="T114" fmla="*/ 79 w 3917"/>
                <a:gd name="T115" fmla="*/ 2406 h 242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917"/>
                <a:gd name="T175" fmla="*/ 0 h 2427"/>
                <a:gd name="T176" fmla="*/ 3917 w 3917"/>
                <a:gd name="T177" fmla="*/ 2427 h 242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917" h="2427">
                  <a:moveTo>
                    <a:pt x="1274" y="2406"/>
                  </a:moveTo>
                  <a:lnTo>
                    <a:pt x="1445" y="2337"/>
                  </a:lnTo>
                  <a:lnTo>
                    <a:pt x="1520" y="2275"/>
                  </a:lnTo>
                  <a:lnTo>
                    <a:pt x="1563" y="2213"/>
                  </a:lnTo>
                  <a:lnTo>
                    <a:pt x="1584" y="2137"/>
                  </a:lnTo>
                  <a:lnTo>
                    <a:pt x="1605" y="2061"/>
                  </a:lnTo>
                  <a:lnTo>
                    <a:pt x="1616" y="1978"/>
                  </a:lnTo>
                  <a:lnTo>
                    <a:pt x="1627" y="1889"/>
                  </a:lnTo>
                  <a:lnTo>
                    <a:pt x="1648" y="1723"/>
                  </a:lnTo>
                  <a:lnTo>
                    <a:pt x="1659" y="1585"/>
                  </a:lnTo>
                  <a:lnTo>
                    <a:pt x="1659" y="1489"/>
                  </a:lnTo>
                  <a:lnTo>
                    <a:pt x="1648" y="1427"/>
                  </a:lnTo>
                  <a:lnTo>
                    <a:pt x="1584" y="1365"/>
                  </a:lnTo>
                  <a:lnTo>
                    <a:pt x="1520" y="1351"/>
                  </a:lnTo>
                  <a:lnTo>
                    <a:pt x="1424" y="1324"/>
                  </a:lnTo>
                  <a:lnTo>
                    <a:pt x="1295" y="1324"/>
                  </a:lnTo>
                  <a:lnTo>
                    <a:pt x="1102" y="1296"/>
                  </a:lnTo>
                  <a:lnTo>
                    <a:pt x="1081" y="1296"/>
                  </a:lnTo>
                  <a:lnTo>
                    <a:pt x="963" y="1268"/>
                  </a:lnTo>
                  <a:lnTo>
                    <a:pt x="749" y="1248"/>
                  </a:lnTo>
                  <a:lnTo>
                    <a:pt x="589" y="1234"/>
                  </a:lnTo>
                  <a:lnTo>
                    <a:pt x="418" y="1199"/>
                  </a:lnTo>
                  <a:lnTo>
                    <a:pt x="225" y="1199"/>
                  </a:lnTo>
                  <a:lnTo>
                    <a:pt x="0" y="1213"/>
                  </a:lnTo>
                  <a:lnTo>
                    <a:pt x="321" y="1189"/>
                  </a:lnTo>
                  <a:lnTo>
                    <a:pt x="375" y="1172"/>
                  </a:lnTo>
                  <a:lnTo>
                    <a:pt x="402" y="1148"/>
                  </a:lnTo>
                  <a:lnTo>
                    <a:pt x="418" y="1089"/>
                  </a:lnTo>
                  <a:lnTo>
                    <a:pt x="375" y="965"/>
                  </a:lnTo>
                  <a:lnTo>
                    <a:pt x="364" y="875"/>
                  </a:lnTo>
                  <a:lnTo>
                    <a:pt x="439" y="1082"/>
                  </a:lnTo>
                  <a:lnTo>
                    <a:pt x="450" y="1137"/>
                  </a:lnTo>
                  <a:lnTo>
                    <a:pt x="487" y="1161"/>
                  </a:lnTo>
                  <a:lnTo>
                    <a:pt x="535" y="1179"/>
                  </a:lnTo>
                  <a:lnTo>
                    <a:pt x="589" y="1193"/>
                  </a:lnTo>
                  <a:lnTo>
                    <a:pt x="760" y="1206"/>
                  </a:lnTo>
                  <a:lnTo>
                    <a:pt x="910" y="1206"/>
                  </a:lnTo>
                  <a:lnTo>
                    <a:pt x="835" y="1161"/>
                  </a:lnTo>
                  <a:lnTo>
                    <a:pt x="749" y="1082"/>
                  </a:lnTo>
                  <a:lnTo>
                    <a:pt x="685" y="999"/>
                  </a:lnTo>
                  <a:lnTo>
                    <a:pt x="589" y="855"/>
                  </a:lnTo>
                  <a:lnTo>
                    <a:pt x="739" y="1020"/>
                  </a:lnTo>
                  <a:lnTo>
                    <a:pt x="819" y="1089"/>
                  </a:lnTo>
                  <a:lnTo>
                    <a:pt x="899" y="1141"/>
                  </a:lnTo>
                  <a:lnTo>
                    <a:pt x="985" y="1186"/>
                  </a:lnTo>
                  <a:lnTo>
                    <a:pt x="1124" y="1227"/>
                  </a:lnTo>
                  <a:lnTo>
                    <a:pt x="1252" y="1234"/>
                  </a:lnTo>
                  <a:lnTo>
                    <a:pt x="1391" y="1241"/>
                  </a:lnTo>
                  <a:lnTo>
                    <a:pt x="1541" y="1227"/>
                  </a:lnTo>
                  <a:lnTo>
                    <a:pt x="1415" y="1206"/>
                  </a:lnTo>
                  <a:lnTo>
                    <a:pt x="1358" y="1189"/>
                  </a:lnTo>
                  <a:lnTo>
                    <a:pt x="1295" y="1159"/>
                  </a:lnTo>
                  <a:lnTo>
                    <a:pt x="1234" y="1119"/>
                  </a:lnTo>
                  <a:lnTo>
                    <a:pt x="1085" y="1093"/>
                  </a:lnTo>
                  <a:lnTo>
                    <a:pt x="981" y="1067"/>
                  </a:lnTo>
                  <a:lnTo>
                    <a:pt x="908" y="1048"/>
                  </a:lnTo>
                  <a:lnTo>
                    <a:pt x="858" y="1033"/>
                  </a:lnTo>
                  <a:lnTo>
                    <a:pt x="822" y="1019"/>
                  </a:lnTo>
                  <a:lnTo>
                    <a:pt x="790" y="1003"/>
                  </a:lnTo>
                  <a:lnTo>
                    <a:pt x="767" y="988"/>
                  </a:lnTo>
                  <a:lnTo>
                    <a:pt x="806" y="1005"/>
                  </a:lnTo>
                  <a:lnTo>
                    <a:pt x="842" y="1019"/>
                  </a:lnTo>
                  <a:lnTo>
                    <a:pt x="881" y="1029"/>
                  </a:lnTo>
                  <a:lnTo>
                    <a:pt x="944" y="1041"/>
                  </a:lnTo>
                  <a:lnTo>
                    <a:pt x="1003" y="1053"/>
                  </a:lnTo>
                  <a:lnTo>
                    <a:pt x="1069" y="1064"/>
                  </a:lnTo>
                  <a:lnTo>
                    <a:pt x="1120" y="1071"/>
                  </a:lnTo>
                  <a:lnTo>
                    <a:pt x="1154" y="1072"/>
                  </a:lnTo>
                  <a:lnTo>
                    <a:pt x="1181" y="1074"/>
                  </a:lnTo>
                  <a:lnTo>
                    <a:pt x="1135" y="1034"/>
                  </a:lnTo>
                  <a:lnTo>
                    <a:pt x="1101" y="998"/>
                  </a:lnTo>
                  <a:lnTo>
                    <a:pt x="1047" y="941"/>
                  </a:lnTo>
                  <a:lnTo>
                    <a:pt x="1006" y="893"/>
                  </a:lnTo>
                  <a:lnTo>
                    <a:pt x="974" y="841"/>
                  </a:lnTo>
                  <a:lnTo>
                    <a:pt x="931" y="806"/>
                  </a:lnTo>
                  <a:lnTo>
                    <a:pt x="803" y="751"/>
                  </a:lnTo>
                  <a:lnTo>
                    <a:pt x="696" y="717"/>
                  </a:lnTo>
                  <a:lnTo>
                    <a:pt x="910" y="765"/>
                  </a:lnTo>
                  <a:lnTo>
                    <a:pt x="846" y="644"/>
                  </a:lnTo>
                  <a:lnTo>
                    <a:pt x="760" y="517"/>
                  </a:lnTo>
                  <a:lnTo>
                    <a:pt x="867" y="648"/>
                  </a:lnTo>
                  <a:lnTo>
                    <a:pt x="894" y="689"/>
                  </a:lnTo>
                  <a:lnTo>
                    <a:pt x="921" y="717"/>
                  </a:lnTo>
                  <a:lnTo>
                    <a:pt x="974" y="769"/>
                  </a:lnTo>
                  <a:lnTo>
                    <a:pt x="1049" y="841"/>
                  </a:lnTo>
                  <a:lnTo>
                    <a:pt x="1106" y="908"/>
                  </a:lnTo>
                  <a:lnTo>
                    <a:pt x="1138" y="944"/>
                  </a:lnTo>
                  <a:lnTo>
                    <a:pt x="1242" y="1034"/>
                  </a:lnTo>
                  <a:lnTo>
                    <a:pt x="1199" y="800"/>
                  </a:lnTo>
                  <a:lnTo>
                    <a:pt x="1156" y="710"/>
                  </a:lnTo>
                  <a:lnTo>
                    <a:pt x="1102" y="641"/>
                  </a:lnTo>
                  <a:lnTo>
                    <a:pt x="1028" y="558"/>
                  </a:lnTo>
                  <a:lnTo>
                    <a:pt x="1124" y="627"/>
                  </a:lnTo>
                  <a:lnTo>
                    <a:pt x="1081" y="303"/>
                  </a:lnTo>
                  <a:lnTo>
                    <a:pt x="1102" y="207"/>
                  </a:lnTo>
                  <a:lnTo>
                    <a:pt x="1113" y="344"/>
                  </a:lnTo>
                  <a:lnTo>
                    <a:pt x="1177" y="272"/>
                  </a:lnTo>
                  <a:lnTo>
                    <a:pt x="1349" y="186"/>
                  </a:lnTo>
                  <a:lnTo>
                    <a:pt x="1188" y="286"/>
                  </a:lnTo>
                  <a:lnTo>
                    <a:pt x="1124" y="365"/>
                  </a:lnTo>
                  <a:lnTo>
                    <a:pt x="1156" y="558"/>
                  </a:lnTo>
                  <a:lnTo>
                    <a:pt x="1188" y="662"/>
                  </a:lnTo>
                  <a:lnTo>
                    <a:pt x="1242" y="772"/>
                  </a:lnTo>
                  <a:lnTo>
                    <a:pt x="1284" y="937"/>
                  </a:lnTo>
                  <a:lnTo>
                    <a:pt x="1306" y="1034"/>
                  </a:lnTo>
                  <a:lnTo>
                    <a:pt x="1338" y="1075"/>
                  </a:lnTo>
                  <a:lnTo>
                    <a:pt x="1388" y="1103"/>
                  </a:lnTo>
                  <a:lnTo>
                    <a:pt x="1443" y="1121"/>
                  </a:lnTo>
                  <a:lnTo>
                    <a:pt x="1495" y="1129"/>
                  </a:lnTo>
                  <a:lnTo>
                    <a:pt x="1552" y="1124"/>
                  </a:lnTo>
                  <a:lnTo>
                    <a:pt x="1466" y="986"/>
                  </a:lnTo>
                  <a:lnTo>
                    <a:pt x="1407" y="913"/>
                  </a:lnTo>
                  <a:lnTo>
                    <a:pt x="1386" y="862"/>
                  </a:lnTo>
                  <a:lnTo>
                    <a:pt x="1375" y="817"/>
                  </a:lnTo>
                  <a:lnTo>
                    <a:pt x="1370" y="765"/>
                  </a:lnTo>
                  <a:lnTo>
                    <a:pt x="1317" y="682"/>
                  </a:lnTo>
                  <a:lnTo>
                    <a:pt x="1407" y="765"/>
                  </a:lnTo>
                  <a:lnTo>
                    <a:pt x="1413" y="731"/>
                  </a:lnTo>
                  <a:lnTo>
                    <a:pt x="1359" y="551"/>
                  </a:lnTo>
                  <a:lnTo>
                    <a:pt x="1354" y="493"/>
                  </a:lnTo>
                  <a:lnTo>
                    <a:pt x="1359" y="444"/>
                  </a:lnTo>
                  <a:lnTo>
                    <a:pt x="1386" y="372"/>
                  </a:lnTo>
                  <a:lnTo>
                    <a:pt x="1450" y="258"/>
                  </a:lnTo>
                  <a:lnTo>
                    <a:pt x="1520" y="145"/>
                  </a:lnTo>
                  <a:lnTo>
                    <a:pt x="1402" y="393"/>
                  </a:lnTo>
                  <a:lnTo>
                    <a:pt x="1638" y="151"/>
                  </a:lnTo>
                  <a:lnTo>
                    <a:pt x="1461" y="362"/>
                  </a:lnTo>
                  <a:lnTo>
                    <a:pt x="1418" y="444"/>
                  </a:lnTo>
                  <a:lnTo>
                    <a:pt x="1407" y="500"/>
                  </a:lnTo>
                  <a:lnTo>
                    <a:pt x="1456" y="675"/>
                  </a:lnTo>
                  <a:lnTo>
                    <a:pt x="1461" y="779"/>
                  </a:lnTo>
                  <a:lnTo>
                    <a:pt x="1466" y="841"/>
                  </a:lnTo>
                  <a:lnTo>
                    <a:pt x="1498" y="906"/>
                  </a:lnTo>
                  <a:lnTo>
                    <a:pt x="1541" y="958"/>
                  </a:lnTo>
                  <a:lnTo>
                    <a:pt x="1589" y="1020"/>
                  </a:lnTo>
                  <a:lnTo>
                    <a:pt x="1621" y="1072"/>
                  </a:lnTo>
                  <a:lnTo>
                    <a:pt x="1673" y="1141"/>
                  </a:lnTo>
                  <a:lnTo>
                    <a:pt x="1661" y="1099"/>
                  </a:lnTo>
                  <a:lnTo>
                    <a:pt x="1650" y="1053"/>
                  </a:lnTo>
                  <a:lnTo>
                    <a:pt x="1659" y="827"/>
                  </a:lnTo>
                  <a:lnTo>
                    <a:pt x="1627" y="796"/>
                  </a:lnTo>
                  <a:lnTo>
                    <a:pt x="1611" y="765"/>
                  </a:lnTo>
                  <a:lnTo>
                    <a:pt x="1589" y="717"/>
                  </a:lnTo>
                  <a:lnTo>
                    <a:pt x="1557" y="638"/>
                  </a:lnTo>
                  <a:lnTo>
                    <a:pt x="1509" y="555"/>
                  </a:lnTo>
                  <a:lnTo>
                    <a:pt x="1600" y="672"/>
                  </a:lnTo>
                  <a:lnTo>
                    <a:pt x="1627" y="724"/>
                  </a:lnTo>
                  <a:lnTo>
                    <a:pt x="1664" y="758"/>
                  </a:lnTo>
                  <a:lnTo>
                    <a:pt x="1664" y="527"/>
                  </a:lnTo>
                  <a:lnTo>
                    <a:pt x="1659" y="379"/>
                  </a:lnTo>
                  <a:lnTo>
                    <a:pt x="1632" y="248"/>
                  </a:lnTo>
                  <a:lnTo>
                    <a:pt x="1675" y="338"/>
                  </a:lnTo>
                  <a:lnTo>
                    <a:pt x="1723" y="241"/>
                  </a:lnTo>
                  <a:lnTo>
                    <a:pt x="1755" y="182"/>
                  </a:lnTo>
                  <a:lnTo>
                    <a:pt x="1868" y="24"/>
                  </a:lnTo>
                  <a:lnTo>
                    <a:pt x="1798" y="148"/>
                  </a:lnTo>
                  <a:lnTo>
                    <a:pt x="1755" y="227"/>
                  </a:lnTo>
                  <a:lnTo>
                    <a:pt x="1728" y="293"/>
                  </a:lnTo>
                  <a:lnTo>
                    <a:pt x="1707" y="348"/>
                  </a:lnTo>
                  <a:lnTo>
                    <a:pt x="1712" y="475"/>
                  </a:lnTo>
                  <a:lnTo>
                    <a:pt x="1793" y="379"/>
                  </a:lnTo>
                  <a:lnTo>
                    <a:pt x="1825" y="320"/>
                  </a:lnTo>
                  <a:lnTo>
                    <a:pt x="1857" y="251"/>
                  </a:lnTo>
                  <a:lnTo>
                    <a:pt x="1889" y="182"/>
                  </a:lnTo>
                  <a:lnTo>
                    <a:pt x="1910" y="114"/>
                  </a:lnTo>
                  <a:lnTo>
                    <a:pt x="1948" y="0"/>
                  </a:lnTo>
                  <a:lnTo>
                    <a:pt x="1921" y="138"/>
                  </a:lnTo>
                  <a:lnTo>
                    <a:pt x="1910" y="189"/>
                  </a:lnTo>
                  <a:lnTo>
                    <a:pt x="1878" y="265"/>
                  </a:lnTo>
                  <a:lnTo>
                    <a:pt x="1841" y="348"/>
                  </a:lnTo>
                  <a:lnTo>
                    <a:pt x="1803" y="417"/>
                  </a:lnTo>
                  <a:lnTo>
                    <a:pt x="1755" y="489"/>
                  </a:lnTo>
                  <a:lnTo>
                    <a:pt x="1745" y="641"/>
                  </a:lnTo>
                  <a:lnTo>
                    <a:pt x="1766" y="820"/>
                  </a:lnTo>
                  <a:lnTo>
                    <a:pt x="1766" y="1068"/>
                  </a:lnTo>
                  <a:lnTo>
                    <a:pt x="1809" y="1186"/>
                  </a:lnTo>
                  <a:lnTo>
                    <a:pt x="1830" y="1064"/>
                  </a:lnTo>
                  <a:lnTo>
                    <a:pt x="1846" y="981"/>
                  </a:lnTo>
                  <a:lnTo>
                    <a:pt x="1862" y="913"/>
                  </a:lnTo>
                  <a:lnTo>
                    <a:pt x="1889" y="816"/>
                  </a:lnTo>
                  <a:lnTo>
                    <a:pt x="1921" y="744"/>
                  </a:lnTo>
                  <a:lnTo>
                    <a:pt x="1969" y="660"/>
                  </a:lnTo>
                  <a:lnTo>
                    <a:pt x="1884" y="492"/>
                  </a:lnTo>
                  <a:lnTo>
                    <a:pt x="1926" y="543"/>
                  </a:lnTo>
                  <a:lnTo>
                    <a:pt x="1959" y="592"/>
                  </a:lnTo>
                  <a:lnTo>
                    <a:pt x="1991" y="629"/>
                  </a:lnTo>
                  <a:lnTo>
                    <a:pt x="2098" y="520"/>
                  </a:lnTo>
                  <a:lnTo>
                    <a:pt x="2135" y="464"/>
                  </a:lnTo>
                  <a:lnTo>
                    <a:pt x="2119" y="317"/>
                  </a:lnTo>
                  <a:lnTo>
                    <a:pt x="2173" y="455"/>
                  </a:lnTo>
                  <a:lnTo>
                    <a:pt x="2451" y="172"/>
                  </a:lnTo>
                  <a:lnTo>
                    <a:pt x="2536" y="69"/>
                  </a:lnTo>
                  <a:lnTo>
                    <a:pt x="2440" y="234"/>
                  </a:lnTo>
                  <a:lnTo>
                    <a:pt x="2215" y="496"/>
                  </a:lnTo>
                  <a:lnTo>
                    <a:pt x="2745" y="272"/>
                  </a:lnTo>
                  <a:lnTo>
                    <a:pt x="2215" y="524"/>
                  </a:lnTo>
                  <a:lnTo>
                    <a:pt x="2119" y="634"/>
                  </a:lnTo>
                  <a:lnTo>
                    <a:pt x="2044" y="724"/>
                  </a:lnTo>
                  <a:lnTo>
                    <a:pt x="2001" y="841"/>
                  </a:lnTo>
                  <a:lnTo>
                    <a:pt x="1959" y="1013"/>
                  </a:lnTo>
                  <a:lnTo>
                    <a:pt x="1932" y="1172"/>
                  </a:lnTo>
                  <a:lnTo>
                    <a:pt x="1985" y="1050"/>
                  </a:lnTo>
                  <a:lnTo>
                    <a:pt x="2028" y="998"/>
                  </a:lnTo>
                  <a:lnTo>
                    <a:pt x="2087" y="944"/>
                  </a:lnTo>
                  <a:lnTo>
                    <a:pt x="2167" y="881"/>
                  </a:lnTo>
                  <a:lnTo>
                    <a:pt x="2215" y="843"/>
                  </a:lnTo>
                  <a:lnTo>
                    <a:pt x="2258" y="803"/>
                  </a:lnTo>
                  <a:lnTo>
                    <a:pt x="2264" y="754"/>
                  </a:lnTo>
                  <a:lnTo>
                    <a:pt x="2269" y="600"/>
                  </a:lnTo>
                  <a:lnTo>
                    <a:pt x="2285" y="709"/>
                  </a:lnTo>
                  <a:lnTo>
                    <a:pt x="2301" y="750"/>
                  </a:lnTo>
                  <a:lnTo>
                    <a:pt x="2333" y="765"/>
                  </a:lnTo>
                  <a:lnTo>
                    <a:pt x="2403" y="688"/>
                  </a:lnTo>
                  <a:lnTo>
                    <a:pt x="2467" y="623"/>
                  </a:lnTo>
                  <a:lnTo>
                    <a:pt x="2515" y="572"/>
                  </a:lnTo>
                  <a:lnTo>
                    <a:pt x="2579" y="512"/>
                  </a:lnTo>
                  <a:lnTo>
                    <a:pt x="2686" y="441"/>
                  </a:lnTo>
                  <a:lnTo>
                    <a:pt x="2799" y="379"/>
                  </a:lnTo>
                  <a:lnTo>
                    <a:pt x="2793" y="174"/>
                  </a:lnTo>
                  <a:lnTo>
                    <a:pt x="2825" y="364"/>
                  </a:lnTo>
                  <a:lnTo>
                    <a:pt x="3023" y="303"/>
                  </a:lnTo>
                  <a:lnTo>
                    <a:pt x="3227" y="245"/>
                  </a:lnTo>
                  <a:lnTo>
                    <a:pt x="2954" y="350"/>
                  </a:lnTo>
                  <a:lnTo>
                    <a:pt x="3130" y="423"/>
                  </a:lnTo>
                  <a:lnTo>
                    <a:pt x="2922" y="361"/>
                  </a:lnTo>
                  <a:lnTo>
                    <a:pt x="2847" y="395"/>
                  </a:lnTo>
                  <a:lnTo>
                    <a:pt x="2761" y="451"/>
                  </a:lnTo>
                  <a:lnTo>
                    <a:pt x="2681" y="507"/>
                  </a:lnTo>
                  <a:lnTo>
                    <a:pt x="2622" y="557"/>
                  </a:lnTo>
                  <a:lnTo>
                    <a:pt x="2574" y="605"/>
                  </a:lnTo>
                  <a:lnTo>
                    <a:pt x="2531" y="667"/>
                  </a:lnTo>
                  <a:lnTo>
                    <a:pt x="2510" y="713"/>
                  </a:lnTo>
                  <a:lnTo>
                    <a:pt x="2585" y="705"/>
                  </a:lnTo>
                  <a:lnTo>
                    <a:pt x="2670" y="688"/>
                  </a:lnTo>
                  <a:lnTo>
                    <a:pt x="2766" y="669"/>
                  </a:lnTo>
                  <a:lnTo>
                    <a:pt x="2879" y="636"/>
                  </a:lnTo>
                  <a:lnTo>
                    <a:pt x="2975" y="613"/>
                  </a:lnTo>
                  <a:lnTo>
                    <a:pt x="3045" y="595"/>
                  </a:lnTo>
                  <a:lnTo>
                    <a:pt x="3120" y="567"/>
                  </a:lnTo>
                  <a:lnTo>
                    <a:pt x="3162" y="533"/>
                  </a:lnTo>
                  <a:lnTo>
                    <a:pt x="3195" y="495"/>
                  </a:lnTo>
                  <a:lnTo>
                    <a:pt x="3184" y="533"/>
                  </a:lnTo>
                  <a:lnTo>
                    <a:pt x="3157" y="565"/>
                  </a:lnTo>
                  <a:lnTo>
                    <a:pt x="3109" y="592"/>
                  </a:lnTo>
                  <a:lnTo>
                    <a:pt x="2991" y="636"/>
                  </a:lnTo>
                  <a:lnTo>
                    <a:pt x="2884" y="674"/>
                  </a:lnTo>
                  <a:lnTo>
                    <a:pt x="2783" y="703"/>
                  </a:lnTo>
                  <a:lnTo>
                    <a:pt x="2708" y="723"/>
                  </a:lnTo>
                  <a:lnTo>
                    <a:pt x="2627" y="744"/>
                  </a:lnTo>
                  <a:lnTo>
                    <a:pt x="2526" y="765"/>
                  </a:lnTo>
                  <a:lnTo>
                    <a:pt x="2440" y="800"/>
                  </a:lnTo>
                  <a:lnTo>
                    <a:pt x="2365" y="841"/>
                  </a:lnTo>
                  <a:lnTo>
                    <a:pt x="2280" y="910"/>
                  </a:lnTo>
                  <a:lnTo>
                    <a:pt x="2178" y="995"/>
                  </a:lnTo>
                  <a:lnTo>
                    <a:pt x="2130" y="1051"/>
                  </a:lnTo>
                  <a:lnTo>
                    <a:pt x="2098" y="1088"/>
                  </a:lnTo>
                  <a:lnTo>
                    <a:pt x="2076" y="1133"/>
                  </a:lnTo>
                  <a:lnTo>
                    <a:pt x="2060" y="1196"/>
                  </a:lnTo>
                  <a:lnTo>
                    <a:pt x="2178" y="1141"/>
                  </a:lnTo>
                  <a:lnTo>
                    <a:pt x="2237" y="1112"/>
                  </a:lnTo>
                  <a:lnTo>
                    <a:pt x="2269" y="1088"/>
                  </a:lnTo>
                  <a:lnTo>
                    <a:pt x="2296" y="1050"/>
                  </a:lnTo>
                  <a:lnTo>
                    <a:pt x="2328" y="981"/>
                  </a:lnTo>
                  <a:lnTo>
                    <a:pt x="2355" y="909"/>
                  </a:lnTo>
                  <a:lnTo>
                    <a:pt x="2403" y="860"/>
                  </a:lnTo>
                  <a:lnTo>
                    <a:pt x="2376" y="905"/>
                  </a:lnTo>
                  <a:lnTo>
                    <a:pt x="2355" y="957"/>
                  </a:lnTo>
                  <a:lnTo>
                    <a:pt x="2344" y="1005"/>
                  </a:lnTo>
                  <a:lnTo>
                    <a:pt x="2333" y="1053"/>
                  </a:lnTo>
                  <a:lnTo>
                    <a:pt x="2333" y="1074"/>
                  </a:lnTo>
                  <a:lnTo>
                    <a:pt x="2344" y="1095"/>
                  </a:lnTo>
                  <a:lnTo>
                    <a:pt x="2408" y="1099"/>
                  </a:lnTo>
                  <a:lnTo>
                    <a:pt x="2547" y="1065"/>
                  </a:lnTo>
                  <a:lnTo>
                    <a:pt x="2697" y="1030"/>
                  </a:lnTo>
                  <a:lnTo>
                    <a:pt x="2932" y="979"/>
                  </a:lnTo>
                  <a:lnTo>
                    <a:pt x="2991" y="960"/>
                  </a:lnTo>
                  <a:lnTo>
                    <a:pt x="3055" y="936"/>
                  </a:lnTo>
                  <a:lnTo>
                    <a:pt x="3093" y="882"/>
                  </a:lnTo>
                  <a:lnTo>
                    <a:pt x="3152" y="706"/>
                  </a:lnTo>
                  <a:lnTo>
                    <a:pt x="3114" y="931"/>
                  </a:lnTo>
                  <a:lnTo>
                    <a:pt x="3141" y="936"/>
                  </a:lnTo>
                  <a:lnTo>
                    <a:pt x="3178" y="922"/>
                  </a:lnTo>
                  <a:lnTo>
                    <a:pt x="3259" y="805"/>
                  </a:lnTo>
                  <a:lnTo>
                    <a:pt x="3237" y="867"/>
                  </a:lnTo>
                  <a:lnTo>
                    <a:pt x="3221" y="902"/>
                  </a:lnTo>
                  <a:lnTo>
                    <a:pt x="3253" y="909"/>
                  </a:lnTo>
                  <a:lnTo>
                    <a:pt x="3302" y="895"/>
                  </a:lnTo>
                  <a:lnTo>
                    <a:pt x="3339" y="860"/>
                  </a:lnTo>
                  <a:lnTo>
                    <a:pt x="3457" y="789"/>
                  </a:lnTo>
                  <a:lnTo>
                    <a:pt x="3371" y="850"/>
                  </a:lnTo>
                  <a:lnTo>
                    <a:pt x="3344" y="885"/>
                  </a:lnTo>
                  <a:lnTo>
                    <a:pt x="3334" y="916"/>
                  </a:lnTo>
                  <a:lnTo>
                    <a:pt x="3392" y="947"/>
                  </a:lnTo>
                  <a:lnTo>
                    <a:pt x="3312" y="933"/>
                  </a:lnTo>
                  <a:lnTo>
                    <a:pt x="3264" y="941"/>
                  </a:lnTo>
                  <a:lnTo>
                    <a:pt x="3178" y="957"/>
                  </a:lnTo>
                  <a:lnTo>
                    <a:pt x="3205" y="974"/>
                  </a:lnTo>
                  <a:lnTo>
                    <a:pt x="3243" y="1012"/>
                  </a:lnTo>
                  <a:lnTo>
                    <a:pt x="3291" y="1102"/>
                  </a:lnTo>
                  <a:lnTo>
                    <a:pt x="3216" y="1019"/>
                  </a:lnTo>
                  <a:lnTo>
                    <a:pt x="3178" y="991"/>
                  </a:lnTo>
                  <a:lnTo>
                    <a:pt x="3141" y="978"/>
                  </a:lnTo>
                  <a:lnTo>
                    <a:pt x="3093" y="979"/>
                  </a:lnTo>
                  <a:lnTo>
                    <a:pt x="2938" y="1013"/>
                  </a:lnTo>
                  <a:lnTo>
                    <a:pt x="2793" y="1048"/>
                  </a:lnTo>
                  <a:lnTo>
                    <a:pt x="2659" y="1074"/>
                  </a:lnTo>
                  <a:lnTo>
                    <a:pt x="2547" y="1103"/>
                  </a:lnTo>
                  <a:lnTo>
                    <a:pt x="2456" y="1133"/>
                  </a:lnTo>
                  <a:lnTo>
                    <a:pt x="2355" y="1168"/>
                  </a:lnTo>
                  <a:lnTo>
                    <a:pt x="2258" y="1209"/>
                  </a:lnTo>
                  <a:lnTo>
                    <a:pt x="2199" y="1241"/>
                  </a:lnTo>
                  <a:lnTo>
                    <a:pt x="2146" y="1275"/>
                  </a:lnTo>
                  <a:lnTo>
                    <a:pt x="2376" y="1282"/>
                  </a:lnTo>
                  <a:lnTo>
                    <a:pt x="2574" y="1272"/>
                  </a:lnTo>
                  <a:lnTo>
                    <a:pt x="2863" y="1248"/>
                  </a:lnTo>
                  <a:lnTo>
                    <a:pt x="3077" y="1227"/>
                  </a:lnTo>
                  <a:lnTo>
                    <a:pt x="3184" y="1215"/>
                  </a:lnTo>
                  <a:lnTo>
                    <a:pt x="3243" y="1202"/>
                  </a:lnTo>
                  <a:lnTo>
                    <a:pt x="3307" y="1186"/>
                  </a:lnTo>
                  <a:lnTo>
                    <a:pt x="3371" y="1164"/>
                  </a:lnTo>
                  <a:lnTo>
                    <a:pt x="3478" y="1109"/>
                  </a:lnTo>
                  <a:lnTo>
                    <a:pt x="3612" y="1020"/>
                  </a:lnTo>
                  <a:lnTo>
                    <a:pt x="3489" y="1119"/>
                  </a:lnTo>
                  <a:lnTo>
                    <a:pt x="3414" y="1164"/>
                  </a:lnTo>
                  <a:lnTo>
                    <a:pt x="3344" y="1199"/>
                  </a:lnTo>
                  <a:lnTo>
                    <a:pt x="3483" y="1195"/>
                  </a:lnTo>
                  <a:lnTo>
                    <a:pt x="3580" y="1178"/>
                  </a:lnTo>
                  <a:lnTo>
                    <a:pt x="3655" y="1153"/>
                  </a:lnTo>
                  <a:lnTo>
                    <a:pt x="3730" y="1133"/>
                  </a:lnTo>
                  <a:lnTo>
                    <a:pt x="3826" y="1105"/>
                  </a:lnTo>
                  <a:lnTo>
                    <a:pt x="3917" y="1091"/>
                  </a:lnTo>
                  <a:lnTo>
                    <a:pt x="3826" y="1119"/>
                  </a:lnTo>
                  <a:lnTo>
                    <a:pt x="3751" y="1147"/>
                  </a:lnTo>
                  <a:lnTo>
                    <a:pt x="3676" y="1171"/>
                  </a:lnTo>
                  <a:lnTo>
                    <a:pt x="3617" y="1191"/>
                  </a:lnTo>
                  <a:lnTo>
                    <a:pt x="3548" y="1209"/>
                  </a:lnTo>
                  <a:lnTo>
                    <a:pt x="3649" y="1215"/>
                  </a:lnTo>
                  <a:lnTo>
                    <a:pt x="3714" y="1209"/>
                  </a:lnTo>
                  <a:lnTo>
                    <a:pt x="3788" y="1198"/>
                  </a:lnTo>
                  <a:lnTo>
                    <a:pt x="3863" y="1184"/>
                  </a:lnTo>
                  <a:lnTo>
                    <a:pt x="3778" y="1220"/>
                  </a:lnTo>
                  <a:lnTo>
                    <a:pt x="3687" y="1229"/>
                  </a:lnTo>
                  <a:lnTo>
                    <a:pt x="3585" y="1229"/>
                  </a:lnTo>
                  <a:lnTo>
                    <a:pt x="3414" y="1237"/>
                  </a:lnTo>
                  <a:lnTo>
                    <a:pt x="3360" y="1243"/>
                  </a:lnTo>
                  <a:lnTo>
                    <a:pt x="3425" y="1260"/>
                  </a:lnTo>
                  <a:lnTo>
                    <a:pt x="3526" y="1271"/>
                  </a:lnTo>
                  <a:lnTo>
                    <a:pt x="3612" y="1274"/>
                  </a:lnTo>
                  <a:lnTo>
                    <a:pt x="3794" y="1279"/>
                  </a:lnTo>
                  <a:lnTo>
                    <a:pt x="3590" y="1288"/>
                  </a:lnTo>
                  <a:lnTo>
                    <a:pt x="3500" y="1288"/>
                  </a:lnTo>
                  <a:lnTo>
                    <a:pt x="3419" y="1281"/>
                  </a:lnTo>
                  <a:lnTo>
                    <a:pt x="3360" y="1271"/>
                  </a:lnTo>
                  <a:lnTo>
                    <a:pt x="3275" y="1255"/>
                  </a:lnTo>
                  <a:lnTo>
                    <a:pt x="3066" y="1282"/>
                  </a:lnTo>
                  <a:lnTo>
                    <a:pt x="2750" y="1324"/>
                  </a:lnTo>
                  <a:lnTo>
                    <a:pt x="2799" y="1360"/>
                  </a:lnTo>
                  <a:lnTo>
                    <a:pt x="2890" y="1441"/>
                  </a:lnTo>
                  <a:lnTo>
                    <a:pt x="2702" y="1334"/>
                  </a:lnTo>
                  <a:lnTo>
                    <a:pt x="2718" y="1384"/>
                  </a:lnTo>
                  <a:lnTo>
                    <a:pt x="2708" y="1433"/>
                  </a:lnTo>
                  <a:lnTo>
                    <a:pt x="2697" y="1467"/>
                  </a:lnTo>
                  <a:lnTo>
                    <a:pt x="2676" y="1515"/>
                  </a:lnTo>
                  <a:lnTo>
                    <a:pt x="2627" y="1584"/>
                  </a:lnTo>
                  <a:lnTo>
                    <a:pt x="2504" y="1710"/>
                  </a:lnTo>
                  <a:lnTo>
                    <a:pt x="2585" y="1602"/>
                  </a:lnTo>
                  <a:lnTo>
                    <a:pt x="2627" y="1533"/>
                  </a:lnTo>
                  <a:lnTo>
                    <a:pt x="2659" y="1467"/>
                  </a:lnTo>
                  <a:lnTo>
                    <a:pt x="2654" y="1433"/>
                  </a:lnTo>
                  <a:lnTo>
                    <a:pt x="2649" y="1378"/>
                  </a:lnTo>
                  <a:lnTo>
                    <a:pt x="2633" y="1353"/>
                  </a:lnTo>
                  <a:lnTo>
                    <a:pt x="2606" y="1337"/>
                  </a:lnTo>
                  <a:lnTo>
                    <a:pt x="2462" y="1344"/>
                  </a:lnTo>
                  <a:lnTo>
                    <a:pt x="2328" y="1367"/>
                  </a:lnTo>
                  <a:lnTo>
                    <a:pt x="2253" y="1392"/>
                  </a:lnTo>
                  <a:lnTo>
                    <a:pt x="2199" y="1415"/>
                  </a:lnTo>
                  <a:lnTo>
                    <a:pt x="2162" y="1444"/>
                  </a:lnTo>
                  <a:lnTo>
                    <a:pt x="2130" y="1489"/>
                  </a:lnTo>
                  <a:lnTo>
                    <a:pt x="2130" y="1565"/>
                  </a:lnTo>
                  <a:lnTo>
                    <a:pt x="2130" y="1675"/>
                  </a:lnTo>
                  <a:lnTo>
                    <a:pt x="2119" y="1772"/>
                  </a:lnTo>
                  <a:lnTo>
                    <a:pt x="2119" y="1861"/>
                  </a:lnTo>
                  <a:lnTo>
                    <a:pt x="2119" y="1965"/>
                  </a:lnTo>
                  <a:lnTo>
                    <a:pt x="2119" y="2047"/>
                  </a:lnTo>
                  <a:lnTo>
                    <a:pt x="2151" y="2130"/>
                  </a:lnTo>
                  <a:lnTo>
                    <a:pt x="2194" y="2206"/>
                  </a:lnTo>
                  <a:lnTo>
                    <a:pt x="2269" y="2303"/>
                  </a:lnTo>
                  <a:lnTo>
                    <a:pt x="2344" y="2358"/>
                  </a:lnTo>
                  <a:lnTo>
                    <a:pt x="2419" y="2385"/>
                  </a:lnTo>
                  <a:lnTo>
                    <a:pt x="2547" y="2420"/>
                  </a:lnTo>
                  <a:lnTo>
                    <a:pt x="2376" y="2406"/>
                  </a:lnTo>
                  <a:lnTo>
                    <a:pt x="2215" y="2371"/>
                  </a:lnTo>
                  <a:lnTo>
                    <a:pt x="2119" y="2358"/>
                  </a:lnTo>
                  <a:lnTo>
                    <a:pt x="2044" y="2358"/>
                  </a:lnTo>
                  <a:lnTo>
                    <a:pt x="1991" y="2392"/>
                  </a:lnTo>
                  <a:lnTo>
                    <a:pt x="1948" y="2378"/>
                  </a:lnTo>
                  <a:lnTo>
                    <a:pt x="1862" y="2371"/>
                  </a:lnTo>
                  <a:lnTo>
                    <a:pt x="1787" y="2385"/>
                  </a:lnTo>
                  <a:lnTo>
                    <a:pt x="1712" y="2413"/>
                  </a:lnTo>
                  <a:lnTo>
                    <a:pt x="1659" y="2427"/>
                  </a:lnTo>
                  <a:lnTo>
                    <a:pt x="1659" y="2392"/>
                  </a:lnTo>
                  <a:lnTo>
                    <a:pt x="1627" y="2378"/>
                  </a:lnTo>
                  <a:lnTo>
                    <a:pt x="1552" y="2378"/>
                  </a:lnTo>
                  <a:lnTo>
                    <a:pt x="1488" y="2392"/>
                  </a:lnTo>
                  <a:lnTo>
                    <a:pt x="1466" y="2392"/>
                  </a:lnTo>
                  <a:lnTo>
                    <a:pt x="1274" y="2406"/>
                  </a:lnTo>
                  <a:close/>
                </a:path>
              </a:pathLst>
            </a:custGeom>
            <a:solidFill>
              <a:srgbClr val="7F5F3F"/>
            </a:solidFill>
            <a:ln w="11113">
              <a:solidFill>
                <a:srgbClr val="000000"/>
              </a:solidFill>
              <a:round/>
              <a:headEnd/>
              <a:tailEnd/>
            </a:ln>
          </p:spPr>
          <p:txBody>
            <a:bodyPr/>
            <a:lstStyle/>
            <a:p>
              <a:endParaRPr lang="en-GB"/>
            </a:p>
          </p:txBody>
        </p:sp>
        <p:sp>
          <p:nvSpPr>
            <p:cNvPr id="10293" name="Freeform 1047"/>
            <p:cNvSpPr>
              <a:spLocks/>
            </p:cNvSpPr>
            <p:nvPr/>
          </p:nvSpPr>
          <p:spPr bwMode="auto">
            <a:xfrm>
              <a:off x="1852" y="2212"/>
              <a:ext cx="374" cy="1255"/>
            </a:xfrm>
            <a:custGeom>
              <a:avLst/>
              <a:gdLst>
                <a:gd name="T0" fmla="*/ 4 w 749"/>
                <a:gd name="T1" fmla="*/ 193 h 1255"/>
                <a:gd name="T2" fmla="*/ 10 w 749"/>
                <a:gd name="T3" fmla="*/ 303 h 1255"/>
                <a:gd name="T4" fmla="*/ 11 w 749"/>
                <a:gd name="T5" fmla="*/ 655 h 1255"/>
                <a:gd name="T6" fmla="*/ 11 w 749"/>
                <a:gd name="T7" fmla="*/ 951 h 1255"/>
                <a:gd name="T8" fmla="*/ 6 w 749"/>
                <a:gd name="T9" fmla="*/ 1151 h 1255"/>
                <a:gd name="T10" fmla="*/ 8 w 749"/>
                <a:gd name="T11" fmla="*/ 1144 h 1255"/>
                <a:gd name="T12" fmla="*/ 13 w 749"/>
                <a:gd name="T13" fmla="*/ 1034 h 1255"/>
                <a:gd name="T14" fmla="*/ 11 w 749"/>
                <a:gd name="T15" fmla="*/ 1234 h 1255"/>
                <a:gd name="T16" fmla="*/ 14 w 749"/>
                <a:gd name="T17" fmla="*/ 1062 h 1255"/>
                <a:gd name="T18" fmla="*/ 14 w 749"/>
                <a:gd name="T19" fmla="*/ 924 h 1255"/>
                <a:gd name="T20" fmla="*/ 16 w 749"/>
                <a:gd name="T21" fmla="*/ 717 h 1255"/>
                <a:gd name="T22" fmla="*/ 15 w 749"/>
                <a:gd name="T23" fmla="*/ 538 h 1255"/>
                <a:gd name="T24" fmla="*/ 14 w 749"/>
                <a:gd name="T25" fmla="*/ 358 h 1255"/>
                <a:gd name="T26" fmla="*/ 18 w 749"/>
                <a:gd name="T27" fmla="*/ 400 h 1255"/>
                <a:gd name="T28" fmla="*/ 18 w 749"/>
                <a:gd name="T29" fmla="*/ 558 h 1255"/>
                <a:gd name="T30" fmla="*/ 20 w 749"/>
                <a:gd name="T31" fmla="*/ 703 h 1255"/>
                <a:gd name="T32" fmla="*/ 20 w 749"/>
                <a:gd name="T33" fmla="*/ 917 h 1255"/>
                <a:gd name="T34" fmla="*/ 18 w 749"/>
                <a:gd name="T35" fmla="*/ 1089 h 1255"/>
                <a:gd name="T36" fmla="*/ 18 w 749"/>
                <a:gd name="T37" fmla="*/ 1213 h 1255"/>
                <a:gd name="T38" fmla="*/ 20 w 749"/>
                <a:gd name="T39" fmla="*/ 1186 h 1255"/>
                <a:gd name="T40" fmla="*/ 26 w 749"/>
                <a:gd name="T41" fmla="*/ 1255 h 1255"/>
                <a:gd name="T42" fmla="*/ 24 w 749"/>
                <a:gd name="T43" fmla="*/ 1082 h 1255"/>
                <a:gd name="T44" fmla="*/ 22 w 749"/>
                <a:gd name="T45" fmla="*/ 814 h 1255"/>
                <a:gd name="T46" fmla="*/ 21 w 749"/>
                <a:gd name="T47" fmla="*/ 634 h 1255"/>
                <a:gd name="T48" fmla="*/ 21 w 749"/>
                <a:gd name="T49" fmla="*/ 448 h 1255"/>
                <a:gd name="T50" fmla="*/ 32 w 749"/>
                <a:gd name="T51" fmla="*/ 172 h 1255"/>
                <a:gd name="T52" fmla="*/ 26 w 749"/>
                <a:gd name="T53" fmla="*/ 352 h 1255"/>
                <a:gd name="T54" fmla="*/ 25 w 749"/>
                <a:gd name="T55" fmla="*/ 455 h 1255"/>
                <a:gd name="T56" fmla="*/ 25 w 749"/>
                <a:gd name="T57" fmla="*/ 565 h 1255"/>
                <a:gd name="T58" fmla="*/ 25 w 749"/>
                <a:gd name="T59" fmla="*/ 689 h 1255"/>
                <a:gd name="T60" fmla="*/ 26 w 749"/>
                <a:gd name="T61" fmla="*/ 869 h 1255"/>
                <a:gd name="T62" fmla="*/ 28 w 749"/>
                <a:gd name="T63" fmla="*/ 1020 h 1255"/>
                <a:gd name="T64" fmla="*/ 32 w 749"/>
                <a:gd name="T65" fmla="*/ 1138 h 1255"/>
                <a:gd name="T66" fmla="*/ 40 w 749"/>
                <a:gd name="T67" fmla="*/ 1206 h 1255"/>
                <a:gd name="T68" fmla="*/ 38 w 749"/>
                <a:gd name="T69" fmla="*/ 1165 h 1255"/>
                <a:gd name="T70" fmla="*/ 31 w 749"/>
                <a:gd name="T71" fmla="*/ 1034 h 1255"/>
                <a:gd name="T72" fmla="*/ 29 w 749"/>
                <a:gd name="T73" fmla="*/ 848 h 1255"/>
                <a:gd name="T74" fmla="*/ 28 w 749"/>
                <a:gd name="T75" fmla="*/ 641 h 1255"/>
                <a:gd name="T76" fmla="*/ 29 w 749"/>
                <a:gd name="T77" fmla="*/ 462 h 1255"/>
                <a:gd name="T78" fmla="*/ 34 w 749"/>
                <a:gd name="T79" fmla="*/ 317 h 1255"/>
                <a:gd name="T80" fmla="*/ 42 w 749"/>
                <a:gd name="T81" fmla="*/ 200 h 1255"/>
                <a:gd name="T82" fmla="*/ 38 w 749"/>
                <a:gd name="T83" fmla="*/ 110 h 1255"/>
                <a:gd name="T84" fmla="*/ 26 w 749"/>
                <a:gd name="T85" fmla="*/ 221 h 1255"/>
                <a:gd name="T86" fmla="*/ 21 w 749"/>
                <a:gd name="T87" fmla="*/ 331 h 1255"/>
                <a:gd name="T88" fmla="*/ 22 w 749"/>
                <a:gd name="T89" fmla="*/ 131 h 1255"/>
                <a:gd name="T90" fmla="*/ 22 w 749"/>
                <a:gd name="T91" fmla="*/ 0 h 1255"/>
                <a:gd name="T92" fmla="*/ 18 w 749"/>
                <a:gd name="T93" fmla="*/ 207 h 1255"/>
                <a:gd name="T94" fmla="*/ 13 w 749"/>
                <a:gd name="T95" fmla="*/ 269 h 1255"/>
                <a:gd name="T96" fmla="*/ 0 w 749"/>
                <a:gd name="T97" fmla="*/ 165 h 12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9"/>
                <a:gd name="T148" fmla="*/ 0 h 1255"/>
                <a:gd name="T149" fmla="*/ 749 w 749"/>
                <a:gd name="T150" fmla="*/ 1255 h 125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9" h="1255">
                  <a:moveTo>
                    <a:pt x="10" y="165"/>
                  </a:moveTo>
                  <a:lnTo>
                    <a:pt x="75" y="193"/>
                  </a:lnTo>
                  <a:lnTo>
                    <a:pt x="128" y="234"/>
                  </a:lnTo>
                  <a:lnTo>
                    <a:pt x="160" y="303"/>
                  </a:lnTo>
                  <a:lnTo>
                    <a:pt x="192" y="462"/>
                  </a:lnTo>
                  <a:lnTo>
                    <a:pt x="182" y="655"/>
                  </a:lnTo>
                  <a:lnTo>
                    <a:pt x="182" y="834"/>
                  </a:lnTo>
                  <a:lnTo>
                    <a:pt x="182" y="951"/>
                  </a:lnTo>
                  <a:lnTo>
                    <a:pt x="160" y="1048"/>
                  </a:lnTo>
                  <a:lnTo>
                    <a:pt x="107" y="1151"/>
                  </a:lnTo>
                  <a:lnTo>
                    <a:pt x="0" y="1241"/>
                  </a:lnTo>
                  <a:lnTo>
                    <a:pt x="128" y="1144"/>
                  </a:lnTo>
                  <a:lnTo>
                    <a:pt x="192" y="1048"/>
                  </a:lnTo>
                  <a:lnTo>
                    <a:pt x="214" y="1034"/>
                  </a:lnTo>
                  <a:lnTo>
                    <a:pt x="203" y="1144"/>
                  </a:lnTo>
                  <a:lnTo>
                    <a:pt x="182" y="1234"/>
                  </a:lnTo>
                  <a:lnTo>
                    <a:pt x="203" y="1186"/>
                  </a:lnTo>
                  <a:lnTo>
                    <a:pt x="235" y="1062"/>
                  </a:lnTo>
                  <a:lnTo>
                    <a:pt x="235" y="972"/>
                  </a:lnTo>
                  <a:lnTo>
                    <a:pt x="235" y="924"/>
                  </a:lnTo>
                  <a:lnTo>
                    <a:pt x="267" y="814"/>
                  </a:lnTo>
                  <a:lnTo>
                    <a:pt x="267" y="717"/>
                  </a:lnTo>
                  <a:lnTo>
                    <a:pt x="257" y="641"/>
                  </a:lnTo>
                  <a:lnTo>
                    <a:pt x="246" y="538"/>
                  </a:lnTo>
                  <a:lnTo>
                    <a:pt x="225" y="441"/>
                  </a:lnTo>
                  <a:lnTo>
                    <a:pt x="225" y="358"/>
                  </a:lnTo>
                  <a:lnTo>
                    <a:pt x="278" y="255"/>
                  </a:lnTo>
                  <a:lnTo>
                    <a:pt x="289" y="400"/>
                  </a:lnTo>
                  <a:lnTo>
                    <a:pt x="289" y="462"/>
                  </a:lnTo>
                  <a:lnTo>
                    <a:pt x="299" y="558"/>
                  </a:lnTo>
                  <a:lnTo>
                    <a:pt x="310" y="607"/>
                  </a:lnTo>
                  <a:lnTo>
                    <a:pt x="321" y="703"/>
                  </a:lnTo>
                  <a:lnTo>
                    <a:pt x="321" y="814"/>
                  </a:lnTo>
                  <a:lnTo>
                    <a:pt x="321" y="917"/>
                  </a:lnTo>
                  <a:lnTo>
                    <a:pt x="310" y="1000"/>
                  </a:lnTo>
                  <a:lnTo>
                    <a:pt x="289" y="1089"/>
                  </a:lnTo>
                  <a:lnTo>
                    <a:pt x="289" y="1158"/>
                  </a:lnTo>
                  <a:lnTo>
                    <a:pt x="299" y="1213"/>
                  </a:lnTo>
                  <a:lnTo>
                    <a:pt x="321" y="1131"/>
                  </a:lnTo>
                  <a:lnTo>
                    <a:pt x="332" y="1186"/>
                  </a:lnTo>
                  <a:lnTo>
                    <a:pt x="374" y="1234"/>
                  </a:lnTo>
                  <a:lnTo>
                    <a:pt x="417" y="1255"/>
                  </a:lnTo>
                  <a:lnTo>
                    <a:pt x="406" y="1193"/>
                  </a:lnTo>
                  <a:lnTo>
                    <a:pt x="385" y="1082"/>
                  </a:lnTo>
                  <a:lnTo>
                    <a:pt x="374" y="931"/>
                  </a:lnTo>
                  <a:lnTo>
                    <a:pt x="353" y="814"/>
                  </a:lnTo>
                  <a:lnTo>
                    <a:pt x="353" y="731"/>
                  </a:lnTo>
                  <a:lnTo>
                    <a:pt x="342" y="634"/>
                  </a:lnTo>
                  <a:lnTo>
                    <a:pt x="342" y="531"/>
                  </a:lnTo>
                  <a:lnTo>
                    <a:pt x="342" y="448"/>
                  </a:lnTo>
                  <a:lnTo>
                    <a:pt x="374" y="358"/>
                  </a:lnTo>
                  <a:lnTo>
                    <a:pt x="524" y="172"/>
                  </a:lnTo>
                  <a:lnTo>
                    <a:pt x="471" y="290"/>
                  </a:lnTo>
                  <a:lnTo>
                    <a:pt x="428" y="352"/>
                  </a:lnTo>
                  <a:lnTo>
                    <a:pt x="406" y="414"/>
                  </a:lnTo>
                  <a:lnTo>
                    <a:pt x="406" y="455"/>
                  </a:lnTo>
                  <a:lnTo>
                    <a:pt x="406" y="503"/>
                  </a:lnTo>
                  <a:lnTo>
                    <a:pt x="406" y="565"/>
                  </a:lnTo>
                  <a:lnTo>
                    <a:pt x="406" y="614"/>
                  </a:lnTo>
                  <a:lnTo>
                    <a:pt x="406" y="689"/>
                  </a:lnTo>
                  <a:lnTo>
                    <a:pt x="417" y="793"/>
                  </a:lnTo>
                  <a:lnTo>
                    <a:pt x="428" y="869"/>
                  </a:lnTo>
                  <a:lnTo>
                    <a:pt x="449" y="945"/>
                  </a:lnTo>
                  <a:lnTo>
                    <a:pt x="460" y="1020"/>
                  </a:lnTo>
                  <a:lnTo>
                    <a:pt x="471" y="1089"/>
                  </a:lnTo>
                  <a:lnTo>
                    <a:pt x="513" y="1138"/>
                  </a:lnTo>
                  <a:lnTo>
                    <a:pt x="567" y="1179"/>
                  </a:lnTo>
                  <a:lnTo>
                    <a:pt x="642" y="1206"/>
                  </a:lnTo>
                  <a:lnTo>
                    <a:pt x="749" y="1227"/>
                  </a:lnTo>
                  <a:lnTo>
                    <a:pt x="610" y="1165"/>
                  </a:lnTo>
                  <a:lnTo>
                    <a:pt x="546" y="1096"/>
                  </a:lnTo>
                  <a:lnTo>
                    <a:pt x="503" y="1034"/>
                  </a:lnTo>
                  <a:lnTo>
                    <a:pt x="492" y="958"/>
                  </a:lnTo>
                  <a:lnTo>
                    <a:pt x="471" y="848"/>
                  </a:lnTo>
                  <a:lnTo>
                    <a:pt x="460" y="745"/>
                  </a:lnTo>
                  <a:lnTo>
                    <a:pt x="449" y="641"/>
                  </a:lnTo>
                  <a:lnTo>
                    <a:pt x="471" y="538"/>
                  </a:lnTo>
                  <a:lnTo>
                    <a:pt x="471" y="462"/>
                  </a:lnTo>
                  <a:lnTo>
                    <a:pt x="503" y="393"/>
                  </a:lnTo>
                  <a:lnTo>
                    <a:pt x="546" y="317"/>
                  </a:lnTo>
                  <a:lnTo>
                    <a:pt x="578" y="248"/>
                  </a:lnTo>
                  <a:lnTo>
                    <a:pt x="674" y="200"/>
                  </a:lnTo>
                  <a:lnTo>
                    <a:pt x="535" y="241"/>
                  </a:lnTo>
                  <a:lnTo>
                    <a:pt x="610" y="110"/>
                  </a:lnTo>
                  <a:lnTo>
                    <a:pt x="492" y="165"/>
                  </a:lnTo>
                  <a:lnTo>
                    <a:pt x="417" y="221"/>
                  </a:lnTo>
                  <a:lnTo>
                    <a:pt x="374" y="296"/>
                  </a:lnTo>
                  <a:lnTo>
                    <a:pt x="342" y="331"/>
                  </a:lnTo>
                  <a:lnTo>
                    <a:pt x="321" y="241"/>
                  </a:lnTo>
                  <a:lnTo>
                    <a:pt x="364" y="131"/>
                  </a:lnTo>
                  <a:lnTo>
                    <a:pt x="364" y="62"/>
                  </a:lnTo>
                  <a:lnTo>
                    <a:pt x="364" y="0"/>
                  </a:lnTo>
                  <a:lnTo>
                    <a:pt x="321" y="145"/>
                  </a:lnTo>
                  <a:lnTo>
                    <a:pt x="299" y="207"/>
                  </a:lnTo>
                  <a:lnTo>
                    <a:pt x="267" y="241"/>
                  </a:lnTo>
                  <a:lnTo>
                    <a:pt x="214" y="269"/>
                  </a:lnTo>
                  <a:lnTo>
                    <a:pt x="182" y="221"/>
                  </a:lnTo>
                  <a:lnTo>
                    <a:pt x="10" y="165"/>
                  </a:lnTo>
                  <a:close/>
                </a:path>
              </a:pathLst>
            </a:custGeom>
            <a:solidFill>
              <a:srgbClr val="5F3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10245" name="Line 1048"/>
          <p:cNvSpPr>
            <a:spLocks noChangeShapeType="1"/>
          </p:cNvSpPr>
          <p:nvPr/>
        </p:nvSpPr>
        <p:spPr bwMode="auto">
          <a:xfrm>
            <a:off x="1468438" y="5530850"/>
            <a:ext cx="3463925" cy="0"/>
          </a:xfrm>
          <a:prstGeom prst="line">
            <a:avLst/>
          </a:prstGeom>
          <a:noFill/>
          <a:ln w="25400">
            <a:solidFill>
              <a:schemeClr val="bg1"/>
            </a:solidFill>
            <a:round/>
            <a:headEnd/>
            <a:tailEnd/>
          </a:ln>
          <a:extLst>
            <a:ext uri="{909E8E84-426E-40DD-AFC4-6F175D3DCCD1}">
              <a14:hiddenFill xmlns:a14="http://schemas.microsoft.com/office/drawing/2010/main">
                <a:noFill/>
              </a14:hiddenFill>
            </a:ext>
          </a:extLst>
        </p:spPr>
        <p:txBody>
          <a:bodyPr wrap="none" lIns="82058" tIns="41029" rIns="82058" bIns="41029" anchor="ctr"/>
          <a:lstStyle/>
          <a:p>
            <a:endParaRPr lang="en-GB"/>
          </a:p>
        </p:txBody>
      </p:sp>
      <p:sp>
        <p:nvSpPr>
          <p:cNvPr id="10246" name="Rectangle 1050"/>
          <p:cNvSpPr>
            <a:spLocks noChangeArrowheads="1"/>
          </p:cNvSpPr>
          <p:nvPr/>
        </p:nvSpPr>
        <p:spPr bwMode="auto">
          <a:xfrm>
            <a:off x="1487488" y="3649663"/>
            <a:ext cx="429736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5533" tIns="32766" rIns="65533" bIns="32766">
            <a:spAutoFit/>
          </a:bodyPr>
          <a:lstStyle/>
          <a:p>
            <a:pPr defTabSz="525463"/>
            <a:r>
              <a:rPr lang="en-US" sz="1300">
                <a:latin typeface="Calibri" pitchFamily="34" charset="0"/>
              </a:rPr>
              <a:t>- - - - - - - - - - - - - - - - - - - - - - - - - - - - - - - - - -</a:t>
            </a:r>
          </a:p>
        </p:txBody>
      </p:sp>
      <p:sp>
        <p:nvSpPr>
          <p:cNvPr id="10247" name="Line 1051"/>
          <p:cNvSpPr>
            <a:spLocks noChangeShapeType="1"/>
          </p:cNvSpPr>
          <p:nvPr/>
        </p:nvSpPr>
        <p:spPr bwMode="auto">
          <a:xfrm>
            <a:off x="1711325" y="2654300"/>
            <a:ext cx="3011488" cy="0"/>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wrap="none" lIns="82058" tIns="41029" rIns="82058" bIns="41029" anchor="ctr"/>
          <a:lstStyle/>
          <a:p>
            <a:endParaRPr lang="en-GB"/>
          </a:p>
        </p:txBody>
      </p:sp>
      <p:sp>
        <p:nvSpPr>
          <p:cNvPr id="560157" name="Rectangle 1053"/>
          <p:cNvSpPr>
            <a:spLocks noChangeArrowheads="1"/>
          </p:cNvSpPr>
          <p:nvPr/>
        </p:nvSpPr>
        <p:spPr bwMode="auto">
          <a:xfrm>
            <a:off x="4802188" y="1982788"/>
            <a:ext cx="1909762" cy="449262"/>
          </a:xfrm>
          <a:prstGeom prst="rect">
            <a:avLst/>
          </a:prstGeom>
          <a:noFill/>
          <a:ln w="12700">
            <a:noFill/>
            <a:miter lim="800000"/>
            <a:headEnd/>
            <a:tailEnd/>
          </a:ln>
          <a:effectLst/>
        </p:spPr>
        <p:txBody>
          <a:bodyPr wrap="none" lIns="81204" tIns="39889" rIns="81204" bIns="39889">
            <a:spAutoFit/>
          </a:bodyPr>
          <a:lstStyle/>
          <a:p>
            <a:pPr fontAlgn="auto">
              <a:spcBef>
                <a:spcPts val="0"/>
              </a:spcBef>
              <a:spcAft>
                <a:spcPts val="0"/>
              </a:spcAft>
              <a:defRPr/>
            </a:pPr>
            <a:r>
              <a:rPr lang="en-US" sz="1300" b="1" dirty="0">
                <a:effectLst>
                  <a:outerShdw blurRad="38100" dist="38100" dir="2700000" algn="tl">
                    <a:srgbClr val="FFFFFF"/>
                  </a:outerShdw>
                </a:effectLst>
                <a:latin typeface="+mn-lt"/>
                <a:cs typeface="+mn-cs"/>
              </a:rPr>
              <a:t>Sweet Fruit</a:t>
            </a:r>
            <a:r>
              <a:rPr lang="en-US" sz="1300" dirty="0">
                <a:effectLst>
                  <a:outerShdw blurRad="38100" dist="38100" dir="2700000" algn="tl">
                    <a:srgbClr val="FFFFFF"/>
                  </a:outerShdw>
                </a:effectLst>
                <a:latin typeface="+mn-lt"/>
                <a:cs typeface="+mn-cs"/>
              </a:rPr>
              <a:t> </a:t>
            </a:r>
            <a:endParaRPr lang="en-US" sz="1300" dirty="0">
              <a:latin typeface="+mn-lt"/>
              <a:cs typeface="+mn-cs"/>
            </a:endParaRPr>
          </a:p>
          <a:p>
            <a:pPr fontAlgn="auto">
              <a:spcBef>
                <a:spcPts val="0"/>
              </a:spcBef>
              <a:spcAft>
                <a:spcPts val="0"/>
              </a:spcAft>
              <a:defRPr/>
            </a:pPr>
            <a:r>
              <a:rPr lang="en-US" sz="1100" i="1" dirty="0">
                <a:latin typeface="+mn-lt"/>
                <a:cs typeface="+mn-cs"/>
              </a:rPr>
              <a:t>Design for Manufacturability</a:t>
            </a:r>
          </a:p>
        </p:txBody>
      </p:sp>
      <p:sp>
        <p:nvSpPr>
          <p:cNvPr id="560158" name="Rectangle 1054"/>
          <p:cNvSpPr>
            <a:spLocks noChangeArrowheads="1"/>
          </p:cNvSpPr>
          <p:nvPr/>
        </p:nvSpPr>
        <p:spPr bwMode="auto">
          <a:xfrm>
            <a:off x="4802188" y="2865438"/>
            <a:ext cx="1778000" cy="635000"/>
          </a:xfrm>
          <a:prstGeom prst="rect">
            <a:avLst/>
          </a:prstGeom>
          <a:noFill/>
          <a:ln w="12700">
            <a:noFill/>
            <a:miter lim="800000"/>
            <a:headEnd/>
            <a:tailEnd/>
          </a:ln>
          <a:effectLst/>
        </p:spPr>
        <p:txBody>
          <a:bodyPr wrap="none" lIns="81204" tIns="39889" rIns="81204" bIns="39889">
            <a:spAutoFit/>
          </a:bodyPr>
          <a:lstStyle/>
          <a:p>
            <a:pPr fontAlgn="auto">
              <a:spcBef>
                <a:spcPts val="0"/>
              </a:spcBef>
              <a:spcAft>
                <a:spcPts val="0"/>
              </a:spcAft>
              <a:defRPr/>
            </a:pPr>
            <a:r>
              <a:rPr lang="en-US" sz="1300" b="1" dirty="0">
                <a:effectLst>
                  <a:outerShdw blurRad="38100" dist="38100" dir="2700000" algn="tl">
                    <a:srgbClr val="FFFFFF"/>
                  </a:outerShdw>
                </a:effectLst>
                <a:latin typeface="+mn-lt"/>
                <a:cs typeface="+mn-cs"/>
              </a:rPr>
              <a:t>Bulk of Fruit</a:t>
            </a:r>
            <a:endParaRPr lang="en-US" sz="1300" dirty="0">
              <a:latin typeface="+mn-lt"/>
              <a:cs typeface="+mn-cs"/>
            </a:endParaRPr>
          </a:p>
          <a:p>
            <a:pPr fontAlgn="auto">
              <a:spcBef>
                <a:spcPts val="0"/>
              </a:spcBef>
              <a:spcAft>
                <a:spcPts val="0"/>
              </a:spcAft>
              <a:defRPr/>
            </a:pPr>
            <a:r>
              <a:rPr lang="en-US" sz="1100" i="1" dirty="0">
                <a:latin typeface="+mn-lt"/>
                <a:cs typeface="+mn-cs"/>
              </a:rPr>
              <a:t>Process Characterization </a:t>
            </a:r>
          </a:p>
          <a:p>
            <a:pPr fontAlgn="auto">
              <a:spcBef>
                <a:spcPts val="0"/>
              </a:spcBef>
              <a:spcAft>
                <a:spcPts val="0"/>
              </a:spcAft>
              <a:defRPr/>
            </a:pPr>
            <a:r>
              <a:rPr lang="en-US" sz="1100" i="1" dirty="0">
                <a:latin typeface="+mn-lt"/>
                <a:cs typeface="+mn-cs"/>
              </a:rPr>
              <a:t>and Optimization</a:t>
            </a:r>
          </a:p>
        </p:txBody>
      </p:sp>
      <p:sp>
        <p:nvSpPr>
          <p:cNvPr id="560159" name="Rectangle 1055"/>
          <p:cNvSpPr>
            <a:spLocks noChangeArrowheads="1"/>
          </p:cNvSpPr>
          <p:nvPr/>
        </p:nvSpPr>
        <p:spPr bwMode="auto">
          <a:xfrm>
            <a:off x="4802188" y="4176713"/>
            <a:ext cx="1842339" cy="619166"/>
          </a:xfrm>
          <a:prstGeom prst="rect">
            <a:avLst/>
          </a:prstGeom>
          <a:noFill/>
          <a:ln w="12700">
            <a:noFill/>
            <a:miter lim="800000"/>
            <a:headEnd/>
            <a:tailEnd/>
          </a:ln>
          <a:effectLst/>
        </p:spPr>
        <p:txBody>
          <a:bodyPr wrap="none" lIns="81204" tIns="39889" rIns="81204" bIns="39889">
            <a:spAutoFit/>
          </a:bodyPr>
          <a:lstStyle/>
          <a:p>
            <a:pPr fontAlgn="auto">
              <a:spcBef>
                <a:spcPts val="0"/>
              </a:spcBef>
              <a:spcAft>
                <a:spcPts val="0"/>
              </a:spcAft>
              <a:defRPr/>
            </a:pPr>
            <a:r>
              <a:rPr lang="en-US" sz="1300" b="1" dirty="0">
                <a:effectLst>
                  <a:outerShdw blurRad="38100" dist="38100" dir="2700000" algn="tl">
                    <a:srgbClr val="FFFFFF"/>
                  </a:outerShdw>
                </a:effectLst>
                <a:latin typeface="+mn-lt"/>
                <a:cs typeface="+mn-cs"/>
              </a:rPr>
              <a:t>Low Hanging  Fruit</a:t>
            </a:r>
          </a:p>
          <a:p>
            <a:pPr fontAlgn="auto">
              <a:spcBef>
                <a:spcPts val="0"/>
              </a:spcBef>
              <a:spcAft>
                <a:spcPts val="0"/>
              </a:spcAft>
              <a:defRPr/>
            </a:pPr>
            <a:r>
              <a:rPr lang="en-US" sz="1100" i="1" dirty="0">
                <a:latin typeface="+mn-lt"/>
                <a:cs typeface="+mn-cs"/>
              </a:rPr>
              <a:t>Basic Lean Sigma Tools – </a:t>
            </a:r>
          </a:p>
          <a:p>
            <a:pPr fontAlgn="auto">
              <a:spcBef>
                <a:spcPts val="0"/>
              </a:spcBef>
              <a:spcAft>
                <a:spcPts val="0"/>
              </a:spcAft>
              <a:defRPr/>
            </a:pPr>
            <a:r>
              <a:rPr lang="en-US" sz="1100" i="1" dirty="0">
                <a:latin typeface="+mn-lt"/>
                <a:cs typeface="+mn-cs"/>
              </a:rPr>
              <a:t>Kaizen, 5S, SOP’s, FMEA</a:t>
            </a:r>
          </a:p>
        </p:txBody>
      </p:sp>
      <p:sp>
        <p:nvSpPr>
          <p:cNvPr id="560160" name="Rectangle 1056"/>
          <p:cNvSpPr>
            <a:spLocks noChangeArrowheads="1"/>
          </p:cNvSpPr>
          <p:nvPr/>
        </p:nvSpPr>
        <p:spPr bwMode="auto">
          <a:xfrm>
            <a:off x="4802188" y="5113338"/>
            <a:ext cx="1997829" cy="449889"/>
          </a:xfrm>
          <a:prstGeom prst="rect">
            <a:avLst/>
          </a:prstGeom>
          <a:noFill/>
          <a:ln w="12700">
            <a:noFill/>
            <a:miter lim="800000"/>
            <a:headEnd/>
            <a:tailEnd/>
          </a:ln>
          <a:effectLst/>
        </p:spPr>
        <p:txBody>
          <a:bodyPr wrap="none" lIns="81204" tIns="39889" rIns="81204" bIns="39889">
            <a:spAutoFit/>
          </a:bodyPr>
          <a:lstStyle/>
          <a:p>
            <a:pPr fontAlgn="auto">
              <a:spcBef>
                <a:spcPts val="0"/>
              </a:spcBef>
              <a:spcAft>
                <a:spcPts val="0"/>
              </a:spcAft>
              <a:defRPr/>
            </a:pPr>
            <a:r>
              <a:rPr lang="en-US" sz="1300" b="1" dirty="0">
                <a:effectLst>
                  <a:outerShdw blurRad="38100" dist="38100" dir="2700000" algn="tl">
                    <a:srgbClr val="FFFFFF"/>
                  </a:outerShdw>
                </a:effectLst>
                <a:latin typeface="+mn-lt"/>
                <a:cs typeface="+mn-cs"/>
              </a:rPr>
              <a:t>Ground Fruit</a:t>
            </a:r>
          </a:p>
          <a:p>
            <a:pPr fontAlgn="auto">
              <a:spcBef>
                <a:spcPts val="0"/>
              </a:spcBef>
              <a:spcAft>
                <a:spcPts val="0"/>
              </a:spcAft>
              <a:defRPr/>
            </a:pPr>
            <a:r>
              <a:rPr lang="en-US" sz="1100" i="1" dirty="0">
                <a:latin typeface="+mn-lt"/>
                <a:cs typeface="+mn-cs"/>
              </a:rPr>
              <a:t>Stability (Basic Management)</a:t>
            </a:r>
          </a:p>
        </p:txBody>
      </p:sp>
      <p:grpSp>
        <p:nvGrpSpPr>
          <p:cNvPr id="3" name="Group 1102"/>
          <p:cNvGrpSpPr>
            <a:grpSpLocks/>
          </p:cNvGrpSpPr>
          <p:nvPr/>
        </p:nvGrpSpPr>
        <p:grpSpPr bwMode="auto">
          <a:xfrm>
            <a:off x="7370760" y="2374900"/>
            <a:ext cx="843106" cy="2654300"/>
            <a:chOff x="5107" y="1696"/>
            <a:chExt cx="584" cy="1792"/>
          </a:xfrm>
        </p:grpSpPr>
        <p:sp>
          <p:nvSpPr>
            <p:cNvPr id="10290" name="AutoShape 1058"/>
            <p:cNvSpPr>
              <a:spLocks noChangeArrowheads="1"/>
            </p:cNvSpPr>
            <p:nvPr/>
          </p:nvSpPr>
          <p:spPr bwMode="auto">
            <a:xfrm>
              <a:off x="5107" y="1696"/>
              <a:ext cx="221" cy="1792"/>
            </a:xfrm>
            <a:prstGeom prst="upArrow">
              <a:avLst>
                <a:gd name="adj1" fmla="val 50000"/>
                <a:gd name="adj2" fmla="val 118738"/>
              </a:avLst>
            </a:prstGeom>
            <a:solidFill>
              <a:srgbClr val="FF0000"/>
            </a:solidFill>
            <a:ln w="9525">
              <a:solidFill>
                <a:schemeClr val="accent1"/>
              </a:solidFill>
              <a:miter lim="800000"/>
              <a:headEnd/>
              <a:tailEnd/>
            </a:ln>
          </p:spPr>
          <p:txBody>
            <a:bodyPr wrap="none" anchor="ctr"/>
            <a:lstStyle/>
            <a:p>
              <a:pPr algn="ctr"/>
              <a:endParaRPr lang="en-US">
                <a:solidFill>
                  <a:schemeClr val="bg1"/>
                </a:solidFill>
                <a:latin typeface="Calibri" pitchFamily="34" charset="0"/>
              </a:endParaRPr>
            </a:p>
          </p:txBody>
        </p:sp>
        <p:sp>
          <p:nvSpPr>
            <p:cNvPr id="10291" name="Text Box 1059"/>
            <p:cNvSpPr txBox="1">
              <a:spLocks noChangeArrowheads="1"/>
            </p:cNvSpPr>
            <p:nvPr/>
          </p:nvSpPr>
          <p:spPr bwMode="auto">
            <a:xfrm rot="16200000">
              <a:off x="5121" y="2456"/>
              <a:ext cx="904"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2625" eaLnBrk="0" hangingPunct="0">
                <a:defRPr>
                  <a:solidFill>
                    <a:schemeClr val="tx1"/>
                  </a:solidFill>
                  <a:latin typeface="Arial" charset="0"/>
                  <a:cs typeface="Arial" charset="0"/>
                </a:defRPr>
              </a:lvl1pPr>
              <a:lvl2pPr marL="742950" indent="-285750" defTabSz="682625" eaLnBrk="0" hangingPunct="0">
                <a:defRPr>
                  <a:solidFill>
                    <a:schemeClr val="tx1"/>
                  </a:solidFill>
                  <a:latin typeface="Arial" charset="0"/>
                  <a:cs typeface="Arial" charset="0"/>
                </a:defRPr>
              </a:lvl2pPr>
              <a:lvl3pPr marL="1143000" indent="-228600" defTabSz="682625" eaLnBrk="0" hangingPunct="0">
                <a:defRPr>
                  <a:solidFill>
                    <a:schemeClr val="tx1"/>
                  </a:solidFill>
                  <a:latin typeface="Arial" charset="0"/>
                  <a:cs typeface="Arial" charset="0"/>
                </a:defRPr>
              </a:lvl3pPr>
              <a:lvl4pPr marL="1600200" indent="-228600" defTabSz="682625" eaLnBrk="0" hangingPunct="0">
                <a:defRPr>
                  <a:solidFill>
                    <a:schemeClr val="tx1"/>
                  </a:solidFill>
                  <a:latin typeface="Arial" charset="0"/>
                  <a:cs typeface="Arial" charset="0"/>
                </a:defRPr>
              </a:lvl4pPr>
              <a:lvl5pPr marL="2057400" indent="-228600" defTabSz="682625" eaLnBrk="0" hangingPunct="0">
                <a:defRPr>
                  <a:solidFill>
                    <a:schemeClr val="tx1"/>
                  </a:solidFill>
                  <a:latin typeface="Arial" charset="0"/>
                  <a:cs typeface="Arial" charset="0"/>
                </a:defRPr>
              </a:lvl5pPr>
              <a:lvl6pPr marL="2514600" indent="-228600" defTabSz="682625" eaLnBrk="0" fontAlgn="base" hangingPunct="0">
                <a:spcBef>
                  <a:spcPct val="0"/>
                </a:spcBef>
                <a:spcAft>
                  <a:spcPct val="0"/>
                </a:spcAft>
                <a:defRPr>
                  <a:solidFill>
                    <a:schemeClr val="tx1"/>
                  </a:solidFill>
                  <a:latin typeface="Arial" charset="0"/>
                  <a:cs typeface="Arial" charset="0"/>
                </a:defRPr>
              </a:lvl6pPr>
              <a:lvl7pPr marL="2971800" indent="-228600" defTabSz="682625" eaLnBrk="0" fontAlgn="base" hangingPunct="0">
                <a:spcBef>
                  <a:spcPct val="0"/>
                </a:spcBef>
                <a:spcAft>
                  <a:spcPct val="0"/>
                </a:spcAft>
                <a:defRPr>
                  <a:solidFill>
                    <a:schemeClr val="tx1"/>
                  </a:solidFill>
                  <a:latin typeface="Arial" charset="0"/>
                  <a:cs typeface="Arial" charset="0"/>
                </a:defRPr>
              </a:lvl7pPr>
              <a:lvl8pPr marL="3429000" indent="-228600" defTabSz="682625" eaLnBrk="0" fontAlgn="base" hangingPunct="0">
                <a:spcBef>
                  <a:spcPct val="0"/>
                </a:spcBef>
                <a:spcAft>
                  <a:spcPct val="0"/>
                </a:spcAft>
                <a:defRPr>
                  <a:solidFill>
                    <a:schemeClr val="tx1"/>
                  </a:solidFill>
                  <a:latin typeface="Arial" charset="0"/>
                  <a:cs typeface="Arial" charset="0"/>
                </a:defRPr>
              </a:lvl8pPr>
              <a:lvl9pPr marL="3886200" indent="-228600" defTabSz="682625"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90000"/>
                </a:lnSpc>
              </a:pPr>
              <a:r>
                <a:rPr lang="en-US" b="1">
                  <a:latin typeface="Calibri" pitchFamily="34" charset="0"/>
                </a:rPr>
                <a:t>Lean Six Sigma</a:t>
              </a:r>
            </a:p>
          </p:txBody>
        </p:sp>
      </p:grpSp>
      <p:pic>
        <p:nvPicPr>
          <p:cNvPr id="10253" name="Picture 106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0300" y="2727325"/>
            <a:ext cx="2127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54" name="Picture 1066"/>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5138" y="3433763"/>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55" name="Picture 106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1063" y="3898900"/>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56" name="Picture 106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9188" y="2324100"/>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57" name="Picture 106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188" y="2768600"/>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58" name="Picture 1070"/>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1575" y="3433763"/>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59" name="Picture 1071"/>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0075" y="4059238"/>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0" name="Picture 107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1688" y="2217738"/>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1" name="Picture 107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3000" y="3078163"/>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2" name="Picture 107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4013" y="3749675"/>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3" name="Picture 107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213" y="3063875"/>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4" name="Picture 1076"/>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16275" y="2700338"/>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5" name="Picture 107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8925" y="2082800"/>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6" name="Picture 107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6375" y="2363788"/>
            <a:ext cx="214313"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7" name="Picture 107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4225" y="2928938"/>
            <a:ext cx="2127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8" name="Picture 1080"/>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4013" y="5256213"/>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69" name="Picture 1081"/>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5188" y="5256213"/>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0" name="Picture 108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5975" y="5265738"/>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1" name="Picture 108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3213" y="5259388"/>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2" name="Picture 108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8225" y="3816350"/>
            <a:ext cx="214313"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3" name="Picture 108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2125" y="5259388"/>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4" name="Picture 1086"/>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7975" y="3389313"/>
            <a:ext cx="214313"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5" name="Picture 108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25963" y="3800475"/>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6" name="Picture 108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9600" y="3665538"/>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7" name="Picture 108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7988" y="3427413"/>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8" name="Picture 1090"/>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87850" y="3389313"/>
            <a:ext cx="214313"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79" name="Picture 1091"/>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32175" y="4129088"/>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0" name="Picture 109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0150" y="2370138"/>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1" name="Picture 109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7975" y="2779713"/>
            <a:ext cx="2143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2" name="Picture 109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38538" y="2030413"/>
            <a:ext cx="2159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3" name="Picture 109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27463" y="2136775"/>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4" name="Picture 1096"/>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2913" y="3665538"/>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5" name="Picture 109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8038" y="3451225"/>
            <a:ext cx="2159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6" name="Picture 109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5088" y="3441700"/>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7" name="Picture 109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6838" y="3228975"/>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0288" name="Picture 1100"/>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7763" y="3146425"/>
            <a:ext cx="2143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55" name="Straight Connector 54"/>
          <p:cNvCxnSpPr/>
          <p:nvPr/>
        </p:nvCxnSpPr>
        <p:spPr>
          <a:xfrm>
            <a:off x="7124700" y="5029200"/>
            <a:ext cx="1063625" cy="1587"/>
          </a:xfrm>
          <a:prstGeom prst="line">
            <a:avLst/>
          </a:prstGeom>
          <a:ln>
            <a:prstDash val="dash"/>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538591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01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01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015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015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57" grpId="0" autoUpdateAnimBg="0"/>
      <p:bldP spid="560158" grpId="0" autoUpdateAnimBg="0"/>
      <p:bldP spid="560159" grpId="0" autoUpdateAnimBg="0"/>
      <p:bldP spid="56016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0" y="0"/>
            <a:ext cx="6840538" cy="647700"/>
          </a:xfrm>
        </p:spPr>
        <p:txBody>
          <a:bodyPr/>
          <a:lstStyle/>
          <a:p>
            <a:br>
              <a:rPr lang="en-GB" dirty="0">
                <a:latin typeface="Arial" charset="0"/>
                <a:ea typeface="ＭＳ Ｐゴシック" pitchFamily="-65" charset="-128"/>
              </a:rPr>
            </a:br>
            <a:r>
              <a:rPr lang="en-GB" dirty="0">
                <a:latin typeface="Arial" charset="0"/>
                <a:ea typeface="ＭＳ Ｐゴシック" pitchFamily="-65" charset="-128"/>
              </a:rPr>
              <a:t>WHY BOTHER WITH LEAN SIGMA ?</a:t>
            </a:r>
          </a:p>
        </p:txBody>
      </p:sp>
      <p:sp>
        <p:nvSpPr>
          <p:cNvPr id="79875" name="Rectangle 3"/>
          <p:cNvSpPr>
            <a:spLocks noChangeArrowheads="1"/>
          </p:cNvSpPr>
          <p:nvPr/>
        </p:nvSpPr>
        <p:spPr bwMode="auto">
          <a:xfrm>
            <a:off x="583223" y="1844676"/>
            <a:ext cx="7874977" cy="3960813"/>
          </a:xfrm>
          <a:prstGeom prst="rect">
            <a:avLst/>
          </a:prstGeom>
          <a:noFill/>
          <a:ln w="9525">
            <a:noFill/>
            <a:miter lim="800000"/>
            <a:headEnd/>
            <a:tailEnd/>
          </a:ln>
          <a:effectLst/>
        </p:spPr>
        <p:txBody>
          <a:bodyPr lIns="91417" tIns="45709" rIns="91417" bIns="45709"/>
          <a:lstStyle/>
          <a:p>
            <a:pPr marL="449263" indent="-449263" defTabSz="873125">
              <a:lnSpc>
                <a:spcPct val="100000"/>
              </a:lnSpc>
              <a:spcBef>
                <a:spcPct val="50000"/>
              </a:spcBef>
            </a:pPr>
            <a:r>
              <a:rPr lang="en-GB" sz="2800" dirty="0"/>
              <a:t>To retain and attract new customers</a:t>
            </a:r>
          </a:p>
          <a:p>
            <a:pPr marL="449263" indent="-449263" defTabSz="873125">
              <a:lnSpc>
                <a:spcPct val="100000"/>
              </a:lnSpc>
              <a:spcBef>
                <a:spcPct val="50000"/>
              </a:spcBef>
            </a:pPr>
            <a:r>
              <a:rPr lang="en-GB" sz="2800" dirty="0"/>
              <a:t>To ensure we remain competitive, and fend off competition from rivals.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Grp="1" noChangeArrowheads="1"/>
          </p:cNvSpPr>
          <p:nvPr>
            <p:ph type="title" idx="4294967295"/>
          </p:nvPr>
        </p:nvSpPr>
        <p:spPr>
          <a:xfrm>
            <a:off x="0" y="0"/>
            <a:ext cx="6840538" cy="647700"/>
          </a:xfrm>
          <a:noFill/>
        </p:spPr>
        <p:txBody>
          <a:bodyPr anchor="ctr"/>
          <a:lstStyle/>
          <a:p>
            <a:r>
              <a:rPr lang="en-GB" dirty="0">
                <a:latin typeface="Arial" charset="0"/>
                <a:ea typeface="ＭＳ Ｐゴシック" pitchFamily="-65" charset="-128"/>
              </a:rPr>
              <a:t>LEAN SIGMA AWARENESS</a:t>
            </a:r>
          </a:p>
        </p:txBody>
      </p:sp>
      <p:sp>
        <p:nvSpPr>
          <p:cNvPr id="88066" name="Rectangle 2"/>
          <p:cNvSpPr>
            <a:spLocks noChangeArrowheads="1"/>
          </p:cNvSpPr>
          <p:nvPr/>
        </p:nvSpPr>
        <p:spPr bwMode="auto">
          <a:xfrm>
            <a:off x="257908" y="2216150"/>
            <a:ext cx="8886092" cy="3975100"/>
          </a:xfrm>
          <a:prstGeom prst="rect">
            <a:avLst/>
          </a:prstGeom>
          <a:noFill/>
          <a:ln w="9525">
            <a:noFill/>
            <a:miter lim="800000"/>
            <a:headEnd/>
            <a:tailEnd/>
          </a:ln>
          <a:effectLst/>
        </p:spPr>
        <p:txBody>
          <a:bodyPr lIns="92053" tIns="46026" rIns="92053" bIns="46026"/>
          <a:lstStyle/>
          <a:p>
            <a:pPr marL="190500" indent="-190500">
              <a:lnSpc>
                <a:spcPct val="100000"/>
              </a:lnSpc>
              <a:buFont typeface="Wingdings" pitchFamily="2" charset="2"/>
              <a:buNone/>
            </a:pPr>
            <a:endParaRPr lang="en-GB" sz="1600"/>
          </a:p>
        </p:txBody>
      </p:sp>
      <p:sp>
        <p:nvSpPr>
          <p:cNvPr id="88067" name="Rectangle 3"/>
          <p:cNvSpPr>
            <a:spLocks noChangeArrowheads="1"/>
          </p:cNvSpPr>
          <p:nvPr/>
        </p:nvSpPr>
        <p:spPr bwMode="auto">
          <a:xfrm>
            <a:off x="383930" y="2708275"/>
            <a:ext cx="8531470" cy="719138"/>
          </a:xfrm>
          <a:prstGeom prst="rect">
            <a:avLst/>
          </a:prstGeom>
          <a:noFill/>
          <a:ln w="9525" algn="ctr">
            <a:noFill/>
            <a:miter lim="800000"/>
            <a:headEnd/>
            <a:tailEnd/>
          </a:ln>
          <a:effectLst/>
        </p:spPr>
        <p:txBody>
          <a:bodyPr anchor="ctr"/>
          <a:lstStyle/>
          <a:p>
            <a:pPr algn="ctr">
              <a:lnSpc>
                <a:spcPct val="100000"/>
              </a:lnSpc>
              <a:buClrTx/>
              <a:buFontTx/>
              <a:buNone/>
            </a:pPr>
            <a:r>
              <a:rPr lang="en-GB" sz="2400" dirty="0"/>
              <a:t>Building The Foundation Will Ensure Any Improvement Activities Stick</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294967295"/>
          </p:nvPr>
        </p:nvSpPr>
        <p:spPr>
          <a:xfrm>
            <a:off x="8521700" y="6448425"/>
            <a:ext cx="587375" cy="365125"/>
          </a:xfrm>
          <a:prstGeom prst="rect">
            <a:avLst/>
          </a:prstGeom>
        </p:spPr>
        <p:txBody>
          <a:bodyPr/>
          <a:lstStyle/>
          <a:p>
            <a:pPr>
              <a:defRPr/>
            </a:pPr>
            <a:fld id="{5A5C133E-20E9-4B41-9743-2198B3D261DD}" type="slidenum">
              <a:rPr lang="en-GB"/>
              <a:pPr>
                <a:defRPr/>
              </a:pPr>
              <a:t>17</a:t>
            </a:fld>
            <a:endParaRPr lang="en-GB"/>
          </a:p>
        </p:txBody>
      </p:sp>
      <p:sp>
        <p:nvSpPr>
          <p:cNvPr id="13315" name="Rectangle 2"/>
          <p:cNvSpPr>
            <a:spLocks noGrp="1" noChangeArrowheads="1"/>
          </p:cNvSpPr>
          <p:nvPr>
            <p:ph type="ctrTitle" idx="4294967295"/>
          </p:nvPr>
        </p:nvSpPr>
        <p:spPr>
          <a:xfrm>
            <a:off x="1447800" y="762000"/>
            <a:ext cx="6265862" cy="2590800"/>
          </a:xfrm>
        </p:spPr>
        <p:txBody>
          <a:bodyPr/>
          <a:lstStyle/>
          <a:p>
            <a:pPr algn="ctr"/>
            <a:r>
              <a:rPr lang="en-GB" sz="4000" dirty="0"/>
              <a:t>Lean Sigma Basics Overview</a:t>
            </a:r>
            <a:br>
              <a:rPr lang="en-GB" sz="4000" dirty="0"/>
            </a:br>
            <a:endParaRPr lang="en-GB" sz="1800" dirty="0"/>
          </a:p>
        </p:txBody>
      </p:sp>
      <p:sp>
        <p:nvSpPr>
          <p:cNvPr id="9" name="TextBox 8"/>
          <p:cNvSpPr txBox="1"/>
          <p:nvPr/>
        </p:nvSpPr>
        <p:spPr>
          <a:xfrm>
            <a:off x="1905000" y="3198674"/>
            <a:ext cx="5486400" cy="2031325"/>
          </a:xfrm>
          <a:prstGeom prst="rect">
            <a:avLst/>
          </a:prstGeom>
          <a:noFill/>
        </p:spPr>
        <p:txBody>
          <a:bodyPr wrap="square" rtlCol="0">
            <a:spAutoFit/>
          </a:bodyPr>
          <a:lstStyle/>
          <a:p>
            <a:r>
              <a:rPr lang="en-GB" dirty="0"/>
              <a:t>Standardisation &amp; FMEA</a:t>
            </a:r>
            <a:br>
              <a:rPr lang="en-GB" dirty="0"/>
            </a:br>
            <a:r>
              <a:rPr lang="en-GB" dirty="0"/>
              <a:t>Waste</a:t>
            </a:r>
            <a:br>
              <a:rPr lang="en-GB" dirty="0"/>
            </a:br>
            <a:r>
              <a:rPr lang="en-GB" dirty="0"/>
              <a:t>QCD</a:t>
            </a:r>
            <a:br>
              <a:rPr lang="en-GB" dirty="0"/>
            </a:br>
            <a:r>
              <a:rPr lang="en-GB" dirty="0"/>
              <a:t>5S</a:t>
            </a:r>
          </a:p>
          <a:p>
            <a:r>
              <a:rPr lang="en-GB" dirty="0"/>
              <a:t>Capacity &amp; Demand Planning</a:t>
            </a:r>
          </a:p>
          <a:p>
            <a:r>
              <a:rPr lang="en-GB" dirty="0"/>
              <a:t>RACES</a:t>
            </a:r>
            <a:br>
              <a:rPr lang="en-GB" dirty="0"/>
            </a:br>
            <a:endParaRPr lang="en-GB" dirty="0"/>
          </a:p>
        </p:txBody>
      </p:sp>
    </p:spTree>
    <p:extLst>
      <p:ext uri="{BB962C8B-B14F-4D97-AF65-F5344CB8AC3E}">
        <p14:creationId xmlns:p14="http://schemas.microsoft.com/office/powerpoint/2010/main" val="1391771621"/>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294967295"/>
          </p:nvPr>
        </p:nvSpPr>
        <p:spPr>
          <a:xfrm>
            <a:off x="8521700" y="6448425"/>
            <a:ext cx="587375" cy="365125"/>
          </a:xfrm>
          <a:prstGeom prst="rect">
            <a:avLst/>
          </a:prstGeom>
        </p:spPr>
        <p:txBody>
          <a:bodyPr/>
          <a:lstStyle/>
          <a:p>
            <a:pPr>
              <a:defRPr/>
            </a:pPr>
            <a:fld id="{52874A82-BABD-4A44-9F5A-E86FFDFB0742}" type="slidenum">
              <a:rPr lang="en-GB"/>
              <a:pPr>
                <a:defRPr/>
              </a:pPr>
              <a:t>18</a:t>
            </a:fld>
            <a:endParaRPr lang="en-GB"/>
          </a:p>
        </p:txBody>
      </p:sp>
      <p:sp>
        <p:nvSpPr>
          <p:cNvPr id="25" name="Rectangle 2"/>
          <p:cNvSpPr txBox="1">
            <a:spLocks noChangeArrowheads="1"/>
          </p:cNvSpPr>
          <p:nvPr/>
        </p:nvSpPr>
        <p:spPr bwMode="auto">
          <a:xfrm>
            <a:off x="1439863" y="2362200"/>
            <a:ext cx="6265862" cy="1706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80808"/>
                </a:solidFill>
                <a:latin typeface="+mj-lt"/>
                <a:ea typeface="+mj-ea"/>
                <a:cs typeface="+mj-cs"/>
              </a:defRPr>
            </a:lvl1pPr>
            <a:lvl2pPr algn="l" rtl="0" eaLnBrk="0" fontAlgn="base" hangingPunct="0">
              <a:spcBef>
                <a:spcPct val="0"/>
              </a:spcBef>
              <a:spcAft>
                <a:spcPct val="0"/>
              </a:spcAft>
              <a:defRPr sz="3600" b="1">
                <a:solidFill>
                  <a:srgbClr val="080808"/>
                </a:solidFill>
                <a:latin typeface="Arial" charset="0"/>
              </a:defRPr>
            </a:lvl2pPr>
            <a:lvl3pPr algn="l" rtl="0" eaLnBrk="0" fontAlgn="base" hangingPunct="0">
              <a:spcBef>
                <a:spcPct val="0"/>
              </a:spcBef>
              <a:spcAft>
                <a:spcPct val="0"/>
              </a:spcAft>
              <a:defRPr sz="3600" b="1">
                <a:solidFill>
                  <a:srgbClr val="080808"/>
                </a:solidFill>
                <a:latin typeface="Arial" charset="0"/>
              </a:defRPr>
            </a:lvl3pPr>
            <a:lvl4pPr algn="l" rtl="0" eaLnBrk="0" fontAlgn="base" hangingPunct="0">
              <a:spcBef>
                <a:spcPct val="0"/>
              </a:spcBef>
              <a:spcAft>
                <a:spcPct val="0"/>
              </a:spcAft>
              <a:defRPr sz="3600" b="1">
                <a:solidFill>
                  <a:srgbClr val="080808"/>
                </a:solidFill>
                <a:latin typeface="Arial" charset="0"/>
              </a:defRPr>
            </a:lvl4pPr>
            <a:lvl5pPr algn="l" rtl="0" eaLnBrk="0" fontAlgn="base" hangingPunct="0">
              <a:spcBef>
                <a:spcPct val="0"/>
              </a:spcBef>
              <a:spcAft>
                <a:spcPct val="0"/>
              </a:spcAft>
              <a:defRPr sz="3600" b="1">
                <a:solidFill>
                  <a:srgbClr val="080808"/>
                </a:solidFill>
                <a:latin typeface="Arial" charset="0"/>
              </a:defRPr>
            </a:lvl5pPr>
            <a:lvl6pPr marL="457200" algn="l" rtl="0" eaLnBrk="1" fontAlgn="base" hangingPunct="1">
              <a:spcBef>
                <a:spcPct val="0"/>
              </a:spcBef>
              <a:spcAft>
                <a:spcPct val="0"/>
              </a:spcAft>
              <a:defRPr sz="3600" b="1">
                <a:solidFill>
                  <a:srgbClr val="080808"/>
                </a:solidFill>
                <a:latin typeface="Arial" charset="0"/>
              </a:defRPr>
            </a:lvl6pPr>
            <a:lvl7pPr marL="914400" algn="l" rtl="0" eaLnBrk="1" fontAlgn="base" hangingPunct="1">
              <a:spcBef>
                <a:spcPct val="0"/>
              </a:spcBef>
              <a:spcAft>
                <a:spcPct val="0"/>
              </a:spcAft>
              <a:defRPr sz="3600" b="1">
                <a:solidFill>
                  <a:srgbClr val="080808"/>
                </a:solidFill>
                <a:latin typeface="Arial" charset="0"/>
              </a:defRPr>
            </a:lvl7pPr>
            <a:lvl8pPr marL="1371600" algn="l" rtl="0" eaLnBrk="1" fontAlgn="base" hangingPunct="1">
              <a:spcBef>
                <a:spcPct val="0"/>
              </a:spcBef>
              <a:spcAft>
                <a:spcPct val="0"/>
              </a:spcAft>
              <a:defRPr sz="3600" b="1">
                <a:solidFill>
                  <a:srgbClr val="080808"/>
                </a:solidFill>
                <a:latin typeface="Arial" charset="0"/>
              </a:defRPr>
            </a:lvl8pPr>
            <a:lvl9pPr marL="1828800" algn="l" rtl="0" eaLnBrk="1" fontAlgn="base" hangingPunct="1">
              <a:spcBef>
                <a:spcPct val="0"/>
              </a:spcBef>
              <a:spcAft>
                <a:spcPct val="0"/>
              </a:spcAft>
              <a:defRPr sz="3600" b="1">
                <a:solidFill>
                  <a:srgbClr val="080808"/>
                </a:solidFill>
                <a:latin typeface="Arial" charset="0"/>
              </a:defRPr>
            </a:lvl9pPr>
          </a:lstStyle>
          <a:p>
            <a:pPr algn="ctr"/>
            <a:r>
              <a:rPr lang="en-GB" sz="4000" kern="0" dirty="0"/>
              <a:t>Standard Processes</a:t>
            </a:r>
          </a:p>
        </p:txBody>
      </p:sp>
    </p:spTree>
    <p:extLst>
      <p:ext uri="{BB962C8B-B14F-4D97-AF65-F5344CB8AC3E}">
        <p14:creationId xmlns:p14="http://schemas.microsoft.com/office/powerpoint/2010/main" val="206352488"/>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9" name="Rectangle 7"/>
          <p:cNvSpPr>
            <a:spLocks noChangeArrowheads="1"/>
          </p:cNvSpPr>
          <p:nvPr/>
        </p:nvSpPr>
        <p:spPr bwMode="auto">
          <a:xfrm>
            <a:off x="180975" y="44450"/>
            <a:ext cx="7127875" cy="1182688"/>
          </a:xfrm>
          <a:prstGeom prst="rect">
            <a:avLst/>
          </a:prstGeom>
          <a:noFill/>
          <a:ln>
            <a:noFill/>
          </a:ln>
          <a:effectLst/>
        </p:spPr>
        <p:txBody>
          <a:bodyPr anchor="ctr"/>
          <a:lstStyle/>
          <a:p>
            <a:pPr>
              <a:defRPr/>
            </a:pPr>
            <a:r>
              <a:rPr lang="en-US" sz="2800" dirty="0">
                <a:solidFill>
                  <a:srgbClr val="604A7B"/>
                </a:solidFill>
                <a:latin typeface="+mj-lt"/>
                <a:ea typeface="+mj-ea"/>
                <a:cs typeface="+mj-cs"/>
              </a:rPr>
              <a:t>What would happen …</a:t>
            </a:r>
          </a:p>
        </p:txBody>
      </p:sp>
      <p:sp>
        <p:nvSpPr>
          <p:cNvPr id="15363" name="Rectangle 8"/>
          <p:cNvSpPr>
            <a:spLocks noChangeArrowheads="1"/>
          </p:cNvSpPr>
          <p:nvPr/>
        </p:nvSpPr>
        <p:spPr bwMode="auto">
          <a:xfrm>
            <a:off x="1116013" y="1989138"/>
            <a:ext cx="71278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30000"/>
              </a:lnSpc>
              <a:spcBef>
                <a:spcPct val="20000"/>
              </a:spcBef>
            </a:pPr>
            <a:r>
              <a:rPr lang="en-US" sz="2400" i="1"/>
              <a:t>… if you sat 10 staff from different  teams together who undertake the same task and asked them how they completed their processes?</a:t>
            </a:r>
          </a:p>
          <a:p>
            <a:pPr>
              <a:lnSpc>
                <a:spcPct val="130000"/>
              </a:lnSpc>
              <a:spcBef>
                <a:spcPct val="20000"/>
              </a:spcBef>
            </a:pPr>
            <a:endParaRPr lang="en-US" sz="2400" i="1"/>
          </a:p>
          <a:p>
            <a:pPr>
              <a:lnSpc>
                <a:spcPct val="130000"/>
              </a:lnSpc>
              <a:spcBef>
                <a:spcPct val="20000"/>
              </a:spcBef>
            </a:pPr>
            <a:endParaRPr lang="en-US" sz="2400" i="1"/>
          </a:p>
          <a:p>
            <a:pPr>
              <a:lnSpc>
                <a:spcPct val="130000"/>
              </a:lnSpc>
              <a:spcBef>
                <a:spcPct val="20000"/>
              </a:spcBef>
            </a:pPr>
            <a:r>
              <a:rPr lang="en-US" sz="2400" i="1"/>
              <a:t>You’d probably get 8 or 9 different opinions or versions.</a:t>
            </a:r>
          </a:p>
          <a:p>
            <a:pPr>
              <a:lnSpc>
                <a:spcPct val="130000"/>
              </a:lnSpc>
              <a:spcBef>
                <a:spcPct val="20000"/>
              </a:spcBef>
            </a:pPr>
            <a:endParaRPr lang="en-GB" sz="2400" i="1"/>
          </a:p>
        </p:txBody>
      </p:sp>
    </p:spTree>
    <p:extLst>
      <p:ext uri="{BB962C8B-B14F-4D97-AF65-F5344CB8AC3E}">
        <p14:creationId xmlns:p14="http://schemas.microsoft.com/office/powerpoint/2010/main" val="370418985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p:nvPr>
        </p:nvSpPr>
        <p:spPr>
          <a:xfrm>
            <a:off x="611188" y="1377950"/>
            <a:ext cx="7777162" cy="3422650"/>
          </a:xfrm>
          <a:noFill/>
        </p:spPr>
        <p:txBody>
          <a:bodyPr lIns="87276" tIns="43638" rIns="87276" bIns="43638"/>
          <a:lstStyle/>
          <a:p>
            <a:pPr>
              <a:buFont typeface="Wingdings" pitchFamily="2" charset="2"/>
              <a:buNone/>
            </a:pPr>
            <a:r>
              <a:rPr lang="en-GB" dirty="0">
                <a:latin typeface="Arial" charset="0"/>
                <a:ea typeface="ＭＳ Ｐゴシック" pitchFamily="-65" charset="-128"/>
              </a:rPr>
              <a:t>By the end of this training, our aim is for you to:</a:t>
            </a:r>
          </a:p>
          <a:p>
            <a:pPr>
              <a:buFont typeface="Wingdings" pitchFamily="2" charset="2"/>
              <a:buNone/>
            </a:pPr>
            <a:endParaRPr lang="en-GB" dirty="0">
              <a:latin typeface="Arial" charset="0"/>
              <a:ea typeface="ＭＳ Ｐゴシック" pitchFamily="-65" charset="-128"/>
            </a:endParaRPr>
          </a:p>
          <a:p>
            <a:r>
              <a:rPr lang="en-GB" dirty="0">
                <a:latin typeface="Arial" charset="0"/>
                <a:ea typeface="ＭＳ Ｐゴシック" pitchFamily="-65" charset="-128"/>
              </a:rPr>
              <a:t>Understand the basic principles of Lean Sigma</a:t>
            </a:r>
          </a:p>
          <a:p>
            <a:r>
              <a:rPr lang="en-GB" dirty="0">
                <a:latin typeface="Arial" charset="0"/>
                <a:ea typeface="ＭＳ Ｐゴシック" pitchFamily="-65" charset="-128"/>
              </a:rPr>
              <a:t>Understand that there may be a different way of doing things</a:t>
            </a:r>
          </a:p>
          <a:p>
            <a:r>
              <a:rPr lang="en-GB" dirty="0">
                <a:latin typeface="Arial" charset="0"/>
                <a:ea typeface="ＭＳ Ｐゴシック" pitchFamily="-65" charset="-128"/>
              </a:rPr>
              <a:t>See how some of the basic principles could be applied in your workplace</a:t>
            </a:r>
          </a:p>
          <a:p>
            <a:r>
              <a:rPr lang="en-GB" dirty="0">
                <a:latin typeface="Arial" charset="0"/>
                <a:ea typeface="ＭＳ Ｐゴシック" pitchFamily="-65" charset="-128"/>
              </a:rPr>
              <a:t>Have demonstrated the ability to apply these techniques in practice</a:t>
            </a:r>
          </a:p>
          <a:p>
            <a:endParaRPr lang="en-GB" dirty="0">
              <a:latin typeface="Arial" charset="0"/>
              <a:ea typeface="ＭＳ Ｐゴシック" pitchFamily="-65" charset="-128"/>
            </a:endParaRPr>
          </a:p>
          <a:p>
            <a:endParaRPr lang="en-GB" dirty="0">
              <a:latin typeface="Arial" charset="0"/>
              <a:ea typeface="ＭＳ Ｐゴシック" pitchFamily="-65" charset="-128"/>
            </a:endParaRPr>
          </a:p>
          <a:p>
            <a:pPr>
              <a:buFont typeface="Wingdings" pitchFamily="2" charset="2"/>
              <a:buNone/>
            </a:pPr>
            <a:endParaRPr lang="en-GB" dirty="0">
              <a:latin typeface="Arial" charset="0"/>
              <a:ea typeface="ＭＳ Ｐゴシック" pitchFamily="-65" charset="-128"/>
            </a:endParaRPr>
          </a:p>
          <a:p>
            <a:endParaRPr lang="en-GB" dirty="0">
              <a:latin typeface="Arial" charset="0"/>
              <a:ea typeface="ＭＳ Ｐゴシック" pitchFamily="-65" charset="-128"/>
            </a:endParaRPr>
          </a:p>
          <a:p>
            <a:pPr>
              <a:buFont typeface="Wingdings" pitchFamily="2" charset="2"/>
              <a:buNone/>
            </a:pPr>
            <a:endParaRPr lang="en-US" dirty="0">
              <a:latin typeface="Arial" charset="0"/>
              <a:ea typeface="ＭＳ Ｐゴシック" pitchFamily="-65" charset="-128"/>
            </a:endParaRPr>
          </a:p>
        </p:txBody>
      </p:sp>
      <p:sp>
        <p:nvSpPr>
          <p:cNvPr id="61442" name="Rectangle 2"/>
          <p:cNvSpPr>
            <a:spLocks noGrp="1" noChangeArrowheads="1"/>
          </p:cNvSpPr>
          <p:nvPr>
            <p:ph type="title" idx="4294967295"/>
          </p:nvPr>
        </p:nvSpPr>
        <p:spPr>
          <a:xfrm>
            <a:off x="0" y="76200"/>
            <a:ext cx="6840538" cy="647700"/>
          </a:xfrm>
          <a:noFill/>
        </p:spPr>
        <p:txBody>
          <a:bodyPr lIns="87276" tIns="43638" rIns="87276" bIns="43638" anchor="ctr"/>
          <a:lstStyle/>
          <a:p>
            <a:r>
              <a:rPr lang="en-GB" dirty="0">
                <a:latin typeface="Arial" charset="0"/>
                <a:ea typeface="ＭＳ Ｐゴシック" pitchFamily="-65" charset="-128"/>
              </a:rPr>
              <a:t>TRAINING OBJECTIVES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50825" y="260350"/>
            <a:ext cx="8229600" cy="1143000"/>
          </a:xfrm>
        </p:spPr>
        <p:txBody>
          <a:bodyPr/>
          <a:lstStyle/>
          <a:p>
            <a:r>
              <a:rPr lang="en-US"/>
              <a:t>And The Following Are Not Uncommon…</a:t>
            </a:r>
          </a:p>
        </p:txBody>
      </p:sp>
      <p:sp>
        <p:nvSpPr>
          <p:cNvPr id="16387" name="Rectangle 3"/>
          <p:cNvSpPr>
            <a:spLocks noGrp="1" noChangeArrowheads="1"/>
          </p:cNvSpPr>
          <p:nvPr>
            <p:ph type="body" idx="1"/>
          </p:nvPr>
        </p:nvSpPr>
        <p:spPr/>
        <p:txBody>
          <a:bodyPr/>
          <a:lstStyle/>
          <a:p>
            <a:pPr>
              <a:lnSpc>
                <a:spcPct val="170000"/>
              </a:lnSpc>
            </a:pPr>
            <a:r>
              <a:rPr lang="en-US" sz="2000"/>
              <a:t>No sharing of Best Practice</a:t>
            </a:r>
          </a:p>
          <a:p>
            <a:pPr>
              <a:lnSpc>
                <a:spcPct val="170000"/>
              </a:lnSpc>
            </a:pPr>
            <a:r>
              <a:rPr lang="en-US" sz="2000"/>
              <a:t>New staff ‘Sit in Nellie’s team’ and learn bad habits</a:t>
            </a:r>
          </a:p>
          <a:p>
            <a:pPr>
              <a:lnSpc>
                <a:spcPct val="170000"/>
              </a:lnSpc>
            </a:pPr>
            <a:r>
              <a:rPr lang="en-US" sz="2000"/>
              <a:t>Out of date Operating Instructions or no Operating Instructions</a:t>
            </a:r>
          </a:p>
          <a:p>
            <a:pPr>
              <a:lnSpc>
                <a:spcPct val="170000"/>
              </a:lnSpc>
            </a:pPr>
            <a:r>
              <a:rPr lang="en-US" sz="2000"/>
              <a:t>Informal process descriptions being generated by staff; “The Little Black Book” approach</a:t>
            </a:r>
          </a:p>
          <a:p>
            <a:pPr>
              <a:lnSpc>
                <a:spcPct val="170000"/>
              </a:lnSpc>
            </a:pPr>
            <a:r>
              <a:rPr lang="en-US" sz="2000"/>
              <a:t>No ownership because of external interventions in the process </a:t>
            </a:r>
          </a:p>
        </p:txBody>
      </p:sp>
    </p:spTree>
    <p:extLst>
      <p:ext uri="{BB962C8B-B14F-4D97-AF65-F5344CB8AC3E}">
        <p14:creationId xmlns:p14="http://schemas.microsoft.com/office/powerpoint/2010/main" val="372403916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9" name="Rectangle 7"/>
          <p:cNvSpPr>
            <a:spLocks noChangeArrowheads="1"/>
          </p:cNvSpPr>
          <p:nvPr/>
        </p:nvSpPr>
        <p:spPr bwMode="auto">
          <a:xfrm>
            <a:off x="180975" y="44450"/>
            <a:ext cx="7127875" cy="1182688"/>
          </a:xfrm>
          <a:prstGeom prst="rect">
            <a:avLst/>
          </a:prstGeom>
          <a:noFill/>
          <a:ln>
            <a:noFill/>
          </a:ln>
          <a:effectLst/>
        </p:spPr>
        <p:txBody>
          <a:bodyPr anchor="ctr"/>
          <a:lstStyle/>
          <a:p>
            <a:pPr>
              <a:defRPr/>
            </a:pPr>
            <a:r>
              <a:rPr lang="en-US" sz="2800" dirty="0">
                <a:solidFill>
                  <a:srgbClr val="604A7B"/>
                </a:solidFill>
                <a:latin typeface="+mj-lt"/>
                <a:ea typeface="+mj-ea"/>
                <a:cs typeface="+mj-cs"/>
              </a:rPr>
              <a:t>The </a:t>
            </a:r>
            <a:r>
              <a:rPr lang="en-US" sz="2800" dirty="0" err="1">
                <a:solidFill>
                  <a:srgbClr val="604A7B"/>
                </a:solidFill>
                <a:latin typeface="+mj-lt"/>
                <a:ea typeface="+mj-ea"/>
                <a:cs typeface="+mj-cs"/>
              </a:rPr>
              <a:t>Standardisation</a:t>
            </a:r>
            <a:r>
              <a:rPr lang="en-US" sz="2800" dirty="0">
                <a:solidFill>
                  <a:srgbClr val="604A7B"/>
                </a:solidFill>
                <a:latin typeface="+mj-lt"/>
                <a:ea typeface="+mj-ea"/>
                <a:cs typeface="+mj-cs"/>
              </a:rPr>
              <a:t> (OBW) Routemap</a:t>
            </a:r>
          </a:p>
        </p:txBody>
      </p:sp>
      <p:graphicFrame>
        <p:nvGraphicFramePr>
          <p:cNvPr id="4" name="Diagram 3"/>
          <p:cNvGraphicFramePr/>
          <p:nvPr>
            <p:extLst>
              <p:ext uri="{D42A27DB-BD31-4B8C-83A1-F6EECF244321}">
                <p14:modId xmlns:p14="http://schemas.microsoft.com/office/powerpoint/2010/main" val="3912866411"/>
              </p:ext>
            </p:extLst>
          </p:nvPr>
        </p:nvGraphicFramePr>
        <p:xfrm>
          <a:off x="-13002" y="908720"/>
          <a:ext cx="9157001"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Diagram group"/>
          <p:cNvGrpSpPr/>
          <p:nvPr/>
        </p:nvGrpSpPr>
        <p:grpSpPr>
          <a:xfrm>
            <a:off x="4572000" y="3429000"/>
            <a:ext cx="0" cy="0"/>
            <a:chOff x="4572000" y="3429000"/>
            <a:chExt cx="0" cy="0"/>
          </a:xfrm>
          <a:scene3d>
            <a:camera prst="perspectiveLeft" zoom="91000"/>
            <a:lightRig rig="threePt" dir="t">
              <a:rot lat="0" lon="0" rev="20640000"/>
            </a:lightRig>
          </a:scene3d>
        </p:grpSpPr>
      </p:grpSp>
    </p:spTree>
    <p:extLst>
      <p:ext uri="{BB962C8B-B14F-4D97-AF65-F5344CB8AC3E}">
        <p14:creationId xmlns:p14="http://schemas.microsoft.com/office/powerpoint/2010/main" val="200921386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7313" y="95250"/>
            <a:ext cx="8440737" cy="833438"/>
          </a:xfrm>
        </p:spPr>
        <p:txBody>
          <a:bodyPr/>
          <a:lstStyle/>
          <a:p>
            <a:r>
              <a:rPr lang="en-GB"/>
              <a:t>One Best Way &amp; Quality Assurance</a:t>
            </a:r>
            <a:endParaRPr lang="en-US"/>
          </a:p>
        </p:txBody>
      </p:sp>
      <p:sp>
        <p:nvSpPr>
          <p:cNvPr id="18435" name="AutoShape 5"/>
          <p:cNvSpPr>
            <a:spLocks noChangeArrowheads="1"/>
          </p:cNvSpPr>
          <p:nvPr/>
        </p:nvSpPr>
        <p:spPr bwMode="auto">
          <a:xfrm>
            <a:off x="7062788" y="1908175"/>
            <a:ext cx="1512887" cy="1014413"/>
          </a:xfrm>
          <a:prstGeom prst="roundRect">
            <a:avLst>
              <a:gd name="adj" fmla="val 16667"/>
            </a:avLst>
          </a:prstGeom>
          <a:solidFill>
            <a:srgbClr val="FFFF99"/>
          </a:solidFill>
          <a:ln w="9525">
            <a:solidFill>
              <a:schemeClr val="tx1"/>
            </a:solidFill>
            <a:round/>
            <a:headEnd/>
            <a:tailEnd/>
          </a:ln>
        </p:spPr>
        <p:txBody>
          <a:bodyPr tIns="72000" bIns="72000" anchor="ctr" anchorCtr="1"/>
          <a:lstStyle/>
          <a:p>
            <a:pPr algn="ctr"/>
            <a:r>
              <a:rPr lang="en-GB"/>
              <a:t>How likely is it to be detected?</a:t>
            </a:r>
            <a:endParaRPr lang="en-US"/>
          </a:p>
        </p:txBody>
      </p:sp>
      <p:sp>
        <p:nvSpPr>
          <p:cNvPr id="18436" name="AutoShape 6"/>
          <p:cNvSpPr>
            <a:spLocks noChangeArrowheads="1"/>
          </p:cNvSpPr>
          <p:nvPr/>
        </p:nvSpPr>
        <p:spPr bwMode="auto">
          <a:xfrm>
            <a:off x="5153025" y="1908175"/>
            <a:ext cx="1512888" cy="1014413"/>
          </a:xfrm>
          <a:prstGeom prst="roundRect">
            <a:avLst>
              <a:gd name="adj" fmla="val 16667"/>
            </a:avLst>
          </a:prstGeom>
          <a:solidFill>
            <a:srgbClr val="FFFF99"/>
          </a:solidFill>
          <a:ln w="9525">
            <a:solidFill>
              <a:schemeClr val="tx1"/>
            </a:solidFill>
            <a:round/>
            <a:headEnd/>
            <a:tailEnd/>
          </a:ln>
        </p:spPr>
        <p:txBody>
          <a:bodyPr tIns="72000" bIns="72000" anchor="ctr" anchorCtr="1"/>
          <a:lstStyle/>
          <a:p>
            <a:pPr algn="ctr"/>
            <a:r>
              <a:rPr lang="en-GB"/>
              <a:t>How likely is it to occur?</a:t>
            </a:r>
            <a:endParaRPr lang="en-US"/>
          </a:p>
        </p:txBody>
      </p:sp>
      <p:sp>
        <p:nvSpPr>
          <p:cNvPr id="18437" name="AutoShape 7"/>
          <p:cNvSpPr>
            <a:spLocks noChangeArrowheads="1"/>
          </p:cNvSpPr>
          <p:nvPr/>
        </p:nvSpPr>
        <p:spPr bwMode="auto">
          <a:xfrm>
            <a:off x="3244850" y="1908175"/>
            <a:ext cx="1512888" cy="1014413"/>
          </a:xfrm>
          <a:prstGeom prst="roundRect">
            <a:avLst>
              <a:gd name="adj" fmla="val 16667"/>
            </a:avLst>
          </a:prstGeom>
          <a:solidFill>
            <a:srgbClr val="FFFF99"/>
          </a:solidFill>
          <a:ln w="9525">
            <a:solidFill>
              <a:schemeClr val="tx1"/>
            </a:solidFill>
            <a:round/>
            <a:headEnd/>
            <a:tailEnd/>
          </a:ln>
        </p:spPr>
        <p:txBody>
          <a:bodyPr tIns="72000" bIns="72000" anchor="ctr" anchorCtr="1"/>
          <a:lstStyle/>
          <a:p>
            <a:pPr algn="ctr"/>
            <a:r>
              <a:rPr lang="en-GB"/>
              <a:t>What would be the effect?</a:t>
            </a:r>
            <a:endParaRPr lang="en-US"/>
          </a:p>
        </p:txBody>
      </p:sp>
      <p:sp>
        <p:nvSpPr>
          <p:cNvPr id="18438" name="Oval 11"/>
          <p:cNvSpPr>
            <a:spLocks noChangeArrowheads="1"/>
          </p:cNvSpPr>
          <p:nvPr/>
        </p:nvSpPr>
        <p:spPr bwMode="auto">
          <a:xfrm>
            <a:off x="3246438" y="3024188"/>
            <a:ext cx="1584325" cy="647700"/>
          </a:xfrm>
          <a:prstGeom prst="ellipse">
            <a:avLst/>
          </a:prstGeom>
          <a:solidFill>
            <a:srgbClr val="FF0000"/>
          </a:solidFill>
          <a:ln w="9525">
            <a:solidFill>
              <a:schemeClr val="tx1"/>
            </a:solidFill>
            <a:round/>
            <a:headEnd/>
            <a:tailEnd/>
          </a:ln>
        </p:spPr>
        <p:txBody>
          <a:bodyPr wrap="none" anchor="ctr"/>
          <a:lstStyle/>
          <a:p>
            <a:r>
              <a:rPr lang="en-GB" sz="2000">
                <a:solidFill>
                  <a:srgbClr val="FFFF00"/>
                </a:solidFill>
              </a:rPr>
              <a:t>Severity</a:t>
            </a:r>
            <a:endParaRPr lang="en-US" sz="2000">
              <a:solidFill>
                <a:srgbClr val="FFFF00"/>
              </a:solidFill>
            </a:endParaRPr>
          </a:p>
        </p:txBody>
      </p:sp>
      <p:sp>
        <p:nvSpPr>
          <p:cNvPr id="18439" name="Oval 12"/>
          <p:cNvSpPr>
            <a:spLocks noChangeArrowheads="1"/>
          </p:cNvSpPr>
          <p:nvPr/>
        </p:nvSpPr>
        <p:spPr bwMode="auto">
          <a:xfrm>
            <a:off x="5118100" y="3024188"/>
            <a:ext cx="1584325" cy="647700"/>
          </a:xfrm>
          <a:prstGeom prst="ellipse">
            <a:avLst/>
          </a:prstGeom>
          <a:solidFill>
            <a:srgbClr val="FF0000"/>
          </a:solidFill>
          <a:ln w="9525">
            <a:solidFill>
              <a:schemeClr val="tx1"/>
            </a:solidFill>
            <a:round/>
            <a:headEnd/>
            <a:tailEnd/>
          </a:ln>
        </p:spPr>
        <p:txBody>
          <a:bodyPr wrap="none" anchor="ctr"/>
          <a:lstStyle/>
          <a:p>
            <a:pPr algn="ctr"/>
            <a:r>
              <a:rPr lang="en-GB" sz="2000">
                <a:solidFill>
                  <a:srgbClr val="FFFF00"/>
                </a:solidFill>
              </a:rPr>
              <a:t>Occurrence</a:t>
            </a:r>
            <a:endParaRPr lang="en-US" sz="2000">
              <a:solidFill>
                <a:srgbClr val="FFFF00"/>
              </a:solidFill>
            </a:endParaRPr>
          </a:p>
        </p:txBody>
      </p:sp>
      <p:sp>
        <p:nvSpPr>
          <p:cNvPr id="18440" name="Oval 13"/>
          <p:cNvSpPr>
            <a:spLocks noChangeArrowheads="1"/>
          </p:cNvSpPr>
          <p:nvPr/>
        </p:nvSpPr>
        <p:spPr bwMode="auto">
          <a:xfrm>
            <a:off x="7026275" y="3024188"/>
            <a:ext cx="1584325" cy="647700"/>
          </a:xfrm>
          <a:prstGeom prst="ellipse">
            <a:avLst/>
          </a:prstGeom>
          <a:solidFill>
            <a:srgbClr val="FF0000"/>
          </a:solidFill>
          <a:ln w="9525">
            <a:solidFill>
              <a:schemeClr val="tx1"/>
            </a:solidFill>
            <a:round/>
            <a:headEnd/>
            <a:tailEnd/>
          </a:ln>
        </p:spPr>
        <p:txBody>
          <a:bodyPr wrap="none" anchor="ctr"/>
          <a:lstStyle/>
          <a:p>
            <a:r>
              <a:rPr lang="en-GB" sz="2000">
                <a:solidFill>
                  <a:srgbClr val="FFFF00"/>
                </a:solidFill>
              </a:rPr>
              <a:t>Detection</a:t>
            </a:r>
            <a:endParaRPr lang="en-US" sz="2000">
              <a:solidFill>
                <a:srgbClr val="FFFF00"/>
              </a:solidFill>
            </a:endParaRPr>
          </a:p>
        </p:txBody>
      </p:sp>
      <p:sp>
        <p:nvSpPr>
          <p:cNvPr id="18441" name="Oval 14"/>
          <p:cNvSpPr>
            <a:spLocks noChangeArrowheads="1"/>
          </p:cNvSpPr>
          <p:nvPr/>
        </p:nvSpPr>
        <p:spPr bwMode="auto">
          <a:xfrm>
            <a:off x="5118100" y="4103688"/>
            <a:ext cx="1584325" cy="647700"/>
          </a:xfrm>
          <a:prstGeom prst="ellipse">
            <a:avLst/>
          </a:prstGeom>
          <a:solidFill>
            <a:srgbClr val="FF0000"/>
          </a:solidFill>
          <a:ln w="9525">
            <a:solidFill>
              <a:schemeClr val="tx1"/>
            </a:solidFill>
            <a:round/>
            <a:headEnd/>
            <a:tailEnd/>
          </a:ln>
        </p:spPr>
        <p:txBody>
          <a:bodyPr wrap="none" anchor="ctr"/>
          <a:lstStyle/>
          <a:p>
            <a:pPr algn="ctr"/>
            <a:r>
              <a:rPr lang="en-GB" sz="2000">
                <a:solidFill>
                  <a:srgbClr val="FFFF00"/>
                </a:solidFill>
              </a:rPr>
              <a:t>RPN</a:t>
            </a:r>
            <a:endParaRPr lang="en-US" sz="2000">
              <a:solidFill>
                <a:srgbClr val="FFFF00"/>
              </a:solidFill>
            </a:endParaRPr>
          </a:p>
        </p:txBody>
      </p:sp>
      <p:sp>
        <p:nvSpPr>
          <p:cNvPr id="18442" name="Text Box 15"/>
          <p:cNvSpPr txBox="1">
            <a:spLocks noChangeArrowheads="1"/>
          </p:cNvSpPr>
          <p:nvPr/>
        </p:nvSpPr>
        <p:spPr bwMode="auto">
          <a:xfrm>
            <a:off x="4110038" y="4865688"/>
            <a:ext cx="360045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i="1">
                <a:ea typeface="ＭＳ Ｐゴシック" pitchFamily="34" charset="-128"/>
              </a:rPr>
              <a:t>Risk Priority Number</a:t>
            </a:r>
          </a:p>
          <a:p>
            <a:pPr algn="ctr" eaLnBrk="1" hangingPunct="1"/>
            <a:r>
              <a:rPr lang="en-GB" i="1">
                <a:ea typeface="ＭＳ Ｐゴシック" pitchFamily="34" charset="-128"/>
              </a:rPr>
              <a:t>RPN = Sev * Occ * Det</a:t>
            </a:r>
          </a:p>
        </p:txBody>
      </p:sp>
      <p:sp>
        <p:nvSpPr>
          <p:cNvPr id="17" name="Rounded Rectangle 16"/>
          <p:cNvSpPr/>
          <p:nvPr/>
        </p:nvSpPr>
        <p:spPr>
          <a:xfrm>
            <a:off x="3246438" y="1295400"/>
            <a:ext cx="5329237" cy="50482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i="1" dirty="0">
                <a:solidFill>
                  <a:schemeClr val="tx1"/>
                </a:solidFill>
              </a:rPr>
              <a:t>Failure Effect</a:t>
            </a:r>
          </a:p>
        </p:txBody>
      </p:sp>
      <p:sp>
        <p:nvSpPr>
          <p:cNvPr id="18444" name="AutoShape 7"/>
          <p:cNvSpPr>
            <a:spLocks noChangeArrowheads="1"/>
          </p:cNvSpPr>
          <p:nvPr/>
        </p:nvSpPr>
        <p:spPr bwMode="auto">
          <a:xfrm>
            <a:off x="417513" y="1936750"/>
            <a:ext cx="2216150" cy="1014413"/>
          </a:xfrm>
          <a:prstGeom prst="roundRect">
            <a:avLst>
              <a:gd name="adj" fmla="val 16667"/>
            </a:avLst>
          </a:prstGeom>
          <a:solidFill>
            <a:srgbClr val="B9D0FF"/>
          </a:solidFill>
          <a:ln w="9525">
            <a:solidFill>
              <a:schemeClr val="tx1"/>
            </a:solidFill>
            <a:round/>
            <a:headEnd/>
            <a:tailEnd/>
          </a:ln>
        </p:spPr>
        <p:txBody>
          <a:bodyPr tIns="72000" bIns="72000" anchor="ctr" anchorCtr="1"/>
          <a:lstStyle/>
          <a:p>
            <a:pPr algn="ctr"/>
            <a:r>
              <a:rPr lang="en-GB" sz="2000" b="1"/>
              <a:t>What could go wrong?</a:t>
            </a:r>
            <a:endParaRPr lang="en-US" sz="2000" b="1"/>
          </a:p>
        </p:txBody>
      </p:sp>
      <p:sp>
        <p:nvSpPr>
          <p:cNvPr id="20" name="Rounded Rectangle 19"/>
          <p:cNvSpPr/>
          <p:nvPr/>
        </p:nvSpPr>
        <p:spPr>
          <a:xfrm>
            <a:off x="401638" y="1295400"/>
            <a:ext cx="2232025" cy="50482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i="1" dirty="0">
                <a:solidFill>
                  <a:schemeClr val="tx1"/>
                </a:solidFill>
              </a:rPr>
              <a:t>Failure Mode</a:t>
            </a:r>
          </a:p>
        </p:txBody>
      </p:sp>
      <p:sp>
        <p:nvSpPr>
          <p:cNvPr id="21" name="Right Arrow 20"/>
          <p:cNvSpPr/>
          <p:nvPr/>
        </p:nvSpPr>
        <p:spPr>
          <a:xfrm rot="2165439">
            <a:off x="4333875" y="3889375"/>
            <a:ext cx="936625" cy="211138"/>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ight Arrow 21"/>
          <p:cNvSpPr/>
          <p:nvPr/>
        </p:nvSpPr>
        <p:spPr>
          <a:xfrm rot="8622237">
            <a:off x="6573838" y="3894138"/>
            <a:ext cx="935037" cy="211137"/>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ight Arrow 22"/>
          <p:cNvSpPr/>
          <p:nvPr/>
        </p:nvSpPr>
        <p:spPr>
          <a:xfrm rot="5400000">
            <a:off x="5727700" y="3783013"/>
            <a:ext cx="360363" cy="211137"/>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 name="Rectangle 4"/>
          <p:cNvSpPr txBox="1">
            <a:spLocks noChangeArrowheads="1"/>
          </p:cNvSpPr>
          <p:nvPr/>
        </p:nvSpPr>
        <p:spPr>
          <a:xfrm>
            <a:off x="0" y="762000"/>
            <a:ext cx="9144000" cy="784225"/>
          </a:xfrm>
          <a:prstGeom prst="rect">
            <a:avLst/>
          </a:prstGeom>
          <a:noFill/>
        </p:spPr>
        <p:txBody>
          <a:bodyPr/>
          <a:lstStyle/>
          <a:p>
            <a:pPr eaLnBrk="0" hangingPunct="0">
              <a:spcBef>
                <a:spcPct val="20000"/>
              </a:spcBef>
              <a:spcAft>
                <a:spcPts val="1200"/>
              </a:spcAft>
              <a:defRPr/>
            </a:pPr>
            <a:r>
              <a:rPr lang="en-GB" sz="2000" dirty="0">
                <a:latin typeface="+mn-lt"/>
                <a:cs typeface="Arial" charset="0"/>
              </a:rPr>
              <a:t>Failure Mode Effect Analysis pinpoints where we need to pay special attention </a:t>
            </a:r>
          </a:p>
        </p:txBody>
      </p:sp>
    </p:spTree>
    <p:extLst>
      <p:ext uri="{BB962C8B-B14F-4D97-AF65-F5344CB8AC3E}">
        <p14:creationId xmlns:p14="http://schemas.microsoft.com/office/powerpoint/2010/main" val="2095007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dirty="0"/>
              <a:t>The Lean Sigma Solution…</a:t>
            </a:r>
          </a:p>
        </p:txBody>
      </p:sp>
      <p:sp>
        <p:nvSpPr>
          <p:cNvPr id="19459" name="Rectangle 4"/>
          <p:cNvSpPr>
            <a:spLocks noGrp="1" noChangeArrowheads="1"/>
          </p:cNvSpPr>
          <p:nvPr>
            <p:ph type="body" idx="1"/>
          </p:nvPr>
        </p:nvSpPr>
        <p:spPr>
          <a:xfrm>
            <a:off x="457200" y="1600200"/>
            <a:ext cx="8229600" cy="2873375"/>
          </a:xfrm>
        </p:spPr>
        <p:txBody>
          <a:bodyPr/>
          <a:lstStyle/>
          <a:p>
            <a:pPr>
              <a:spcAft>
                <a:spcPts val="1200"/>
              </a:spcAft>
            </a:pPr>
            <a:r>
              <a:rPr lang="en-GB" sz="2000"/>
              <a:t>Standardisation of processes (Process &amp; Systems) across teams and centres is vital if performance is to be improved – both in terms of service quality and efficiency as well as morale</a:t>
            </a:r>
          </a:p>
          <a:p>
            <a:pPr>
              <a:spcAft>
                <a:spcPts val="1200"/>
              </a:spcAft>
            </a:pPr>
            <a:r>
              <a:rPr lang="en-GB" sz="2000"/>
              <a:t>It is not simply a ‘quick fix’, but over time will lead to sustained operational improvements</a:t>
            </a:r>
          </a:p>
          <a:p>
            <a:pPr>
              <a:lnSpc>
                <a:spcPct val="150000"/>
              </a:lnSpc>
            </a:pPr>
            <a:r>
              <a:rPr lang="en-GB" sz="2000"/>
              <a:t>Apply the best process, your teams will achieve the best results.</a:t>
            </a:r>
          </a:p>
          <a:p>
            <a:pPr>
              <a:lnSpc>
                <a:spcPct val="150000"/>
              </a:lnSpc>
            </a:pPr>
            <a:endParaRPr lang="en-GB" sz="2000"/>
          </a:p>
        </p:txBody>
      </p:sp>
      <p:sp>
        <p:nvSpPr>
          <p:cNvPr id="19460" name="Text Box 5"/>
          <p:cNvSpPr txBox="1">
            <a:spLocks noChangeArrowheads="1"/>
          </p:cNvSpPr>
          <p:nvPr/>
        </p:nvSpPr>
        <p:spPr bwMode="auto">
          <a:xfrm>
            <a:off x="179388" y="5172075"/>
            <a:ext cx="8785225" cy="1304925"/>
          </a:xfrm>
          <a:prstGeom prst="rect">
            <a:avLst/>
          </a:prstGeom>
          <a:solidFill>
            <a:srgbClr val="FFFF99"/>
          </a:solidFill>
          <a:ln w="9525">
            <a:solidFill>
              <a:srgbClr val="7030A0"/>
            </a:solidFill>
            <a:miter lim="800000"/>
            <a:headEnd/>
            <a:tailEnd/>
          </a:ln>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lnSpc>
                <a:spcPct val="150000"/>
              </a:lnSpc>
            </a:pPr>
            <a:r>
              <a:rPr lang="en-GB" sz="2800" b="1" i="1">
                <a:solidFill>
                  <a:srgbClr val="7030A0"/>
                </a:solidFill>
              </a:rPr>
              <a:t>Operate to ‘One Best Way’ to get the ‘Best Result’</a:t>
            </a:r>
          </a:p>
          <a:p>
            <a:pPr algn="ctr" eaLnBrk="1" hangingPunct="1">
              <a:lnSpc>
                <a:spcPct val="150000"/>
              </a:lnSpc>
            </a:pPr>
            <a:r>
              <a:rPr lang="en-GB" sz="2800" b="1" i="1">
                <a:solidFill>
                  <a:srgbClr val="7030A0"/>
                </a:solidFill>
              </a:rPr>
              <a:t>Measure the process not just the result</a:t>
            </a:r>
            <a:endParaRPr lang="en-GB" sz="2800" b="1">
              <a:solidFill>
                <a:srgbClr val="7030A0"/>
              </a:solidFill>
            </a:endParaRPr>
          </a:p>
        </p:txBody>
      </p:sp>
    </p:spTree>
    <p:extLst>
      <p:ext uri="{BB962C8B-B14F-4D97-AF65-F5344CB8AC3E}">
        <p14:creationId xmlns:p14="http://schemas.microsoft.com/office/powerpoint/2010/main" val="3088998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5"/>
          <p:cNvSpPr>
            <a:spLocks noGrp="1" noChangeArrowheads="1"/>
          </p:cNvSpPr>
          <p:nvPr>
            <p:ph type="sldNum" sz="quarter" idx="4294967295"/>
          </p:nvPr>
        </p:nvSpPr>
        <p:spPr>
          <a:xfrm>
            <a:off x="8556625" y="6448425"/>
            <a:ext cx="587375" cy="365125"/>
          </a:xfrm>
          <a:prstGeom prst="rect">
            <a:avLst/>
          </a:prstGeom>
        </p:spPr>
        <p:txBody>
          <a:bodyPr/>
          <a:lstStyle/>
          <a:p>
            <a:pPr>
              <a:defRPr/>
            </a:pPr>
            <a:fld id="{26A42970-84CF-4BA4-9CD0-CDAD0C4A34C1}" type="slidenum">
              <a:rPr lang="en-GB"/>
              <a:pPr>
                <a:defRPr/>
              </a:pPr>
              <a:t>24</a:t>
            </a:fld>
            <a:endParaRPr lang="en-GB" dirty="0"/>
          </a:p>
        </p:txBody>
      </p:sp>
      <p:sp>
        <p:nvSpPr>
          <p:cNvPr id="26" name="Rectangle 2"/>
          <p:cNvSpPr txBox="1">
            <a:spLocks/>
          </p:cNvSpPr>
          <p:nvPr/>
        </p:nvSpPr>
        <p:spPr bwMode="auto">
          <a:xfrm>
            <a:off x="287338" y="214313"/>
            <a:ext cx="6994525" cy="687387"/>
          </a:xfrm>
          <a:prstGeom prst="rect">
            <a:avLst/>
          </a:prstGeom>
          <a:noFill/>
          <a:ln w="9525">
            <a:noFill/>
            <a:miter lim="800000"/>
            <a:headEnd/>
            <a:tailEnd/>
          </a:ln>
        </p:spPr>
        <p:txBody>
          <a:bodyPr anchor="ctr"/>
          <a:lstStyle/>
          <a:p>
            <a:pPr eaLnBrk="0" hangingPunct="0">
              <a:defRPr/>
            </a:pPr>
            <a:r>
              <a:rPr lang="en-GB" sz="2800" dirty="0">
                <a:solidFill>
                  <a:srgbClr val="604A7B"/>
                </a:solidFill>
                <a:latin typeface="+mj-lt"/>
                <a:ea typeface="+mj-ea"/>
                <a:cs typeface="+mj-cs"/>
              </a:rPr>
              <a:t>Standardisation: Foundation Stone</a:t>
            </a:r>
          </a:p>
        </p:txBody>
      </p:sp>
      <p:sp>
        <p:nvSpPr>
          <p:cNvPr id="27" name="Rounded Rectangle 26"/>
          <p:cNvSpPr/>
          <p:nvPr/>
        </p:nvSpPr>
        <p:spPr bwMode="auto">
          <a:xfrm>
            <a:off x="3095836" y="5156324"/>
            <a:ext cx="2952328" cy="828960"/>
          </a:xfrm>
          <a:prstGeom prst="roundRect">
            <a:avLst>
              <a:gd name="adj" fmla="val 10000"/>
            </a:avLst>
          </a:prstGeom>
          <a:solidFill>
            <a:schemeClr val="accent4">
              <a:lumMod val="40000"/>
              <a:lumOff val="6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119063" lvl="1" indent="-119063" algn="ctr">
              <a:buClr>
                <a:schemeClr val="tx1"/>
              </a:buClr>
              <a:defRPr/>
            </a:pPr>
            <a:r>
              <a:rPr lang="en-US" sz="2400" b="1" dirty="0">
                <a:solidFill>
                  <a:schemeClr val="tx1"/>
                </a:solidFill>
                <a:latin typeface="Calibri" pitchFamily="34" charset="0"/>
              </a:rPr>
              <a:t>Standard Processes</a:t>
            </a:r>
          </a:p>
        </p:txBody>
      </p:sp>
      <p:sp>
        <p:nvSpPr>
          <p:cNvPr id="28" name="Rounded Rectangle 27"/>
          <p:cNvSpPr/>
          <p:nvPr/>
        </p:nvSpPr>
        <p:spPr bwMode="auto">
          <a:xfrm>
            <a:off x="1511660" y="3717032"/>
            <a:ext cx="1404156" cy="901068"/>
          </a:xfrm>
          <a:prstGeom prst="roundRect">
            <a:avLst>
              <a:gd name="adj" fmla="val 10000"/>
            </a:avLst>
          </a:prstGeom>
          <a:solidFill>
            <a:schemeClr val="accent6">
              <a:lumMod val="60000"/>
              <a:lumOff val="4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2000" b="1" dirty="0">
                <a:solidFill>
                  <a:schemeClr val="tx1"/>
                </a:solidFill>
                <a:latin typeface="Calibri" pitchFamily="34" charset="0"/>
              </a:rPr>
              <a:t>Training Standards</a:t>
            </a:r>
          </a:p>
        </p:txBody>
      </p:sp>
      <p:sp>
        <p:nvSpPr>
          <p:cNvPr id="29" name="Rounded Rectangle 28"/>
          <p:cNvSpPr/>
          <p:nvPr/>
        </p:nvSpPr>
        <p:spPr bwMode="auto">
          <a:xfrm>
            <a:off x="3023828" y="3717032"/>
            <a:ext cx="1404156" cy="901068"/>
          </a:xfrm>
          <a:prstGeom prst="roundRect">
            <a:avLst>
              <a:gd name="adj" fmla="val 10000"/>
            </a:avLst>
          </a:prstGeom>
          <a:solidFill>
            <a:schemeClr val="accent6">
              <a:lumMod val="60000"/>
              <a:lumOff val="4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2000" b="1" dirty="0">
                <a:solidFill>
                  <a:schemeClr val="tx1"/>
                </a:solidFill>
                <a:latin typeface="Calibri" pitchFamily="34" charset="0"/>
              </a:rPr>
              <a:t>Quality Standards</a:t>
            </a:r>
          </a:p>
        </p:txBody>
      </p:sp>
      <p:sp>
        <p:nvSpPr>
          <p:cNvPr id="30" name="Rounded Rectangle 29"/>
          <p:cNvSpPr/>
          <p:nvPr/>
        </p:nvSpPr>
        <p:spPr bwMode="auto">
          <a:xfrm>
            <a:off x="6264188" y="3717032"/>
            <a:ext cx="1404156" cy="901068"/>
          </a:xfrm>
          <a:prstGeom prst="roundRect">
            <a:avLst>
              <a:gd name="adj" fmla="val 10000"/>
            </a:avLst>
          </a:prstGeom>
          <a:solidFill>
            <a:schemeClr val="accent6">
              <a:lumMod val="60000"/>
              <a:lumOff val="4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2000" b="1" dirty="0">
                <a:solidFill>
                  <a:schemeClr val="tx1"/>
                </a:solidFill>
                <a:latin typeface="Calibri" pitchFamily="34" charset="0"/>
              </a:rPr>
              <a:t>One Best Set Up</a:t>
            </a:r>
          </a:p>
        </p:txBody>
      </p:sp>
      <p:sp>
        <p:nvSpPr>
          <p:cNvPr id="31" name="Rounded Rectangle 30"/>
          <p:cNvSpPr/>
          <p:nvPr/>
        </p:nvSpPr>
        <p:spPr bwMode="auto">
          <a:xfrm>
            <a:off x="4716016" y="3717032"/>
            <a:ext cx="1404156" cy="901068"/>
          </a:xfrm>
          <a:prstGeom prst="roundRect">
            <a:avLst>
              <a:gd name="adj" fmla="val 10000"/>
            </a:avLst>
          </a:prstGeom>
          <a:solidFill>
            <a:schemeClr val="accent6">
              <a:lumMod val="60000"/>
              <a:lumOff val="4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2000" b="1" dirty="0">
                <a:solidFill>
                  <a:schemeClr val="tx1"/>
                </a:solidFill>
                <a:latin typeface="Calibri" pitchFamily="34" charset="0"/>
              </a:rPr>
              <a:t>Work Timings</a:t>
            </a:r>
          </a:p>
        </p:txBody>
      </p:sp>
      <p:sp>
        <p:nvSpPr>
          <p:cNvPr id="32" name="Rounded Rectangle 31"/>
          <p:cNvSpPr/>
          <p:nvPr/>
        </p:nvSpPr>
        <p:spPr bwMode="auto">
          <a:xfrm>
            <a:off x="2946111" y="1160748"/>
            <a:ext cx="3246069" cy="397012"/>
          </a:xfrm>
          <a:prstGeom prst="roundRect">
            <a:avLst>
              <a:gd name="adj" fmla="val 10000"/>
            </a:avLst>
          </a:prstGeom>
          <a:solidFill>
            <a:schemeClr val="accent3">
              <a:lumMod val="60000"/>
              <a:lumOff val="4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2000" b="1" dirty="0">
                <a:solidFill>
                  <a:schemeClr val="tx1"/>
                </a:solidFill>
                <a:latin typeface="Calibri" pitchFamily="34" charset="0"/>
              </a:rPr>
              <a:t>Continuous Improvement</a:t>
            </a:r>
          </a:p>
        </p:txBody>
      </p:sp>
      <p:sp>
        <p:nvSpPr>
          <p:cNvPr id="35" name="Rounded Rectangle 34"/>
          <p:cNvSpPr/>
          <p:nvPr/>
        </p:nvSpPr>
        <p:spPr bwMode="auto">
          <a:xfrm>
            <a:off x="5782943" y="2707827"/>
            <a:ext cx="1125742" cy="613161"/>
          </a:xfrm>
          <a:prstGeom prst="roundRect">
            <a:avLst>
              <a:gd name="adj" fmla="val 10000"/>
            </a:avLst>
          </a:prstGeom>
          <a:solidFill>
            <a:schemeClr val="accent2">
              <a:lumMod val="40000"/>
              <a:lumOff val="6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1300" b="1" dirty="0">
                <a:solidFill>
                  <a:schemeClr val="tx1"/>
                </a:solidFill>
                <a:latin typeface="Calibri" pitchFamily="34" charset="0"/>
              </a:rPr>
              <a:t>Resource Planning</a:t>
            </a:r>
          </a:p>
        </p:txBody>
      </p:sp>
      <p:sp>
        <p:nvSpPr>
          <p:cNvPr id="34" name="Rounded Rectangle 33"/>
          <p:cNvSpPr/>
          <p:nvPr/>
        </p:nvSpPr>
        <p:spPr bwMode="auto">
          <a:xfrm>
            <a:off x="5072481" y="2211910"/>
            <a:ext cx="1125742" cy="613161"/>
          </a:xfrm>
          <a:prstGeom prst="roundRect">
            <a:avLst>
              <a:gd name="adj" fmla="val 10000"/>
            </a:avLst>
          </a:prstGeom>
          <a:solidFill>
            <a:schemeClr val="accent2">
              <a:lumMod val="40000"/>
              <a:lumOff val="6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1300" b="1" dirty="0">
                <a:solidFill>
                  <a:schemeClr val="tx1"/>
                </a:solidFill>
                <a:latin typeface="Calibri" pitchFamily="34" charset="0"/>
              </a:rPr>
              <a:t>Work Flow</a:t>
            </a:r>
          </a:p>
        </p:txBody>
      </p:sp>
      <p:sp>
        <p:nvSpPr>
          <p:cNvPr id="33" name="Rounded Rectangle 32"/>
          <p:cNvSpPr/>
          <p:nvPr/>
        </p:nvSpPr>
        <p:spPr bwMode="auto">
          <a:xfrm>
            <a:off x="4283968" y="2707827"/>
            <a:ext cx="1125742" cy="613161"/>
          </a:xfrm>
          <a:prstGeom prst="roundRect">
            <a:avLst>
              <a:gd name="adj" fmla="val 10000"/>
            </a:avLst>
          </a:prstGeom>
          <a:solidFill>
            <a:schemeClr val="accent2">
              <a:lumMod val="40000"/>
              <a:lumOff val="6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1300" b="1" dirty="0">
                <a:solidFill>
                  <a:schemeClr val="tx1"/>
                </a:solidFill>
                <a:latin typeface="Calibri" pitchFamily="34" charset="0"/>
              </a:rPr>
              <a:t>Performance Management</a:t>
            </a:r>
          </a:p>
        </p:txBody>
      </p:sp>
      <p:sp>
        <p:nvSpPr>
          <p:cNvPr id="36" name="Rounded Rectangle 35"/>
          <p:cNvSpPr/>
          <p:nvPr/>
        </p:nvSpPr>
        <p:spPr bwMode="auto">
          <a:xfrm>
            <a:off x="1475656" y="2528900"/>
            <a:ext cx="1152128" cy="613161"/>
          </a:xfrm>
          <a:prstGeom prst="roundRect">
            <a:avLst>
              <a:gd name="adj" fmla="val 10000"/>
            </a:avLst>
          </a:prstGeom>
          <a:solidFill>
            <a:schemeClr val="accent2">
              <a:lumMod val="40000"/>
              <a:lumOff val="6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1400" b="1" dirty="0">
                <a:solidFill>
                  <a:schemeClr val="tx1"/>
                </a:solidFill>
                <a:latin typeface="Calibri" pitchFamily="34" charset="0"/>
              </a:rPr>
              <a:t>Skills Management</a:t>
            </a:r>
          </a:p>
        </p:txBody>
      </p:sp>
      <p:sp>
        <p:nvSpPr>
          <p:cNvPr id="37" name="Rounded Rectangle 36"/>
          <p:cNvSpPr/>
          <p:nvPr/>
        </p:nvSpPr>
        <p:spPr bwMode="auto">
          <a:xfrm>
            <a:off x="2987824" y="2528900"/>
            <a:ext cx="1152128" cy="613161"/>
          </a:xfrm>
          <a:prstGeom prst="roundRect">
            <a:avLst>
              <a:gd name="adj" fmla="val 10000"/>
            </a:avLst>
          </a:prstGeom>
          <a:solidFill>
            <a:schemeClr val="accent2">
              <a:lumMod val="40000"/>
              <a:lumOff val="60000"/>
              <a:alpha val="9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0" rIns="0" anchor="ctr"/>
          <a:lstStyle/>
          <a:p>
            <a:pPr marL="0" lvl="1" algn="ctr">
              <a:buClr>
                <a:schemeClr val="tx1"/>
              </a:buClr>
              <a:defRPr/>
            </a:pPr>
            <a:r>
              <a:rPr lang="en-US" sz="1400" b="1" dirty="0">
                <a:solidFill>
                  <a:schemeClr val="tx1"/>
                </a:solidFill>
                <a:latin typeface="Calibri" pitchFamily="34" charset="0"/>
              </a:rPr>
              <a:t>Quality Assurance</a:t>
            </a:r>
          </a:p>
        </p:txBody>
      </p:sp>
      <p:sp>
        <p:nvSpPr>
          <p:cNvPr id="39" name="Curved Right Arrow 38"/>
          <p:cNvSpPr/>
          <p:nvPr/>
        </p:nvSpPr>
        <p:spPr>
          <a:xfrm rot="10800000">
            <a:off x="6264275" y="1160463"/>
            <a:ext cx="1763713" cy="4716462"/>
          </a:xfrm>
          <a:prstGeom prst="curvedRightArrow">
            <a:avLst>
              <a:gd name="adj1" fmla="val 9401"/>
              <a:gd name="adj2" fmla="val 26769"/>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endParaRPr>
          </a:p>
        </p:txBody>
      </p:sp>
      <p:cxnSp>
        <p:nvCxnSpPr>
          <p:cNvPr id="45" name="Straight Arrow Connector 44"/>
          <p:cNvCxnSpPr/>
          <p:nvPr/>
        </p:nvCxnSpPr>
        <p:spPr>
          <a:xfrm flipH="1" flipV="1">
            <a:off x="2051050" y="3141663"/>
            <a:ext cx="161925" cy="574675"/>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3563938" y="3141663"/>
            <a:ext cx="161925" cy="574675"/>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5418138" y="2825750"/>
            <a:ext cx="217487" cy="89058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5418138" y="3321050"/>
            <a:ext cx="927100" cy="39528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4846638" y="3321050"/>
            <a:ext cx="571500" cy="39528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62" name="Curved Right Arrow 61"/>
          <p:cNvSpPr/>
          <p:nvPr/>
        </p:nvSpPr>
        <p:spPr>
          <a:xfrm>
            <a:off x="1042988" y="1268413"/>
            <a:ext cx="1763712" cy="4716462"/>
          </a:xfrm>
          <a:prstGeom prst="curvedRightArrow">
            <a:avLst>
              <a:gd name="adj1" fmla="val 9401"/>
              <a:gd name="adj2" fmla="val 26769"/>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endParaRPr>
          </a:p>
        </p:txBody>
      </p:sp>
      <p:cxnSp>
        <p:nvCxnSpPr>
          <p:cNvPr id="65" name="Straight Arrow Connector 64"/>
          <p:cNvCxnSpPr/>
          <p:nvPr/>
        </p:nvCxnSpPr>
        <p:spPr>
          <a:xfrm flipH="1" flipV="1">
            <a:off x="2203450" y="4618038"/>
            <a:ext cx="2368550" cy="53816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flipV="1">
            <a:off x="3725863" y="4618038"/>
            <a:ext cx="846137" cy="53816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4572000" y="4618038"/>
            <a:ext cx="846138" cy="53816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V="1">
            <a:off x="4572000" y="4618038"/>
            <a:ext cx="2336800" cy="53816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0528" name="TextBox 1"/>
          <p:cNvSpPr txBox="1">
            <a:spLocks noChangeArrowheads="1"/>
          </p:cNvSpPr>
          <p:nvPr/>
        </p:nvSpPr>
        <p:spPr bwMode="auto">
          <a:xfrm rot="5400000">
            <a:off x="7809706" y="3332957"/>
            <a:ext cx="1382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b="1"/>
              <a:t>Coaching</a:t>
            </a:r>
          </a:p>
        </p:txBody>
      </p:sp>
      <p:sp>
        <p:nvSpPr>
          <p:cNvPr id="20529" name="TextBox 37"/>
          <p:cNvSpPr txBox="1">
            <a:spLocks noChangeArrowheads="1"/>
          </p:cNvSpPr>
          <p:nvPr/>
        </p:nvSpPr>
        <p:spPr bwMode="auto">
          <a:xfrm rot="-5400000">
            <a:off x="-115094" y="3077369"/>
            <a:ext cx="1392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b="1"/>
              <a:t>Feedback</a:t>
            </a:r>
          </a:p>
        </p:txBody>
      </p:sp>
    </p:spTree>
    <p:extLst>
      <p:ext uri="{BB962C8B-B14F-4D97-AF65-F5344CB8AC3E}">
        <p14:creationId xmlns:p14="http://schemas.microsoft.com/office/powerpoint/2010/main" val="2152256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0" y="0"/>
            <a:ext cx="6840538" cy="647700"/>
          </a:xfrm>
        </p:spPr>
        <p:txBody>
          <a:bodyPr/>
          <a:lstStyle/>
          <a:p>
            <a:br>
              <a:rPr lang="en-GB" dirty="0">
                <a:latin typeface="Arial" pitchFamily="34" charset="0"/>
                <a:ea typeface="ＭＳ Ｐゴシック" pitchFamily="34" charset="-128"/>
              </a:rPr>
            </a:br>
            <a:r>
              <a:rPr lang="en-GB" dirty="0">
                <a:latin typeface="Arial" pitchFamily="34" charset="0"/>
                <a:ea typeface="ＭＳ Ｐゴシック" pitchFamily="34" charset="-128"/>
              </a:rPr>
              <a:t>Standardisation</a:t>
            </a:r>
          </a:p>
        </p:txBody>
      </p:sp>
      <p:sp>
        <p:nvSpPr>
          <p:cNvPr id="25603" name="Rectangle 3"/>
          <p:cNvSpPr>
            <a:spLocks noChangeArrowheads="1"/>
          </p:cNvSpPr>
          <p:nvPr/>
        </p:nvSpPr>
        <p:spPr bwMode="auto">
          <a:xfrm>
            <a:off x="817563" y="1649413"/>
            <a:ext cx="7570787"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lstStyle/>
          <a:p>
            <a:pPr marL="446088" indent="-446088" defTabSz="873125">
              <a:buFont typeface="Wingdings" pitchFamily="2" charset="2"/>
              <a:buNone/>
            </a:pPr>
            <a:r>
              <a:rPr lang="en-GB" sz="2400" b="1"/>
              <a:t>How could the introduction of this benefit your current operation ?</a:t>
            </a:r>
          </a:p>
        </p:txBody>
      </p:sp>
      <p:sp>
        <p:nvSpPr>
          <p:cNvPr id="25604" name="Rectangle 4"/>
          <p:cNvSpPr>
            <a:spLocks noChangeArrowheads="1"/>
          </p:cNvSpPr>
          <p:nvPr/>
        </p:nvSpPr>
        <p:spPr bwMode="auto">
          <a:xfrm>
            <a:off x="755650" y="1628775"/>
            <a:ext cx="7632700" cy="453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GB" sz="2400"/>
          </a:p>
        </p:txBody>
      </p:sp>
      <p:sp>
        <p:nvSpPr>
          <p:cNvPr id="25605" name="AutoShape 5"/>
          <p:cNvSpPr>
            <a:spLocks noChangeArrowheads="1"/>
          </p:cNvSpPr>
          <p:nvPr/>
        </p:nvSpPr>
        <p:spPr bwMode="auto">
          <a:xfrm>
            <a:off x="6516688" y="260350"/>
            <a:ext cx="1150937" cy="576263"/>
          </a:xfrm>
          <a:prstGeom prst="roundRect">
            <a:avLst>
              <a:gd name="adj" fmla="val 16667"/>
            </a:avLst>
          </a:prstGeom>
          <a:solidFill>
            <a:srgbClr val="0D0956"/>
          </a:solidFill>
          <a:ln>
            <a:noFill/>
          </a:ln>
          <a:effectLst>
            <a:prstShdw prst="shdw17" dist="17961" dir="2700000">
              <a:srgbClr val="080534"/>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r>
              <a:rPr lang="en-GB" sz="1600">
                <a:solidFill>
                  <a:schemeClr val="bg1"/>
                </a:solidFill>
              </a:rPr>
              <a:t>Exercise</a:t>
            </a:r>
          </a:p>
        </p:txBody>
      </p:sp>
    </p:spTree>
    <p:extLst>
      <p:ext uri="{BB962C8B-B14F-4D97-AF65-F5344CB8AC3E}">
        <p14:creationId xmlns:p14="http://schemas.microsoft.com/office/powerpoint/2010/main" val="236900308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p:nvPr>
        </p:nvSpPr>
        <p:spPr>
          <a:xfrm>
            <a:off x="611188" y="609601"/>
            <a:ext cx="8304212" cy="5486400"/>
          </a:xfrm>
          <a:solidFill>
            <a:schemeClr val="bg1"/>
          </a:solidFill>
        </p:spPr>
        <p:txBody>
          <a:bodyPr/>
          <a:lstStyle/>
          <a:p>
            <a:pPr marL="361950" indent="-361950" defTabSz="873125">
              <a:buFont typeface="Wingdings" pitchFamily="2" charset="2"/>
              <a:buNone/>
            </a:pPr>
            <a:r>
              <a:rPr lang="en-GB" b="1" dirty="0">
                <a:latin typeface="Arial" charset="0"/>
                <a:ea typeface="ＭＳ Ｐゴシック" pitchFamily="-65" charset="-128"/>
              </a:rPr>
              <a:t>What is it?</a:t>
            </a:r>
          </a:p>
          <a:p>
            <a:pPr marL="361950" indent="-361950" defTabSz="873125"/>
            <a:r>
              <a:rPr lang="en-GB" sz="1800" dirty="0">
                <a:latin typeface="Arial" charset="0"/>
                <a:ea typeface="ＭＳ Ｐゴシック" pitchFamily="-65" charset="-128"/>
              </a:rPr>
              <a:t>Waste (</a:t>
            </a:r>
            <a:r>
              <a:rPr lang="en-GB" sz="1800" dirty="0" err="1">
                <a:latin typeface="Arial" charset="0"/>
                <a:ea typeface="ＭＳ Ｐゴシック" pitchFamily="-65" charset="-128"/>
              </a:rPr>
              <a:t>Muda</a:t>
            </a:r>
            <a:r>
              <a:rPr lang="en-GB" sz="1800" dirty="0">
                <a:latin typeface="Arial" charset="0"/>
                <a:ea typeface="ＭＳ Ｐゴシック" pitchFamily="-65" charset="-128"/>
              </a:rPr>
              <a:t>) is anything that does not add value to the customer. Identifying and removing waste will improve our value stream, and help create flow and pull in our processes.</a:t>
            </a:r>
          </a:p>
          <a:p>
            <a:pPr marL="361950" indent="-361950" defTabSz="873125"/>
            <a:endParaRPr lang="en-GB" sz="1800" dirty="0">
              <a:latin typeface="Arial" charset="0"/>
              <a:ea typeface="ＭＳ Ｐゴシック" pitchFamily="-65" charset="-128"/>
            </a:endParaRPr>
          </a:p>
          <a:p>
            <a:pPr marL="361950" indent="-361950" defTabSz="873125">
              <a:buFont typeface="Wingdings" pitchFamily="2" charset="2"/>
              <a:buNone/>
            </a:pPr>
            <a:r>
              <a:rPr lang="en-GB" b="1" dirty="0">
                <a:latin typeface="Arial" charset="0"/>
                <a:ea typeface="ＭＳ Ｐゴシック" pitchFamily="-65" charset="-128"/>
              </a:rPr>
              <a:t>How does it work?</a:t>
            </a:r>
          </a:p>
          <a:p>
            <a:pPr marL="361950" indent="-361950" defTabSz="873125"/>
            <a:r>
              <a:rPr lang="en-GB" sz="1800" dirty="0">
                <a:latin typeface="Arial" charset="0"/>
                <a:ea typeface="ＭＳ Ｐゴシック" pitchFamily="-65" charset="-128"/>
              </a:rPr>
              <a:t>To help us manage waste we break it into two types:</a:t>
            </a:r>
          </a:p>
          <a:p>
            <a:pPr marL="892175" lvl="1" indent="-350838" defTabSz="873125"/>
            <a:r>
              <a:rPr lang="en-GB" dirty="0">
                <a:latin typeface="Arial" charset="0"/>
                <a:ea typeface="ＭＳ Ｐゴシック" pitchFamily="-65" charset="-128"/>
              </a:rPr>
              <a:t>Type 1: waste we can identify, but cannot easily remove. This will include geographical, IT and legislative constraints.</a:t>
            </a:r>
          </a:p>
          <a:p>
            <a:pPr marL="892175" lvl="1" indent="-350838" defTabSz="873125"/>
            <a:r>
              <a:rPr lang="en-GB" dirty="0">
                <a:latin typeface="Arial" charset="0"/>
                <a:ea typeface="ＭＳ Ｐゴシック" pitchFamily="-65" charset="-128"/>
              </a:rPr>
              <a:t>Type 2: waste that we can eliminate now. </a:t>
            </a:r>
          </a:p>
          <a:p>
            <a:pPr marL="361950" indent="-361950" defTabSz="873125"/>
            <a:r>
              <a:rPr lang="en-GB" sz="1800" dirty="0">
                <a:latin typeface="Arial" charset="0"/>
                <a:ea typeface="ＭＳ Ｐゴシック" pitchFamily="-65" charset="-128"/>
              </a:rPr>
              <a:t>To help identify waste we have:</a:t>
            </a:r>
            <a:r>
              <a:rPr lang="en-GB" sz="2400" dirty="0">
                <a:latin typeface="Arial" charset="0"/>
                <a:ea typeface="ＭＳ Ｐゴシック" pitchFamily="-65" charset="-128"/>
              </a:rPr>
              <a:t> </a:t>
            </a:r>
          </a:p>
          <a:p>
            <a:pPr marL="892175" lvl="1" indent="-350838" defTabSz="873125"/>
            <a:r>
              <a:rPr lang="en-GB" dirty="0">
                <a:latin typeface="Arial" charset="0"/>
                <a:ea typeface="ＭＳ Ｐゴシック" pitchFamily="-65" charset="-128"/>
              </a:rPr>
              <a:t>TIM WOOD Use when the focus is on improving </a:t>
            </a:r>
            <a:r>
              <a:rPr lang="en-GB" b="1" i="1" dirty="0">
                <a:latin typeface="Arial" charset="0"/>
                <a:ea typeface="ＭＳ Ｐゴシック" pitchFamily="-65" charset="-128"/>
              </a:rPr>
              <a:t>operational</a:t>
            </a:r>
            <a:r>
              <a:rPr lang="en-GB" dirty="0">
                <a:latin typeface="Arial" charset="0"/>
                <a:ea typeface="ＭＳ Ｐゴシック" pitchFamily="-65" charset="-128"/>
              </a:rPr>
              <a:t> </a:t>
            </a:r>
            <a:r>
              <a:rPr lang="en-GB" b="1" i="1" dirty="0">
                <a:latin typeface="Arial" charset="0"/>
                <a:ea typeface="ＭＳ Ｐゴシック" pitchFamily="-65" charset="-128"/>
              </a:rPr>
              <a:t>efficiency</a:t>
            </a:r>
            <a:endParaRPr lang="en-GB" dirty="0">
              <a:latin typeface="Arial" charset="0"/>
              <a:ea typeface="ＭＳ Ｐゴシック" pitchFamily="-65" charset="-128"/>
            </a:endParaRPr>
          </a:p>
          <a:p>
            <a:pPr marL="892175" lvl="1" indent="-350838" defTabSz="873125"/>
            <a:endParaRPr lang="en-GB" dirty="0">
              <a:latin typeface="Arial" charset="0"/>
              <a:ea typeface="ＭＳ Ｐゴシック" pitchFamily="-65" charset="-128"/>
            </a:endParaRPr>
          </a:p>
          <a:p>
            <a:pPr marL="361950" indent="-361950" defTabSz="873125">
              <a:buFont typeface="Wingdings" pitchFamily="2" charset="2"/>
              <a:buNone/>
            </a:pPr>
            <a:endParaRPr lang="en-GB" sz="1800" dirty="0">
              <a:latin typeface="Arial" charset="0"/>
              <a:ea typeface="ＭＳ Ｐゴシック" pitchFamily="-65" charset="-128"/>
            </a:endParaRPr>
          </a:p>
        </p:txBody>
      </p:sp>
      <p:sp>
        <p:nvSpPr>
          <p:cNvPr id="4" name="Rectangle 15"/>
          <p:cNvSpPr>
            <a:spLocks noGrp="1" noChangeArrowheads="1"/>
          </p:cNvSpPr>
          <p:nvPr>
            <p:ph type="sldNum" sz="quarter" idx="4294967295"/>
          </p:nvPr>
        </p:nvSpPr>
        <p:spPr>
          <a:xfrm>
            <a:off x="7127875" y="6642100"/>
            <a:ext cx="2016125" cy="171450"/>
          </a:xfrm>
          <a:prstGeom prst="rect">
            <a:avLst/>
          </a:prstGeom>
        </p:spPr>
        <p:txBody>
          <a:bodyPr/>
          <a:lstStyle/>
          <a:p>
            <a:fld id="{0D5E58FE-7AC6-4864-B21C-A1C5B5D67C17}" type="slidenum">
              <a:rPr lang="en-GB"/>
              <a:pPr/>
              <a:t>26</a:t>
            </a:fld>
            <a:endParaRPr lang="en-GB"/>
          </a:p>
        </p:txBody>
      </p:sp>
      <p:sp>
        <p:nvSpPr>
          <p:cNvPr id="110594" name="Rectangle 2"/>
          <p:cNvSpPr>
            <a:spLocks noGrp="1" noChangeArrowheads="1"/>
          </p:cNvSpPr>
          <p:nvPr>
            <p:ph type="title" idx="4294967295"/>
          </p:nvPr>
        </p:nvSpPr>
        <p:spPr>
          <a:xfrm>
            <a:off x="0" y="-76200"/>
            <a:ext cx="6840538" cy="647700"/>
          </a:xfrm>
        </p:spPr>
        <p:txBody>
          <a:bodyPr/>
          <a:lstStyle/>
          <a:p>
            <a:br>
              <a:rPr lang="en-GB">
                <a:latin typeface="Arial" charset="0"/>
                <a:ea typeface="ＭＳ Ｐゴシック" pitchFamily="-65" charset="-128"/>
              </a:rPr>
            </a:br>
            <a:r>
              <a:rPr lang="en-GB">
                <a:latin typeface="Arial" charset="0"/>
                <a:ea typeface="ＭＳ Ｐゴシック" pitchFamily="-65" charset="-128"/>
              </a:rPr>
              <a:t>WASTE</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5"/>
          <p:cNvSpPr>
            <a:spLocks noGrp="1" noChangeArrowheads="1"/>
          </p:cNvSpPr>
          <p:nvPr>
            <p:ph type="sldNum" sz="quarter" idx="4294967295"/>
          </p:nvPr>
        </p:nvSpPr>
        <p:spPr>
          <a:xfrm>
            <a:off x="7127875" y="6642100"/>
            <a:ext cx="2016125" cy="171450"/>
          </a:xfrm>
          <a:prstGeom prst="rect">
            <a:avLst/>
          </a:prstGeom>
        </p:spPr>
        <p:txBody>
          <a:bodyPr/>
          <a:lstStyle/>
          <a:p>
            <a:fld id="{6D4A0377-9F86-4372-9742-EE3F6425BC46}" type="slidenum">
              <a:rPr lang="en-GB"/>
              <a:pPr/>
              <a:t>27</a:t>
            </a:fld>
            <a:endParaRPr lang="en-GB"/>
          </a:p>
        </p:txBody>
      </p:sp>
      <p:sp>
        <p:nvSpPr>
          <p:cNvPr id="112642" name="Rectangle 2"/>
          <p:cNvSpPr>
            <a:spLocks noGrp="1" noChangeArrowheads="1"/>
          </p:cNvSpPr>
          <p:nvPr>
            <p:ph type="title" idx="4294967295"/>
          </p:nvPr>
        </p:nvSpPr>
        <p:spPr>
          <a:xfrm>
            <a:off x="0" y="0"/>
            <a:ext cx="9144000" cy="647700"/>
          </a:xfrm>
        </p:spPr>
        <p:txBody>
          <a:bodyPr/>
          <a:lstStyle/>
          <a:p>
            <a:br>
              <a:rPr lang="en-GB">
                <a:latin typeface="Arial" charset="0"/>
                <a:ea typeface="ＭＳ Ｐゴシック" pitchFamily="-65" charset="-128"/>
              </a:rPr>
            </a:br>
            <a:r>
              <a:rPr lang="en-GB">
                <a:latin typeface="Arial" charset="0"/>
                <a:ea typeface="ＭＳ Ｐゴシック" pitchFamily="-65" charset="-128"/>
              </a:rPr>
              <a:t>TIM WOOD – THE 7 FORMS OF PROCESS WASTE</a:t>
            </a:r>
          </a:p>
        </p:txBody>
      </p:sp>
      <p:sp>
        <p:nvSpPr>
          <p:cNvPr id="112644" name="Rectangle 4"/>
          <p:cNvSpPr>
            <a:spLocks noChangeArrowheads="1"/>
          </p:cNvSpPr>
          <p:nvPr/>
        </p:nvSpPr>
        <p:spPr bwMode="auto">
          <a:xfrm>
            <a:off x="1" y="5705475"/>
            <a:ext cx="9144000" cy="1152525"/>
          </a:xfrm>
          <a:prstGeom prst="rect">
            <a:avLst/>
          </a:prstGeom>
          <a:solidFill>
            <a:srgbClr val="FFFFFF"/>
          </a:solidFill>
          <a:ln w="9525">
            <a:noFill/>
            <a:miter lim="800000"/>
            <a:headEnd/>
            <a:tailEnd/>
          </a:ln>
          <a:effectLst/>
        </p:spPr>
        <p:txBody>
          <a:bodyPr lIns="87276" tIns="43638" rIns="87276" bIns="43638"/>
          <a:lstStyle/>
          <a:p>
            <a:pPr algn="ctr" defTabSz="873125">
              <a:lnSpc>
                <a:spcPct val="100000"/>
              </a:lnSpc>
              <a:buFont typeface="Wingdings" pitchFamily="2" charset="2"/>
              <a:buNone/>
            </a:pPr>
            <a:r>
              <a:rPr lang="en-GB" sz="2000" b="1" dirty="0"/>
              <a:t>Remember</a:t>
            </a:r>
          </a:p>
          <a:p>
            <a:pPr algn="ctr" defTabSz="873125">
              <a:lnSpc>
                <a:spcPct val="100000"/>
              </a:lnSpc>
              <a:buFont typeface="Wingdings" pitchFamily="2" charset="2"/>
              <a:buNone/>
            </a:pPr>
            <a:r>
              <a:rPr lang="en-GB" sz="2000" dirty="0"/>
              <a:t>Eliminating waste is one of the quickest, easiest and cheapest ways of improving a process.</a:t>
            </a:r>
          </a:p>
        </p:txBody>
      </p:sp>
      <p:pic>
        <p:nvPicPr>
          <p:cNvPr id="108545" name="Picture 1"/>
          <p:cNvPicPr>
            <a:picLocks noChangeAspect="1" noChangeArrowheads="1"/>
          </p:cNvPicPr>
          <p:nvPr/>
        </p:nvPicPr>
        <p:blipFill>
          <a:blip r:embed="rId3" cstate="email"/>
          <a:srcRect/>
          <a:stretch>
            <a:fillRect/>
          </a:stretch>
        </p:blipFill>
        <p:spPr bwMode="auto">
          <a:xfrm>
            <a:off x="238125" y="757239"/>
            <a:ext cx="8524875" cy="4992124"/>
          </a:xfrm>
          <a:prstGeom prst="rect">
            <a:avLst/>
          </a:prstGeom>
          <a:noFill/>
          <a:ln w="9525">
            <a:noFill/>
            <a:miter lim="800000"/>
            <a:headEnd/>
            <a:tailEnd/>
          </a:ln>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0" y="76200"/>
            <a:ext cx="6840537" cy="647700"/>
          </a:xfrm>
        </p:spPr>
        <p:txBody>
          <a:bodyPr/>
          <a:lstStyle/>
          <a:p>
            <a:r>
              <a:rPr lang="en-GB" dirty="0"/>
              <a:t>THE SEVEN WASTES…. TIMWOOD</a:t>
            </a:r>
          </a:p>
        </p:txBody>
      </p:sp>
      <p:sp>
        <p:nvSpPr>
          <p:cNvPr id="746499" name="Text Box 3"/>
          <p:cNvSpPr txBox="1">
            <a:spLocks noChangeArrowheads="1"/>
          </p:cNvSpPr>
          <p:nvPr/>
        </p:nvSpPr>
        <p:spPr bwMode="auto">
          <a:xfrm>
            <a:off x="3400425" y="762000"/>
            <a:ext cx="6048375" cy="4781550"/>
          </a:xfrm>
          <a:prstGeom prst="rect">
            <a:avLst/>
          </a:prstGeom>
          <a:noFill/>
          <a:ln w="9525">
            <a:noFill/>
            <a:miter lim="800000"/>
            <a:headEnd/>
            <a:tailEnd/>
          </a:ln>
          <a:effectLst/>
        </p:spPr>
        <p:txBody>
          <a:bodyPr>
            <a:spAutoFit/>
          </a:bodyPr>
          <a:lstStyle/>
          <a:p>
            <a:pPr>
              <a:lnSpc>
                <a:spcPct val="100000"/>
              </a:lnSpc>
              <a:spcBef>
                <a:spcPct val="0"/>
              </a:spcBef>
              <a:buFontTx/>
              <a:buNone/>
            </a:pPr>
            <a:r>
              <a:rPr lang="en-GB" sz="4400"/>
              <a:t>Transportation                            </a:t>
            </a:r>
          </a:p>
          <a:p>
            <a:pPr>
              <a:lnSpc>
                <a:spcPct val="100000"/>
              </a:lnSpc>
              <a:spcBef>
                <a:spcPct val="0"/>
              </a:spcBef>
              <a:buFontTx/>
              <a:buNone/>
            </a:pPr>
            <a:r>
              <a:rPr lang="en-GB" sz="4400"/>
              <a:t>Inventory			    	</a:t>
            </a:r>
          </a:p>
          <a:p>
            <a:pPr>
              <a:lnSpc>
                <a:spcPct val="100000"/>
              </a:lnSpc>
              <a:spcBef>
                <a:spcPct val="0"/>
              </a:spcBef>
              <a:buFontTx/>
              <a:buNone/>
            </a:pPr>
            <a:r>
              <a:rPr lang="en-GB" sz="4400"/>
              <a:t>Motion</a:t>
            </a:r>
          </a:p>
          <a:p>
            <a:pPr>
              <a:lnSpc>
                <a:spcPct val="100000"/>
              </a:lnSpc>
              <a:spcBef>
                <a:spcPct val="0"/>
              </a:spcBef>
              <a:buFontTx/>
              <a:buNone/>
            </a:pPr>
            <a:r>
              <a:rPr lang="en-GB" sz="4400"/>
              <a:t>Waiting</a:t>
            </a:r>
          </a:p>
          <a:p>
            <a:pPr>
              <a:lnSpc>
                <a:spcPct val="100000"/>
              </a:lnSpc>
              <a:spcBef>
                <a:spcPct val="0"/>
              </a:spcBef>
              <a:buFontTx/>
              <a:buNone/>
            </a:pPr>
            <a:r>
              <a:rPr lang="en-GB" sz="4400"/>
              <a:t>Over production</a:t>
            </a:r>
          </a:p>
          <a:p>
            <a:pPr>
              <a:lnSpc>
                <a:spcPct val="100000"/>
              </a:lnSpc>
              <a:spcBef>
                <a:spcPct val="0"/>
              </a:spcBef>
              <a:buFontTx/>
              <a:buNone/>
            </a:pPr>
            <a:r>
              <a:rPr lang="en-GB" sz="4400"/>
              <a:t>Over processing</a:t>
            </a:r>
          </a:p>
          <a:p>
            <a:pPr>
              <a:lnSpc>
                <a:spcPct val="100000"/>
              </a:lnSpc>
              <a:spcBef>
                <a:spcPct val="0"/>
              </a:spcBef>
              <a:buFontTx/>
              <a:buNone/>
            </a:pPr>
            <a:r>
              <a:rPr lang="en-GB" sz="4400"/>
              <a:t>Defects</a:t>
            </a:r>
          </a:p>
        </p:txBody>
      </p:sp>
      <p:sp>
        <p:nvSpPr>
          <p:cNvPr id="746500" name="Text Box 4"/>
          <p:cNvSpPr txBox="1">
            <a:spLocks noChangeArrowheads="1"/>
          </p:cNvSpPr>
          <p:nvPr/>
        </p:nvSpPr>
        <p:spPr bwMode="auto">
          <a:xfrm>
            <a:off x="519113" y="833438"/>
            <a:ext cx="1512887" cy="4781550"/>
          </a:xfrm>
          <a:prstGeom prst="rect">
            <a:avLst/>
          </a:prstGeom>
          <a:noFill/>
          <a:ln w="9525">
            <a:noFill/>
            <a:miter lim="800000"/>
            <a:headEnd/>
            <a:tailEnd/>
          </a:ln>
          <a:effectLst/>
        </p:spPr>
        <p:txBody>
          <a:bodyPr>
            <a:spAutoFit/>
          </a:bodyPr>
          <a:lstStyle/>
          <a:p>
            <a:pPr>
              <a:lnSpc>
                <a:spcPct val="100000"/>
              </a:lnSpc>
              <a:spcBef>
                <a:spcPct val="0"/>
              </a:spcBef>
              <a:buFontTx/>
              <a:buNone/>
            </a:pPr>
            <a:r>
              <a:rPr lang="en-GB" sz="4400" dirty="0"/>
              <a:t>T</a:t>
            </a:r>
          </a:p>
          <a:p>
            <a:pPr>
              <a:lnSpc>
                <a:spcPct val="100000"/>
              </a:lnSpc>
              <a:spcBef>
                <a:spcPct val="0"/>
              </a:spcBef>
              <a:buFontTx/>
              <a:buNone/>
            </a:pPr>
            <a:r>
              <a:rPr lang="en-GB" sz="4400" dirty="0"/>
              <a:t>I  	</a:t>
            </a:r>
          </a:p>
          <a:p>
            <a:pPr>
              <a:lnSpc>
                <a:spcPct val="100000"/>
              </a:lnSpc>
              <a:spcBef>
                <a:spcPct val="0"/>
              </a:spcBef>
              <a:buFontTx/>
              <a:buNone/>
            </a:pPr>
            <a:r>
              <a:rPr lang="en-GB" sz="4400" dirty="0"/>
              <a:t>M</a:t>
            </a:r>
          </a:p>
          <a:p>
            <a:pPr>
              <a:lnSpc>
                <a:spcPct val="100000"/>
              </a:lnSpc>
              <a:spcBef>
                <a:spcPct val="0"/>
              </a:spcBef>
              <a:buFontTx/>
              <a:buNone/>
            </a:pPr>
            <a:r>
              <a:rPr lang="en-GB" sz="4400" dirty="0"/>
              <a:t>W</a:t>
            </a:r>
          </a:p>
          <a:p>
            <a:pPr>
              <a:lnSpc>
                <a:spcPct val="100000"/>
              </a:lnSpc>
              <a:spcBef>
                <a:spcPct val="0"/>
              </a:spcBef>
              <a:buFontTx/>
              <a:buNone/>
            </a:pPr>
            <a:r>
              <a:rPr lang="en-GB" sz="4400" dirty="0"/>
              <a:t>O</a:t>
            </a:r>
          </a:p>
          <a:p>
            <a:pPr>
              <a:lnSpc>
                <a:spcPct val="100000"/>
              </a:lnSpc>
              <a:spcBef>
                <a:spcPct val="0"/>
              </a:spcBef>
              <a:buFontTx/>
              <a:buNone/>
            </a:pPr>
            <a:r>
              <a:rPr lang="en-GB" sz="4400" dirty="0"/>
              <a:t>O</a:t>
            </a:r>
          </a:p>
          <a:p>
            <a:pPr>
              <a:lnSpc>
                <a:spcPct val="100000"/>
              </a:lnSpc>
              <a:spcBef>
                <a:spcPct val="0"/>
              </a:spcBef>
              <a:buFontTx/>
              <a:buNone/>
            </a:pPr>
            <a:r>
              <a:rPr lang="en-GB" sz="4400" dirty="0"/>
              <a: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6499">
                                            <p:txEl>
                                              <p:pRg st="0" end="0"/>
                                            </p:txEl>
                                          </p:spTgt>
                                        </p:tgtEl>
                                        <p:attrNameLst>
                                          <p:attrName>style.visibility</p:attrName>
                                        </p:attrNameLst>
                                      </p:cBhvr>
                                      <p:to>
                                        <p:strVal val="visible"/>
                                      </p:to>
                                    </p:set>
                                    <p:anim calcmode="lin" valueType="num">
                                      <p:cBhvr additive="base">
                                        <p:cTn id="7" dur="500" fill="hold"/>
                                        <p:tgtEl>
                                          <p:spTgt spid="746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46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6499">
                                            <p:txEl>
                                              <p:pRg st="1" end="1"/>
                                            </p:txEl>
                                          </p:spTgt>
                                        </p:tgtEl>
                                        <p:attrNameLst>
                                          <p:attrName>style.visibility</p:attrName>
                                        </p:attrNameLst>
                                      </p:cBhvr>
                                      <p:to>
                                        <p:strVal val="visible"/>
                                      </p:to>
                                    </p:set>
                                    <p:anim calcmode="lin" valueType="num">
                                      <p:cBhvr additive="base">
                                        <p:cTn id="13" dur="500" fill="hold"/>
                                        <p:tgtEl>
                                          <p:spTgt spid="7464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464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6499">
                                            <p:txEl>
                                              <p:pRg st="2" end="2"/>
                                            </p:txEl>
                                          </p:spTgt>
                                        </p:tgtEl>
                                        <p:attrNameLst>
                                          <p:attrName>style.visibility</p:attrName>
                                        </p:attrNameLst>
                                      </p:cBhvr>
                                      <p:to>
                                        <p:strVal val="visible"/>
                                      </p:to>
                                    </p:set>
                                    <p:anim calcmode="lin" valueType="num">
                                      <p:cBhvr additive="base">
                                        <p:cTn id="19" dur="500" fill="hold"/>
                                        <p:tgtEl>
                                          <p:spTgt spid="7464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464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46499">
                                            <p:txEl>
                                              <p:pRg st="3" end="3"/>
                                            </p:txEl>
                                          </p:spTgt>
                                        </p:tgtEl>
                                        <p:attrNameLst>
                                          <p:attrName>style.visibility</p:attrName>
                                        </p:attrNameLst>
                                      </p:cBhvr>
                                      <p:to>
                                        <p:strVal val="visible"/>
                                      </p:to>
                                    </p:set>
                                    <p:anim calcmode="lin" valueType="num">
                                      <p:cBhvr additive="base">
                                        <p:cTn id="25" dur="500" fill="hold"/>
                                        <p:tgtEl>
                                          <p:spTgt spid="7464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464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46499">
                                            <p:txEl>
                                              <p:pRg st="4" end="4"/>
                                            </p:txEl>
                                          </p:spTgt>
                                        </p:tgtEl>
                                        <p:attrNameLst>
                                          <p:attrName>style.visibility</p:attrName>
                                        </p:attrNameLst>
                                      </p:cBhvr>
                                      <p:to>
                                        <p:strVal val="visible"/>
                                      </p:to>
                                    </p:set>
                                    <p:anim calcmode="lin" valueType="num">
                                      <p:cBhvr additive="base">
                                        <p:cTn id="31" dur="500" fill="hold"/>
                                        <p:tgtEl>
                                          <p:spTgt spid="7464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464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46499">
                                            <p:txEl>
                                              <p:pRg st="5" end="5"/>
                                            </p:txEl>
                                          </p:spTgt>
                                        </p:tgtEl>
                                        <p:attrNameLst>
                                          <p:attrName>style.visibility</p:attrName>
                                        </p:attrNameLst>
                                      </p:cBhvr>
                                      <p:to>
                                        <p:strVal val="visible"/>
                                      </p:to>
                                    </p:set>
                                    <p:anim calcmode="lin" valueType="num">
                                      <p:cBhvr additive="base">
                                        <p:cTn id="37" dur="500" fill="hold"/>
                                        <p:tgtEl>
                                          <p:spTgt spid="74649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4649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46499">
                                            <p:txEl>
                                              <p:pRg st="6" end="6"/>
                                            </p:txEl>
                                          </p:spTgt>
                                        </p:tgtEl>
                                        <p:attrNameLst>
                                          <p:attrName>style.visibility</p:attrName>
                                        </p:attrNameLst>
                                      </p:cBhvr>
                                      <p:to>
                                        <p:strVal val="visible"/>
                                      </p:to>
                                    </p:set>
                                    <p:anim calcmode="lin" valueType="num">
                                      <p:cBhvr additive="base">
                                        <p:cTn id="43" dur="500" fill="hold"/>
                                        <p:tgtEl>
                                          <p:spTgt spid="74649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464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6499"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5" name="Rectangle 3"/>
          <p:cNvSpPr>
            <a:spLocks noGrp="1" noChangeArrowheads="1"/>
          </p:cNvSpPr>
          <p:nvPr>
            <p:ph/>
          </p:nvPr>
        </p:nvSpPr>
        <p:spPr>
          <a:xfrm>
            <a:off x="611188" y="1019175"/>
            <a:ext cx="7777162" cy="5762625"/>
          </a:xfrm>
          <a:noFill/>
        </p:spPr>
        <p:txBody>
          <a:bodyPr/>
          <a:lstStyle/>
          <a:p>
            <a:pPr>
              <a:buFont typeface="Wingdings" pitchFamily="2" charset="2"/>
              <a:buNone/>
            </a:pPr>
            <a:r>
              <a:rPr lang="en-GB" sz="2800" b="1" dirty="0">
                <a:solidFill>
                  <a:srgbClr val="FF0000"/>
                </a:solidFill>
                <a:latin typeface="Arial" charset="0"/>
                <a:ea typeface="ＭＳ Ｐゴシック" pitchFamily="-65" charset="-128"/>
              </a:rPr>
              <a:t>M</a:t>
            </a:r>
            <a:r>
              <a:rPr lang="en-GB" sz="2800" dirty="0">
                <a:solidFill>
                  <a:srgbClr val="FF0000"/>
                </a:solidFill>
                <a:latin typeface="Arial" charset="0"/>
                <a:ea typeface="ＭＳ Ｐゴシック" pitchFamily="-65" charset="-128"/>
              </a:rPr>
              <a:t>otion</a:t>
            </a:r>
          </a:p>
          <a:p>
            <a:pPr>
              <a:buFont typeface="Wingdings" pitchFamily="2" charset="2"/>
              <a:buNone/>
            </a:pPr>
            <a:r>
              <a:rPr lang="en-GB" sz="2800" b="1" dirty="0">
                <a:solidFill>
                  <a:srgbClr val="FF0000"/>
                </a:solidFill>
                <a:latin typeface="Arial" charset="0"/>
                <a:ea typeface="ＭＳ Ｐゴシック" pitchFamily="-65" charset="-128"/>
              </a:rPr>
              <a:t>I</a:t>
            </a:r>
            <a:r>
              <a:rPr lang="en-GB" sz="2800" dirty="0">
                <a:solidFill>
                  <a:srgbClr val="FF0000"/>
                </a:solidFill>
                <a:latin typeface="Arial" charset="0"/>
                <a:ea typeface="ＭＳ Ｐゴシック" pitchFamily="-65" charset="-128"/>
              </a:rPr>
              <a:t>nventory Incorrect</a:t>
            </a:r>
          </a:p>
          <a:p>
            <a:pPr>
              <a:buFont typeface="Wingdings" pitchFamily="2" charset="2"/>
              <a:buNone/>
            </a:pPr>
            <a:r>
              <a:rPr lang="en-GB" sz="2800" b="1" dirty="0">
                <a:solidFill>
                  <a:srgbClr val="FF0000"/>
                </a:solidFill>
                <a:latin typeface="Arial" charset="0"/>
                <a:ea typeface="ＭＳ Ｐゴシック" pitchFamily="-65" charset="-128"/>
              </a:rPr>
              <a:t>C</a:t>
            </a:r>
            <a:r>
              <a:rPr lang="en-GB" sz="2800" dirty="0">
                <a:solidFill>
                  <a:srgbClr val="FF0000"/>
                </a:solidFill>
                <a:latin typeface="Arial" charset="0"/>
                <a:ea typeface="ＭＳ Ｐゴシック" pitchFamily="-65" charset="-128"/>
              </a:rPr>
              <a:t>ommunication Unclear</a:t>
            </a:r>
          </a:p>
          <a:p>
            <a:pPr>
              <a:buFont typeface="Wingdings" pitchFamily="2" charset="2"/>
              <a:buNone/>
            </a:pPr>
            <a:r>
              <a:rPr lang="en-GB" sz="2800" b="1" dirty="0">
                <a:solidFill>
                  <a:srgbClr val="FF0000"/>
                </a:solidFill>
                <a:latin typeface="Arial" charset="0"/>
                <a:ea typeface="ＭＳ Ｐゴシック" pitchFamily="-65" charset="-128"/>
              </a:rPr>
              <a:t>R</a:t>
            </a:r>
            <a:r>
              <a:rPr lang="en-GB" sz="2800" dirty="0">
                <a:solidFill>
                  <a:srgbClr val="FF0000"/>
                </a:solidFill>
                <a:latin typeface="Arial" charset="0"/>
                <a:ea typeface="ＭＳ Ｐゴシック" pitchFamily="-65" charset="-128"/>
              </a:rPr>
              <a:t>epetition</a:t>
            </a:r>
          </a:p>
          <a:p>
            <a:pPr>
              <a:buFont typeface="Wingdings" pitchFamily="2" charset="2"/>
              <a:buNone/>
            </a:pPr>
            <a:r>
              <a:rPr lang="en-GB" sz="2800" b="1" dirty="0">
                <a:solidFill>
                  <a:srgbClr val="FF0000"/>
                </a:solidFill>
                <a:latin typeface="Arial" charset="0"/>
                <a:ea typeface="ＭＳ Ｐゴシック" pitchFamily="-65" charset="-128"/>
              </a:rPr>
              <a:t>O</a:t>
            </a:r>
            <a:r>
              <a:rPr lang="en-GB" sz="2800" dirty="0">
                <a:solidFill>
                  <a:srgbClr val="FF0000"/>
                </a:solidFill>
                <a:latin typeface="Arial" charset="0"/>
                <a:ea typeface="ＭＳ Ｐゴシック" pitchFamily="-65" charset="-128"/>
              </a:rPr>
              <a:t>pportunity Lost</a:t>
            </a:r>
          </a:p>
          <a:p>
            <a:pPr>
              <a:buFont typeface="Wingdings" pitchFamily="2" charset="2"/>
              <a:buNone/>
            </a:pPr>
            <a:r>
              <a:rPr lang="en-GB" sz="2800" b="1" dirty="0">
                <a:solidFill>
                  <a:srgbClr val="FF0000"/>
                </a:solidFill>
                <a:latin typeface="Arial" charset="0"/>
                <a:ea typeface="ＭＳ Ｐゴシック" pitchFamily="-65" charset="-128"/>
              </a:rPr>
              <a:t>W</a:t>
            </a:r>
            <a:r>
              <a:rPr lang="en-GB" sz="2800" dirty="0">
                <a:solidFill>
                  <a:srgbClr val="FF0000"/>
                </a:solidFill>
                <a:latin typeface="Arial" charset="0"/>
                <a:ea typeface="ＭＳ Ｐゴシック" pitchFamily="-65" charset="-128"/>
              </a:rPr>
              <a:t>aiting</a:t>
            </a:r>
          </a:p>
          <a:p>
            <a:pPr>
              <a:buFont typeface="Wingdings" pitchFamily="2" charset="2"/>
              <a:buNone/>
            </a:pPr>
            <a:r>
              <a:rPr lang="en-GB" sz="2800" b="1" dirty="0">
                <a:solidFill>
                  <a:srgbClr val="FF0000"/>
                </a:solidFill>
                <a:latin typeface="Arial" charset="0"/>
                <a:ea typeface="ＭＳ Ｐゴシック" pitchFamily="-65" charset="-128"/>
              </a:rPr>
              <a:t>E</a:t>
            </a:r>
            <a:r>
              <a:rPr lang="en-GB" sz="2800" dirty="0">
                <a:solidFill>
                  <a:srgbClr val="FF0000"/>
                </a:solidFill>
                <a:latin typeface="Arial" charset="0"/>
                <a:ea typeface="ＭＳ Ｐゴシック" pitchFamily="-65" charset="-128"/>
              </a:rPr>
              <a:t>rrors</a:t>
            </a:r>
            <a:endParaRPr lang="en-GB" sz="2800" b="1" dirty="0">
              <a:solidFill>
                <a:srgbClr val="FF0000"/>
              </a:solidFill>
              <a:latin typeface="Arial" charset="0"/>
              <a:ea typeface="ＭＳ Ｐゴシック" pitchFamily="-65" charset="-128"/>
            </a:endParaRPr>
          </a:p>
          <a:p>
            <a:pPr>
              <a:buFont typeface="Wingdings" pitchFamily="2" charset="2"/>
              <a:buNone/>
            </a:pPr>
            <a:endParaRPr lang="en-GB" sz="2800" b="1" dirty="0">
              <a:latin typeface="Arial" charset="0"/>
              <a:ea typeface="ＭＳ Ｐゴシック" pitchFamily="-65" charset="-128"/>
            </a:endParaRPr>
          </a:p>
        </p:txBody>
      </p:sp>
      <p:sp>
        <p:nvSpPr>
          <p:cNvPr id="5" name="Rectangle 15"/>
          <p:cNvSpPr>
            <a:spLocks noGrp="1" noChangeArrowheads="1"/>
          </p:cNvSpPr>
          <p:nvPr>
            <p:ph type="sldNum" sz="quarter" idx="4294967295"/>
          </p:nvPr>
        </p:nvSpPr>
        <p:spPr>
          <a:xfrm>
            <a:off x="7127875" y="6642100"/>
            <a:ext cx="2016125" cy="171450"/>
          </a:xfrm>
          <a:prstGeom prst="rect">
            <a:avLst/>
          </a:prstGeom>
        </p:spPr>
        <p:txBody>
          <a:bodyPr/>
          <a:lstStyle/>
          <a:p>
            <a:fld id="{B662712B-B0E2-43A4-B081-5B3BD32CA81D}" type="slidenum">
              <a:rPr lang="en-GB"/>
              <a:pPr/>
              <a:t>29</a:t>
            </a:fld>
            <a:endParaRPr lang="en-GB"/>
          </a:p>
        </p:txBody>
      </p:sp>
      <p:sp>
        <p:nvSpPr>
          <p:cNvPr id="228354" name="Rectangle 2"/>
          <p:cNvSpPr>
            <a:spLocks noGrp="1" noChangeArrowheads="1"/>
          </p:cNvSpPr>
          <p:nvPr>
            <p:ph type="title" idx="4294967295"/>
          </p:nvPr>
        </p:nvSpPr>
        <p:spPr>
          <a:xfrm>
            <a:off x="0" y="0"/>
            <a:ext cx="9144000" cy="647700"/>
          </a:xfrm>
        </p:spPr>
        <p:txBody>
          <a:bodyPr/>
          <a:lstStyle/>
          <a:p>
            <a:br>
              <a:rPr lang="en-GB">
                <a:latin typeface="Arial" charset="0"/>
                <a:ea typeface="ＭＳ Ｐゴシック" pitchFamily="-65" charset="-128"/>
              </a:rPr>
            </a:br>
            <a:r>
              <a:rPr lang="en-GB">
                <a:latin typeface="Arial" charset="0"/>
                <a:ea typeface="ＭＳ Ｐゴシック" pitchFamily="-65" charset="-128"/>
              </a:rPr>
              <a:t>MIC ROWE – THE 7 FORMS OF SERVICE WASTE</a:t>
            </a:r>
          </a:p>
        </p:txBody>
      </p:sp>
      <p:sp>
        <p:nvSpPr>
          <p:cNvPr id="228356" name="Rectangle 4"/>
          <p:cNvSpPr>
            <a:spLocks noChangeArrowheads="1"/>
          </p:cNvSpPr>
          <p:nvPr/>
        </p:nvSpPr>
        <p:spPr bwMode="auto">
          <a:xfrm>
            <a:off x="250581" y="4797426"/>
            <a:ext cx="8569569" cy="1152525"/>
          </a:xfrm>
          <a:prstGeom prst="rect">
            <a:avLst/>
          </a:prstGeom>
          <a:solidFill>
            <a:srgbClr val="FFFFFF"/>
          </a:solidFill>
          <a:ln w="9525">
            <a:noFill/>
            <a:miter lim="800000"/>
            <a:headEnd/>
            <a:tailEnd/>
          </a:ln>
          <a:effectLst/>
        </p:spPr>
        <p:txBody>
          <a:bodyPr lIns="87276" tIns="43638" rIns="87276" bIns="43638"/>
          <a:lstStyle/>
          <a:p>
            <a:pPr algn="ctr" defTabSz="873125">
              <a:lnSpc>
                <a:spcPct val="100000"/>
              </a:lnSpc>
              <a:buFont typeface="Wingdings" pitchFamily="2" charset="2"/>
              <a:buNone/>
            </a:pPr>
            <a:r>
              <a:rPr lang="en-GB" sz="2000" b="1"/>
              <a:t>Remember</a:t>
            </a:r>
          </a:p>
          <a:p>
            <a:pPr algn="ctr" defTabSz="873125">
              <a:lnSpc>
                <a:spcPct val="100000"/>
              </a:lnSpc>
              <a:buFont typeface="Wingdings" pitchFamily="2" charset="2"/>
              <a:buNone/>
            </a:pPr>
            <a:r>
              <a:rPr lang="en-GB" sz="2000"/>
              <a:t>Eliminating waste is one of the quickest, easiest and cheapest ways of improving a process.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52400" y="0"/>
            <a:ext cx="6403975" cy="966787"/>
          </a:xfrm>
          <a:noFill/>
        </p:spPr>
        <p:txBody>
          <a:bodyPr lIns="87276" tIns="43638" rIns="87276" bIns="43638"/>
          <a:lstStyle/>
          <a:p>
            <a:pPr defTabSz="873125" eaLnBrk="1" hangingPunct="1"/>
            <a:r>
              <a:rPr lang="en-GB" dirty="0"/>
              <a:t>HISTORY OF LEAN</a:t>
            </a:r>
          </a:p>
        </p:txBody>
      </p:sp>
      <p:pic>
        <p:nvPicPr>
          <p:cNvPr id="7" name="Picture 3" descr="lean_manufacturing_hist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762000"/>
            <a:ext cx="5438775" cy="5311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3829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idx="4294967295"/>
          </p:nvPr>
        </p:nvSpPr>
        <p:spPr>
          <a:xfrm>
            <a:off x="0" y="0"/>
            <a:ext cx="6840538" cy="647700"/>
          </a:xfrm>
        </p:spPr>
        <p:txBody>
          <a:bodyPr/>
          <a:lstStyle/>
          <a:p>
            <a:br>
              <a:rPr lang="en-GB">
                <a:latin typeface="Arial" charset="0"/>
                <a:ea typeface="ＭＳ Ｐゴシック" pitchFamily="-65" charset="-128"/>
              </a:rPr>
            </a:br>
            <a:r>
              <a:rPr lang="en-GB">
                <a:latin typeface="Arial" charset="0"/>
                <a:ea typeface="ＭＳ Ｐゴシック" pitchFamily="-65" charset="-128"/>
              </a:rPr>
              <a:t>WASTE</a:t>
            </a:r>
          </a:p>
        </p:txBody>
      </p:sp>
      <p:sp>
        <p:nvSpPr>
          <p:cNvPr id="116739" name="Rectangle 3"/>
          <p:cNvSpPr>
            <a:spLocks noChangeArrowheads="1"/>
          </p:cNvSpPr>
          <p:nvPr/>
        </p:nvSpPr>
        <p:spPr bwMode="auto">
          <a:xfrm>
            <a:off x="817685" y="1649413"/>
            <a:ext cx="7570177" cy="1008062"/>
          </a:xfrm>
          <a:prstGeom prst="rect">
            <a:avLst/>
          </a:prstGeom>
          <a:noFill/>
          <a:ln w="9525">
            <a:noFill/>
            <a:miter lim="800000"/>
            <a:headEnd/>
            <a:tailEnd/>
          </a:ln>
          <a:effectLst/>
        </p:spPr>
        <p:txBody>
          <a:bodyPr lIns="91417" tIns="45709" rIns="91417" bIns="45709"/>
          <a:lstStyle/>
          <a:p>
            <a:pPr marL="446088" indent="-446088" defTabSz="873125">
              <a:lnSpc>
                <a:spcPct val="100000"/>
              </a:lnSpc>
              <a:buFont typeface="Wingdings" pitchFamily="2" charset="2"/>
              <a:buNone/>
            </a:pPr>
            <a:r>
              <a:rPr lang="en-GB" sz="2400" b="1" dirty="0"/>
              <a:t>Can you think of any waste in your current work process?</a:t>
            </a:r>
          </a:p>
        </p:txBody>
      </p:sp>
      <p:sp>
        <p:nvSpPr>
          <p:cNvPr id="116740" name="Rectangle 4"/>
          <p:cNvSpPr>
            <a:spLocks noChangeArrowheads="1"/>
          </p:cNvSpPr>
          <p:nvPr/>
        </p:nvSpPr>
        <p:spPr bwMode="auto">
          <a:xfrm>
            <a:off x="756139" y="1628776"/>
            <a:ext cx="7631723" cy="4532313"/>
          </a:xfrm>
          <a:prstGeom prst="rect">
            <a:avLst/>
          </a:prstGeom>
          <a:noFill/>
          <a:ln w="19050">
            <a:noFill/>
            <a:miter lim="800000"/>
            <a:headEnd/>
            <a:tailEnd/>
          </a:ln>
          <a:effectLst/>
        </p:spPr>
        <p:txBody>
          <a:bodyPr wrap="none" anchor="ctr"/>
          <a:lstStyle/>
          <a:p>
            <a:endParaRPr lang="en-GB" sz="2400" dirty="0"/>
          </a:p>
        </p:txBody>
      </p:sp>
      <p:sp>
        <p:nvSpPr>
          <p:cNvPr id="116741" name="AutoShape 5"/>
          <p:cNvSpPr>
            <a:spLocks noChangeArrowheads="1"/>
          </p:cNvSpPr>
          <p:nvPr/>
        </p:nvSpPr>
        <p:spPr bwMode="auto">
          <a:xfrm>
            <a:off x="6516566" y="260351"/>
            <a:ext cx="1151792" cy="576263"/>
          </a:xfrm>
          <a:prstGeom prst="roundRect">
            <a:avLst>
              <a:gd name="adj" fmla="val 16667"/>
            </a:avLst>
          </a:prstGeom>
          <a:solidFill>
            <a:srgbClr val="0D0956"/>
          </a:solidFill>
          <a:ln w="9525" algn="ctr">
            <a:noFill/>
            <a:round/>
            <a:headEnd/>
            <a:tailEnd/>
          </a:ln>
          <a:effectLst>
            <a:prstShdw prst="shdw17" dist="17961" dir="2700000">
              <a:srgbClr val="0D0956">
                <a:gamma/>
                <a:shade val="60000"/>
                <a:invGamma/>
              </a:srgbClr>
            </a:prstShdw>
          </a:effectLst>
        </p:spPr>
        <p:txBody>
          <a:bodyPr wrap="none" anchor="ctr"/>
          <a:lstStyle/>
          <a:p>
            <a:pPr algn="ctr" eaLnBrk="1" hangingPunct="1">
              <a:lnSpc>
                <a:spcPct val="100000"/>
              </a:lnSpc>
              <a:buClrTx/>
              <a:buFontTx/>
              <a:buNone/>
            </a:pPr>
            <a:r>
              <a:rPr lang="en-GB" sz="1600">
                <a:solidFill>
                  <a:schemeClr val="bg1"/>
                </a:solidFill>
              </a:rPr>
              <a:t>Exercise</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294967295"/>
          </p:nvPr>
        </p:nvSpPr>
        <p:spPr>
          <a:xfrm>
            <a:off x="8521700" y="6448425"/>
            <a:ext cx="587375" cy="365125"/>
          </a:xfrm>
          <a:prstGeom prst="rect">
            <a:avLst/>
          </a:prstGeom>
        </p:spPr>
        <p:txBody>
          <a:bodyPr/>
          <a:lstStyle/>
          <a:p>
            <a:pPr>
              <a:defRPr/>
            </a:pPr>
            <a:fld id="{F8DBC528-3449-4806-B863-6EE5B529CC3C}" type="slidenum">
              <a:rPr lang="en-GB"/>
              <a:pPr>
                <a:defRPr/>
              </a:pPr>
              <a:t>31</a:t>
            </a:fld>
            <a:endParaRPr lang="en-GB"/>
          </a:p>
        </p:txBody>
      </p:sp>
      <p:sp>
        <p:nvSpPr>
          <p:cNvPr id="26627" name="Rectangle 2"/>
          <p:cNvSpPr>
            <a:spLocks noGrp="1" noChangeArrowheads="1"/>
          </p:cNvSpPr>
          <p:nvPr>
            <p:ph type="ctrTitle" idx="4294967295"/>
          </p:nvPr>
        </p:nvSpPr>
        <p:spPr>
          <a:xfrm>
            <a:off x="1447800" y="2103438"/>
            <a:ext cx="6265862" cy="1706562"/>
          </a:xfrm>
        </p:spPr>
        <p:txBody>
          <a:bodyPr/>
          <a:lstStyle/>
          <a:p>
            <a:pPr algn="ctr"/>
            <a:r>
              <a:rPr lang="en-GB" sz="4000" dirty="0"/>
              <a:t>Metrics &amp; Visual Management</a:t>
            </a:r>
            <a:br>
              <a:rPr lang="en-GB" sz="4000" dirty="0"/>
            </a:br>
            <a:br>
              <a:rPr lang="en-GB" sz="4000" dirty="0"/>
            </a:br>
            <a:r>
              <a:rPr lang="en-GB" sz="4000" dirty="0"/>
              <a:t>QCD</a:t>
            </a:r>
          </a:p>
        </p:txBody>
      </p:sp>
    </p:spTree>
    <p:extLst>
      <p:ext uri="{BB962C8B-B14F-4D97-AF65-F5344CB8AC3E}">
        <p14:creationId xmlns:p14="http://schemas.microsoft.com/office/powerpoint/2010/main" val="2314877784"/>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a:xfrm>
            <a:off x="8521700" y="6448425"/>
            <a:ext cx="587375" cy="365125"/>
          </a:xfrm>
          <a:prstGeom prst="rect">
            <a:avLst/>
          </a:prstGeom>
        </p:spPr>
        <p:txBody>
          <a:bodyPr/>
          <a:lstStyle/>
          <a:p>
            <a:pPr>
              <a:defRPr/>
            </a:pPr>
            <a:fld id="{6F0E03D7-3B59-422A-867A-97EFB3F26E0E}" type="slidenum">
              <a:rPr lang="en-GB"/>
              <a:pPr>
                <a:defRPr/>
              </a:pPr>
              <a:t>32</a:t>
            </a:fld>
            <a:endParaRPr lang="en-GB"/>
          </a:p>
        </p:txBody>
      </p:sp>
      <p:sp>
        <p:nvSpPr>
          <p:cNvPr id="30722" name="Text Box 3"/>
          <p:cNvSpPr txBox="1">
            <a:spLocks noChangeArrowheads="1"/>
          </p:cNvSpPr>
          <p:nvPr/>
        </p:nvSpPr>
        <p:spPr bwMode="auto">
          <a:xfrm rot="14075">
            <a:off x="1824038" y="1768475"/>
            <a:ext cx="7389812" cy="1570038"/>
          </a:xfrm>
          <a:prstGeom prst="rect">
            <a:avLst/>
          </a:prstGeom>
          <a:noFill/>
          <a:ln w="9525">
            <a:noFill/>
            <a:miter lim="800000"/>
            <a:headEnd/>
            <a:tailEnd/>
          </a:ln>
        </p:spPr>
        <p:txBody>
          <a:bodyPr>
            <a:spAutoFit/>
          </a:bodyPr>
          <a:lstStyle/>
          <a:p>
            <a:pPr>
              <a:defRPr/>
            </a:pPr>
            <a:r>
              <a:rPr lang="en-GB" sz="2400">
                <a:latin typeface="+mn-lt"/>
                <a:cs typeface="Arial" charset="0"/>
              </a:rPr>
              <a:t>Visual Management is a tool used to visually convey the current status of a</a:t>
            </a:r>
            <a:r>
              <a:rPr lang="en-US" sz="2400">
                <a:latin typeface="+mn-lt"/>
                <a:cs typeface="Arial" charset="0"/>
              </a:rPr>
              <a:t>n </a:t>
            </a:r>
            <a:r>
              <a:rPr lang="en-GB" sz="2400">
                <a:latin typeface="+mn-lt"/>
                <a:cs typeface="Arial" charset="0"/>
              </a:rPr>
              <a:t>area compared to plan</a:t>
            </a:r>
            <a:r>
              <a:rPr lang="en-US" sz="2400">
                <a:latin typeface="+mn-lt"/>
                <a:cs typeface="Arial" charset="0"/>
              </a:rPr>
              <a:t>.</a:t>
            </a:r>
          </a:p>
          <a:p>
            <a:pPr>
              <a:defRPr/>
            </a:pPr>
            <a:endParaRPr lang="en-US" sz="2400">
              <a:latin typeface="+mn-lt"/>
              <a:cs typeface="Arial" charset="0"/>
            </a:endParaRPr>
          </a:p>
          <a:p>
            <a:pPr>
              <a:defRPr/>
            </a:pPr>
            <a:r>
              <a:rPr lang="en-US" sz="2400">
                <a:latin typeface="+mn-lt"/>
                <a:cs typeface="Arial" charset="0"/>
              </a:rPr>
              <a:t>Visually highlighting an abnormality as it occurs</a:t>
            </a:r>
            <a:endParaRPr lang="en-GB" sz="2400">
              <a:latin typeface="+mn-lt"/>
              <a:cs typeface="Arial" charset="0"/>
            </a:endParaRPr>
          </a:p>
        </p:txBody>
      </p:sp>
      <p:sp>
        <p:nvSpPr>
          <p:cNvPr id="27652" name="Rectangle 9"/>
          <p:cNvSpPr>
            <a:spLocks noGrp="1" noChangeArrowheads="1"/>
          </p:cNvSpPr>
          <p:nvPr>
            <p:ph type="title"/>
          </p:nvPr>
        </p:nvSpPr>
        <p:spPr/>
        <p:txBody>
          <a:bodyPr/>
          <a:lstStyle/>
          <a:p>
            <a:r>
              <a:rPr lang="en-GB"/>
              <a:t>What is Visual Management</a:t>
            </a:r>
          </a:p>
        </p:txBody>
      </p:sp>
      <p:grpSp>
        <p:nvGrpSpPr>
          <p:cNvPr id="27653" name="Group 4"/>
          <p:cNvGrpSpPr>
            <a:grpSpLocks/>
          </p:cNvGrpSpPr>
          <p:nvPr/>
        </p:nvGrpSpPr>
        <p:grpSpPr bwMode="auto">
          <a:xfrm>
            <a:off x="107950" y="1887538"/>
            <a:ext cx="1547813" cy="1362075"/>
            <a:chOff x="1115" y="907"/>
            <a:chExt cx="2822" cy="2816"/>
          </a:xfrm>
        </p:grpSpPr>
        <p:pic>
          <p:nvPicPr>
            <p:cNvPr id="2765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6" y="1009"/>
              <a:ext cx="2250" cy="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Freeform 6"/>
            <p:cNvSpPr>
              <a:spLocks/>
            </p:cNvSpPr>
            <p:nvPr/>
          </p:nvSpPr>
          <p:spPr bwMode="auto">
            <a:xfrm>
              <a:off x="2524" y="907"/>
              <a:ext cx="1413" cy="1408"/>
            </a:xfrm>
            <a:custGeom>
              <a:avLst/>
              <a:gdLst>
                <a:gd name="T0" fmla="*/ 1413 w 1413"/>
                <a:gd name="T1" fmla="*/ 1371 h 1408"/>
                <a:gd name="T2" fmla="*/ 1409 w 1413"/>
                <a:gd name="T3" fmla="*/ 1299 h 1408"/>
                <a:gd name="T4" fmla="*/ 1400 w 1413"/>
                <a:gd name="T5" fmla="*/ 1228 h 1408"/>
                <a:gd name="T6" fmla="*/ 1390 w 1413"/>
                <a:gd name="T7" fmla="*/ 1160 h 1408"/>
                <a:gd name="T8" fmla="*/ 1368 w 1413"/>
                <a:gd name="T9" fmla="*/ 1056 h 1408"/>
                <a:gd name="T10" fmla="*/ 1326 w 1413"/>
                <a:gd name="T11" fmla="*/ 925 h 1408"/>
                <a:gd name="T12" fmla="*/ 1273 w 1413"/>
                <a:gd name="T13" fmla="*/ 798 h 1408"/>
                <a:gd name="T14" fmla="*/ 1208 w 1413"/>
                <a:gd name="T15" fmla="*/ 679 h 1408"/>
                <a:gd name="T16" fmla="*/ 1132 w 1413"/>
                <a:gd name="T17" fmla="*/ 568 h 1408"/>
                <a:gd name="T18" fmla="*/ 1045 w 1413"/>
                <a:gd name="T19" fmla="*/ 462 h 1408"/>
                <a:gd name="T20" fmla="*/ 950 w 1413"/>
                <a:gd name="T21" fmla="*/ 367 h 1408"/>
                <a:gd name="T22" fmla="*/ 844 w 1413"/>
                <a:gd name="T23" fmla="*/ 280 h 1408"/>
                <a:gd name="T24" fmla="*/ 733 w 1413"/>
                <a:gd name="T25" fmla="*/ 205 h 1408"/>
                <a:gd name="T26" fmla="*/ 613 w 1413"/>
                <a:gd name="T27" fmla="*/ 139 h 1408"/>
                <a:gd name="T28" fmla="*/ 485 w 1413"/>
                <a:gd name="T29" fmla="*/ 87 h 1408"/>
                <a:gd name="T30" fmla="*/ 353 w 1413"/>
                <a:gd name="T31" fmla="*/ 44 h 1408"/>
                <a:gd name="T32" fmla="*/ 251 w 1413"/>
                <a:gd name="T33" fmla="*/ 23 h 1408"/>
                <a:gd name="T34" fmla="*/ 180 w 1413"/>
                <a:gd name="T35" fmla="*/ 13 h 1408"/>
                <a:gd name="T36" fmla="*/ 109 w 1413"/>
                <a:gd name="T37" fmla="*/ 5 h 1408"/>
                <a:gd name="T38" fmla="*/ 37 w 1413"/>
                <a:gd name="T39" fmla="*/ 2 h 1408"/>
                <a:gd name="T40" fmla="*/ 0 w 1413"/>
                <a:gd name="T41" fmla="*/ 11 h 1408"/>
                <a:gd name="T42" fmla="*/ 72 w 1413"/>
                <a:gd name="T43" fmla="*/ 13 h 1408"/>
                <a:gd name="T44" fmla="*/ 143 w 1413"/>
                <a:gd name="T45" fmla="*/ 18 h 1408"/>
                <a:gd name="T46" fmla="*/ 213 w 1413"/>
                <a:gd name="T47" fmla="*/ 27 h 1408"/>
                <a:gd name="T48" fmla="*/ 282 w 1413"/>
                <a:gd name="T49" fmla="*/ 39 h 1408"/>
                <a:gd name="T50" fmla="*/ 417 w 1413"/>
                <a:gd name="T51" fmla="*/ 74 h 1408"/>
                <a:gd name="T52" fmla="*/ 545 w 1413"/>
                <a:gd name="T53" fmla="*/ 122 h 1408"/>
                <a:gd name="T54" fmla="*/ 667 w 1413"/>
                <a:gd name="T55" fmla="*/ 180 h 1408"/>
                <a:gd name="T56" fmla="*/ 784 w 1413"/>
                <a:gd name="T57" fmla="*/ 250 h 1408"/>
                <a:gd name="T58" fmla="*/ 892 w 1413"/>
                <a:gd name="T59" fmla="*/ 331 h 1408"/>
                <a:gd name="T60" fmla="*/ 990 w 1413"/>
                <a:gd name="T61" fmla="*/ 421 h 1408"/>
                <a:gd name="T62" fmla="*/ 1081 w 1413"/>
                <a:gd name="T63" fmla="*/ 520 h 1408"/>
                <a:gd name="T64" fmla="*/ 1162 w 1413"/>
                <a:gd name="T65" fmla="*/ 627 h 1408"/>
                <a:gd name="T66" fmla="*/ 1232 w 1413"/>
                <a:gd name="T67" fmla="*/ 742 h 1408"/>
                <a:gd name="T68" fmla="*/ 1291 w 1413"/>
                <a:gd name="T69" fmla="*/ 865 h 1408"/>
                <a:gd name="T70" fmla="*/ 1338 w 1413"/>
                <a:gd name="T71" fmla="*/ 992 h 1408"/>
                <a:gd name="T72" fmla="*/ 1374 w 1413"/>
                <a:gd name="T73" fmla="*/ 1126 h 1408"/>
                <a:gd name="T74" fmla="*/ 1386 w 1413"/>
                <a:gd name="T75" fmla="*/ 1195 h 1408"/>
                <a:gd name="T76" fmla="*/ 1395 w 1413"/>
                <a:gd name="T77" fmla="*/ 1265 h 1408"/>
                <a:gd name="T78" fmla="*/ 1400 w 1413"/>
                <a:gd name="T79" fmla="*/ 1336 h 1408"/>
                <a:gd name="T80" fmla="*/ 1402 w 1413"/>
                <a:gd name="T81" fmla="*/ 1408 h 140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13"/>
                <a:gd name="T124" fmla="*/ 0 h 1408"/>
                <a:gd name="T125" fmla="*/ 1413 w 1413"/>
                <a:gd name="T126" fmla="*/ 1408 h 140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13" h="1408">
                  <a:moveTo>
                    <a:pt x="1413" y="1408"/>
                  </a:moveTo>
                  <a:lnTo>
                    <a:pt x="1413" y="1371"/>
                  </a:lnTo>
                  <a:lnTo>
                    <a:pt x="1411" y="1336"/>
                  </a:lnTo>
                  <a:lnTo>
                    <a:pt x="1409" y="1299"/>
                  </a:lnTo>
                  <a:lnTo>
                    <a:pt x="1405" y="1264"/>
                  </a:lnTo>
                  <a:lnTo>
                    <a:pt x="1400" y="1228"/>
                  </a:lnTo>
                  <a:lnTo>
                    <a:pt x="1397" y="1193"/>
                  </a:lnTo>
                  <a:lnTo>
                    <a:pt x="1390" y="1160"/>
                  </a:lnTo>
                  <a:lnTo>
                    <a:pt x="1384" y="1124"/>
                  </a:lnTo>
                  <a:lnTo>
                    <a:pt x="1368" y="1056"/>
                  </a:lnTo>
                  <a:lnTo>
                    <a:pt x="1349" y="990"/>
                  </a:lnTo>
                  <a:lnTo>
                    <a:pt x="1326" y="925"/>
                  </a:lnTo>
                  <a:lnTo>
                    <a:pt x="1301" y="860"/>
                  </a:lnTo>
                  <a:lnTo>
                    <a:pt x="1273" y="798"/>
                  </a:lnTo>
                  <a:lnTo>
                    <a:pt x="1241" y="738"/>
                  </a:lnTo>
                  <a:lnTo>
                    <a:pt x="1208" y="679"/>
                  </a:lnTo>
                  <a:lnTo>
                    <a:pt x="1171" y="622"/>
                  </a:lnTo>
                  <a:lnTo>
                    <a:pt x="1132" y="568"/>
                  </a:lnTo>
                  <a:lnTo>
                    <a:pt x="1089" y="513"/>
                  </a:lnTo>
                  <a:lnTo>
                    <a:pt x="1045" y="462"/>
                  </a:lnTo>
                  <a:lnTo>
                    <a:pt x="998" y="414"/>
                  </a:lnTo>
                  <a:lnTo>
                    <a:pt x="950" y="367"/>
                  </a:lnTo>
                  <a:lnTo>
                    <a:pt x="899" y="323"/>
                  </a:lnTo>
                  <a:lnTo>
                    <a:pt x="844" y="280"/>
                  </a:lnTo>
                  <a:lnTo>
                    <a:pt x="789" y="242"/>
                  </a:lnTo>
                  <a:lnTo>
                    <a:pt x="733" y="205"/>
                  </a:lnTo>
                  <a:lnTo>
                    <a:pt x="673" y="171"/>
                  </a:lnTo>
                  <a:lnTo>
                    <a:pt x="613" y="139"/>
                  </a:lnTo>
                  <a:lnTo>
                    <a:pt x="549" y="111"/>
                  </a:lnTo>
                  <a:lnTo>
                    <a:pt x="485" y="87"/>
                  </a:lnTo>
                  <a:lnTo>
                    <a:pt x="420" y="64"/>
                  </a:lnTo>
                  <a:lnTo>
                    <a:pt x="353" y="44"/>
                  </a:lnTo>
                  <a:lnTo>
                    <a:pt x="284" y="30"/>
                  </a:lnTo>
                  <a:lnTo>
                    <a:pt x="251" y="23"/>
                  </a:lnTo>
                  <a:lnTo>
                    <a:pt x="215" y="18"/>
                  </a:lnTo>
                  <a:lnTo>
                    <a:pt x="180" y="13"/>
                  </a:lnTo>
                  <a:lnTo>
                    <a:pt x="145" y="7"/>
                  </a:lnTo>
                  <a:lnTo>
                    <a:pt x="109" y="5"/>
                  </a:lnTo>
                  <a:lnTo>
                    <a:pt x="72" y="2"/>
                  </a:lnTo>
                  <a:lnTo>
                    <a:pt x="37" y="2"/>
                  </a:lnTo>
                  <a:lnTo>
                    <a:pt x="0" y="0"/>
                  </a:lnTo>
                  <a:lnTo>
                    <a:pt x="0" y="11"/>
                  </a:lnTo>
                  <a:lnTo>
                    <a:pt x="37" y="13"/>
                  </a:lnTo>
                  <a:lnTo>
                    <a:pt x="72" y="13"/>
                  </a:lnTo>
                  <a:lnTo>
                    <a:pt x="107" y="16"/>
                  </a:lnTo>
                  <a:lnTo>
                    <a:pt x="143" y="18"/>
                  </a:lnTo>
                  <a:lnTo>
                    <a:pt x="178" y="23"/>
                  </a:lnTo>
                  <a:lnTo>
                    <a:pt x="213" y="27"/>
                  </a:lnTo>
                  <a:lnTo>
                    <a:pt x="249" y="34"/>
                  </a:lnTo>
                  <a:lnTo>
                    <a:pt x="282" y="39"/>
                  </a:lnTo>
                  <a:lnTo>
                    <a:pt x="349" y="55"/>
                  </a:lnTo>
                  <a:lnTo>
                    <a:pt x="417" y="74"/>
                  </a:lnTo>
                  <a:lnTo>
                    <a:pt x="482" y="95"/>
                  </a:lnTo>
                  <a:lnTo>
                    <a:pt x="545" y="122"/>
                  </a:lnTo>
                  <a:lnTo>
                    <a:pt x="607" y="150"/>
                  </a:lnTo>
                  <a:lnTo>
                    <a:pt x="667" y="180"/>
                  </a:lnTo>
                  <a:lnTo>
                    <a:pt x="726" y="213"/>
                  </a:lnTo>
                  <a:lnTo>
                    <a:pt x="784" y="250"/>
                  </a:lnTo>
                  <a:lnTo>
                    <a:pt x="839" y="289"/>
                  </a:lnTo>
                  <a:lnTo>
                    <a:pt x="892" y="331"/>
                  </a:lnTo>
                  <a:lnTo>
                    <a:pt x="943" y="375"/>
                  </a:lnTo>
                  <a:lnTo>
                    <a:pt x="990" y="421"/>
                  </a:lnTo>
                  <a:lnTo>
                    <a:pt x="1036" y="469"/>
                  </a:lnTo>
                  <a:lnTo>
                    <a:pt x="1081" y="520"/>
                  </a:lnTo>
                  <a:lnTo>
                    <a:pt x="1123" y="573"/>
                  </a:lnTo>
                  <a:lnTo>
                    <a:pt x="1162" y="627"/>
                  </a:lnTo>
                  <a:lnTo>
                    <a:pt x="1199" y="684"/>
                  </a:lnTo>
                  <a:lnTo>
                    <a:pt x="1232" y="742"/>
                  </a:lnTo>
                  <a:lnTo>
                    <a:pt x="1264" y="804"/>
                  </a:lnTo>
                  <a:lnTo>
                    <a:pt x="1291" y="865"/>
                  </a:lnTo>
                  <a:lnTo>
                    <a:pt x="1317" y="929"/>
                  </a:lnTo>
                  <a:lnTo>
                    <a:pt x="1338" y="992"/>
                  </a:lnTo>
                  <a:lnTo>
                    <a:pt x="1358" y="1059"/>
                  </a:lnTo>
                  <a:lnTo>
                    <a:pt x="1374" y="1126"/>
                  </a:lnTo>
                  <a:lnTo>
                    <a:pt x="1381" y="1161"/>
                  </a:lnTo>
                  <a:lnTo>
                    <a:pt x="1386" y="1195"/>
                  </a:lnTo>
                  <a:lnTo>
                    <a:pt x="1391" y="1230"/>
                  </a:lnTo>
                  <a:lnTo>
                    <a:pt x="1395" y="1265"/>
                  </a:lnTo>
                  <a:lnTo>
                    <a:pt x="1398" y="1301"/>
                  </a:lnTo>
                  <a:lnTo>
                    <a:pt x="1400" y="1336"/>
                  </a:lnTo>
                  <a:lnTo>
                    <a:pt x="1402" y="1371"/>
                  </a:lnTo>
                  <a:lnTo>
                    <a:pt x="1402" y="1408"/>
                  </a:lnTo>
                  <a:lnTo>
                    <a:pt x="1413" y="14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657" name="Freeform 7"/>
            <p:cNvSpPr>
              <a:spLocks/>
            </p:cNvSpPr>
            <p:nvPr/>
          </p:nvSpPr>
          <p:spPr bwMode="auto">
            <a:xfrm>
              <a:off x="2524" y="2315"/>
              <a:ext cx="1413" cy="1408"/>
            </a:xfrm>
            <a:custGeom>
              <a:avLst/>
              <a:gdLst>
                <a:gd name="T0" fmla="*/ 37 w 1413"/>
                <a:gd name="T1" fmla="*/ 1408 h 1408"/>
                <a:gd name="T2" fmla="*/ 109 w 1413"/>
                <a:gd name="T3" fmla="*/ 1404 h 1408"/>
                <a:gd name="T4" fmla="*/ 180 w 1413"/>
                <a:gd name="T5" fmla="*/ 1397 h 1408"/>
                <a:gd name="T6" fmla="*/ 251 w 1413"/>
                <a:gd name="T7" fmla="*/ 1385 h 1408"/>
                <a:gd name="T8" fmla="*/ 353 w 1413"/>
                <a:gd name="T9" fmla="*/ 1364 h 1408"/>
                <a:gd name="T10" fmla="*/ 485 w 1413"/>
                <a:gd name="T11" fmla="*/ 1321 h 1408"/>
                <a:gd name="T12" fmla="*/ 613 w 1413"/>
                <a:gd name="T13" fmla="*/ 1269 h 1408"/>
                <a:gd name="T14" fmla="*/ 733 w 1413"/>
                <a:gd name="T15" fmla="*/ 1203 h 1408"/>
                <a:gd name="T16" fmla="*/ 844 w 1413"/>
                <a:gd name="T17" fmla="*/ 1128 h 1408"/>
                <a:gd name="T18" fmla="*/ 950 w 1413"/>
                <a:gd name="T19" fmla="*/ 1041 h 1408"/>
                <a:gd name="T20" fmla="*/ 1045 w 1413"/>
                <a:gd name="T21" fmla="*/ 946 h 1408"/>
                <a:gd name="T22" fmla="*/ 1132 w 1413"/>
                <a:gd name="T23" fmla="*/ 840 h 1408"/>
                <a:gd name="T24" fmla="*/ 1208 w 1413"/>
                <a:gd name="T25" fmla="*/ 729 h 1408"/>
                <a:gd name="T26" fmla="*/ 1273 w 1413"/>
                <a:gd name="T27" fmla="*/ 610 h 1408"/>
                <a:gd name="T28" fmla="*/ 1326 w 1413"/>
                <a:gd name="T29" fmla="*/ 483 h 1408"/>
                <a:gd name="T30" fmla="*/ 1368 w 1413"/>
                <a:gd name="T31" fmla="*/ 351 h 1408"/>
                <a:gd name="T32" fmla="*/ 1390 w 1413"/>
                <a:gd name="T33" fmla="*/ 248 h 1408"/>
                <a:gd name="T34" fmla="*/ 1400 w 1413"/>
                <a:gd name="T35" fmla="*/ 178 h 1408"/>
                <a:gd name="T36" fmla="*/ 1409 w 1413"/>
                <a:gd name="T37" fmla="*/ 107 h 1408"/>
                <a:gd name="T38" fmla="*/ 1413 w 1413"/>
                <a:gd name="T39" fmla="*/ 35 h 1408"/>
                <a:gd name="T40" fmla="*/ 1402 w 1413"/>
                <a:gd name="T41" fmla="*/ 0 h 1408"/>
                <a:gd name="T42" fmla="*/ 1400 w 1413"/>
                <a:gd name="T43" fmla="*/ 70 h 1408"/>
                <a:gd name="T44" fmla="*/ 1395 w 1413"/>
                <a:gd name="T45" fmla="*/ 143 h 1408"/>
                <a:gd name="T46" fmla="*/ 1386 w 1413"/>
                <a:gd name="T47" fmla="*/ 211 h 1408"/>
                <a:gd name="T48" fmla="*/ 1374 w 1413"/>
                <a:gd name="T49" fmla="*/ 280 h 1408"/>
                <a:gd name="T50" fmla="*/ 1338 w 1413"/>
                <a:gd name="T51" fmla="*/ 414 h 1408"/>
                <a:gd name="T52" fmla="*/ 1291 w 1413"/>
                <a:gd name="T53" fmla="*/ 543 h 1408"/>
                <a:gd name="T54" fmla="*/ 1232 w 1413"/>
                <a:gd name="T55" fmla="*/ 664 h 1408"/>
                <a:gd name="T56" fmla="*/ 1162 w 1413"/>
                <a:gd name="T57" fmla="*/ 781 h 1408"/>
                <a:gd name="T58" fmla="*/ 1081 w 1413"/>
                <a:gd name="T59" fmla="*/ 888 h 1408"/>
                <a:gd name="T60" fmla="*/ 990 w 1413"/>
                <a:gd name="T61" fmla="*/ 987 h 1408"/>
                <a:gd name="T62" fmla="*/ 892 w 1413"/>
                <a:gd name="T63" fmla="*/ 1078 h 1408"/>
                <a:gd name="T64" fmla="*/ 784 w 1413"/>
                <a:gd name="T65" fmla="*/ 1158 h 1408"/>
                <a:gd name="T66" fmla="*/ 667 w 1413"/>
                <a:gd name="T67" fmla="*/ 1228 h 1408"/>
                <a:gd name="T68" fmla="*/ 545 w 1413"/>
                <a:gd name="T69" fmla="*/ 1288 h 1408"/>
                <a:gd name="T70" fmla="*/ 417 w 1413"/>
                <a:gd name="T71" fmla="*/ 1334 h 1408"/>
                <a:gd name="T72" fmla="*/ 282 w 1413"/>
                <a:gd name="T73" fmla="*/ 1369 h 1408"/>
                <a:gd name="T74" fmla="*/ 213 w 1413"/>
                <a:gd name="T75" fmla="*/ 1381 h 1408"/>
                <a:gd name="T76" fmla="*/ 143 w 1413"/>
                <a:gd name="T77" fmla="*/ 1390 h 1408"/>
                <a:gd name="T78" fmla="*/ 72 w 1413"/>
                <a:gd name="T79" fmla="*/ 1395 h 1408"/>
                <a:gd name="T80" fmla="*/ 0 w 1413"/>
                <a:gd name="T81" fmla="*/ 1397 h 140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13"/>
                <a:gd name="T124" fmla="*/ 0 h 1408"/>
                <a:gd name="T125" fmla="*/ 1413 w 1413"/>
                <a:gd name="T126" fmla="*/ 1408 h 140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13" h="1408">
                  <a:moveTo>
                    <a:pt x="0" y="1408"/>
                  </a:moveTo>
                  <a:lnTo>
                    <a:pt x="37" y="1408"/>
                  </a:lnTo>
                  <a:lnTo>
                    <a:pt x="72" y="1406"/>
                  </a:lnTo>
                  <a:lnTo>
                    <a:pt x="109" y="1404"/>
                  </a:lnTo>
                  <a:lnTo>
                    <a:pt x="145" y="1401"/>
                  </a:lnTo>
                  <a:lnTo>
                    <a:pt x="180" y="1397"/>
                  </a:lnTo>
                  <a:lnTo>
                    <a:pt x="215" y="1392"/>
                  </a:lnTo>
                  <a:lnTo>
                    <a:pt x="251" y="1385"/>
                  </a:lnTo>
                  <a:lnTo>
                    <a:pt x="284" y="1380"/>
                  </a:lnTo>
                  <a:lnTo>
                    <a:pt x="353" y="1364"/>
                  </a:lnTo>
                  <a:lnTo>
                    <a:pt x="420" y="1344"/>
                  </a:lnTo>
                  <a:lnTo>
                    <a:pt x="485" y="1321"/>
                  </a:lnTo>
                  <a:lnTo>
                    <a:pt x="549" y="1297"/>
                  </a:lnTo>
                  <a:lnTo>
                    <a:pt x="613" y="1269"/>
                  </a:lnTo>
                  <a:lnTo>
                    <a:pt x="673" y="1237"/>
                  </a:lnTo>
                  <a:lnTo>
                    <a:pt x="733" y="1203"/>
                  </a:lnTo>
                  <a:lnTo>
                    <a:pt x="789" y="1166"/>
                  </a:lnTo>
                  <a:lnTo>
                    <a:pt x="844" y="1128"/>
                  </a:lnTo>
                  <a:lnTo>
                    <a:pt x="899" y="1085"/>
                  </a:lnTo>
                  <a:lnTo>
                    <a:pt x="950" y="1041"/>
                  </a:lnTo>
                  <a:lnTo>
                    <a:pt x="998" y="996"/>
                  </a:lnTo>
                  <a:lnTo>
                    <a:pt x="1045" y="946"/>
                  </a:lnTo>
                  <a:lnTo>
                    <a:pt x="1089" y="895"/>
                  </a:lnTo>
                  <a:lnTo>
                    <a:pt x="1132" y="840"/>
                  </a:lnTo>
                  <a:lnTo>
                    <a:pt x="1171" y="786"/>
                  </a:lnTo>
                  <a:lnTo>
                    <a:pt x="1208" y="729"/>
                  </a:lnTo>
                  <a:lnTo>
                    <a:pt x="1241" y="670"/>
                  </a:lnTo>
                  <a:lnTo>
                    <a:pt x="1273" y="610"/>
                  </a:lnTo>
                  <a:lnTo>
                    <a:pt x="1301" y="546"/>
                  </a:lnTo>
                  <a:lnTo>
                    <a:pt x="1326" y="483"/>
                  </a:lnTo>
                  <a:lnTo>
                    <a:pt x="1349" y="418"/>
                  </a:lnTo>
                  <a:lnTo>
                    <a:pt x="1368" y="351"/>
                  </a:lnTo>
                  <a:lnTo>
                    <a:pt x="1384" y="282"/>
                  </a:lnTo>
                  <a:lnTo>
                    <a:pt x="1390" y="248"/>
                  </a:lnTo>
                  <a:lnTo>
                    <a:pt x="1397" y="213"/>
                  </a:lnTo>
                  <a:lnTo>
                    <a:pt x="1400" y="178"/>
                  </a:lnTo>
                  <a:lnTo>
                    <a:pt x="1405" y="143"/>
                  </a:lnTo>
                  <a:lnTo>
                    <a:pt x="1409" y="107"/>
                  </a:lnTo>
                  <a:lnTo>
                    <a:pt x="1411" y="72"/>
                  </a:lnTo>
                  <a:lnTo>
                    <a:pt x="1413" y="35"/>
                  </a:lnTo>
                  <a:lnTo>
                    <a:pt x="1413" y="0"/>
                  </a:lnTo>
                  <a:lnTo>
                    <a:pt x="1402" y="0"/>
                  </a:lnTo>
                  <a:lnTo>
                    <a:pt x="1402" y="35"/>
                  </a:lnTo>
                  <a:lnTo>
                    <a:pt x="1400" y="70"/>
                  </a:lnTo>
                  <a:lnTo>
                    <a:pt x="1398" y="106"/>
                  </a:lnTo>
                  <a:lnTo>
                    <a:pt x="1395" y="143"/>
                  </a:lnTo>
                  <a:lnTo>
                    <a:pt x="1391" y="176"/>
                  </a:lnTo>
                  <a:lnTo>
                    <a:pt x="1386" y="211"/>
                  </a:lnTo>
                  <a:lnTo>
                    <a:pt x="1381" y="247"/>
                  </a:lnTo>
                  <a:lnTo>
                    <a:pt x="1374" y="280"/>
                  </a:lnTo>
                  <a:lnTo>
                    <a:pt x="1358" y="349"/>
                  </a:lnTo>
                  <a:lnTo>
                    <a:pt x="1338" y="414"/>
                  </a:lnTo>
                  <a:lnTo>
                    <a:pt x="1317" y="479"/>
                  </a:lnTo>
                  <a:lnTo>
                    <a:pt x="1291" y="543"/>
                  </a:lnTo>
                  <a:lnTo>
                    <a:pt x="1264" y="604"/>
                  </a:lnTo>
                  <a:lnTo>
                    <a:pt x="1232" y="664"/>
                  </a:lnTo>
                  <a:lnTo>
                    <a:pt x="1199" y="724"/>
                  </a:lnTo>
                  <a:lnTo>
                    <a:pt x="1162" y="781"/>
                  </a:lnTo>
                  <a:lnTo>
                    <a:pt x="1123" y="835"/>
                  </a:lnTo>
                  <a:lnTo>
                    <a:pt x="1081" y="888"/>
                  </a:lnTo>
                  <a:lnTo>
                    <a:pt x="1036" y="939"/>
                  </a:lnTo>
                  <a:lnTo>
                    <a:pt x="990" y="987"/>
                  </a:lnTo>
                  <a:lnTo>
                    <a:pt x="943" y="1034"/>
                  </a:lnTo>
                  <a:lnTo>
                    <a:pt x="892" y="1078"/>
                  </a:lnTo>
                  <a:lnTo>
                    <a:pt x="839" y="1119"/>
                  </a:lnTo>
                  <a:lnTo>
                    <a:pt x="784" y="1158"/>
                  </a:lnTo>
                  <a:lnTo>
                    <a:pt x="726" y="1195"/>
                  </a:lnTo>
                  <a:lnTo>
                    <a:pt x="667" y="1228"/>
                  </a:lnTo>
                  <a:lnTo>
                    <a:pt x="607" y="1260"/>
                  </a:lnTo>
                  <a:lnTo>
                    <a:pt x="545" y="1288"/>
                  </a:lnTo>
                  <a:lnTo>
                    <a:pt x="482" y="1313"/>
                  </a:lnTo>
                  <a:lnTo>
                    <a:pt x="417" y="1334"/>
                  </a:lnTo>
                  <a:lnTo>
                    <a:pt x="349" y="1353"/>
                  </a:lnTo>
                  <a:lnTo>
                    <a:pt x="282" y="1369"/>
                  </a:lnTo>
                  <a:lnTo>
                    <a:pt x="249" y="1376"/>
                  </a:lnTo>
                  <a:lnTo>
                    <a:pt x="213" y="1381"/>
                  </a:lnTo>
                  <a:lnTo>
                    <a:pt x="178" y="1387"/>
                  </a:lnTo>
                  <a:lnTo>
                    <a:pt x="143" y="1390"/>
                  </a:lnTo>
                  <a:lnTo>
                    <a:pt x="107" y="1394"/>
                  </a:lnTo>
                  <a:lnTo>
                    <a:pt x="72" y="1395"/>
                  </a:lnTo>
                  <a:lnTo>
                    <a:pt x="37" y="1397"/>
                  </a:lnTo>
                  <a:lnTo>
                    <a:pt x="0" y="1397"/>
                  </a:lnTo>
                  <a:lnTo>
                    <a:pt x="0" y="14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658" name="Freeform 8"/>
            <p:cNvSpPr>
              <a:spLocks/>
            </p:cNvSpPr>
            <p:nvPr/>
          </p:nvSpPr>
          <p:spPr bwMode="auto">
            <a:xfrm>
              <a:off x="1115" y="2315"/>
              <a:ext cx="1409" cy="1408"/>
            </a:xfrm>
            <a:custGeom>
              <a:avLst/>
              <a:gdLst>
                <a:gd name="T0" fmla="*/ 0 w 1409"/>
                <a:gd name="T1" fmla="*/ 35 h 1408"/>
                <a:gd name="T2" fmla="*/ 3 w 1409"/>
                <a:gd name="T3" fmla="*/ 107 h 1408"/>
                <a:gd name="T4" fmla="*/ 10 w 1409"/>
                <a:gd name="T5" fmla="*/ 178 h 1408"/>
                <a:gd name="T6" fmla="*/ 23 w 1409"/>
                <a:gd name="T7" fmla="*/ 248 h 1408"/>
                <a:gd name="T8" fmla="*/ 44 w 1409"/>
                <a:gd name="T9" fmla="*/ 351 h 1408"/>
                <a:gd name="T10" fmla="*/ 86 w 1409"/>
                <a:gd name="T11" fmla="*/ 483 h 1408"/>
                <a:gd name="T12" fmla="*/ 139 w 1409"/>
                <a:gd name="T13" fmla="*/ 610 h 1408"/>
                <a:gd name="T14" fmla="*/ 204 w 1409"/>
                <a:gd name="T15" fmla="*/ 729 h 1408"/>
                <a:gd name="T16" fmla="*/ 280 w 1409"/>
                <a:gd name="T17" fmla="*/ 840 h 1408"/>
                <a:gd name="T18" fmla="*/ 367 w 1409"/>
                <a:gd name="T19" fmla="*/ 946 h 1408"/>
                <a:gd name="T20" fmla="*/ 462 w 1409"/>
                <a:gd name="T21" fmla="*/ 1041 h 1408"/>
                <a:gd name="T22" fmla="*/ 566 w 1409"/>
                <a:gd name="T23" fmla="*/ 1128 h 1408"/>
                <a:gd name="T24" fmla="*/ 679 w 1409"/>
                <a:gd name="T25" fmla="*/ 1203 h 1408"/>
                <a:gd name="T26" fmla="*/ 800 w 1409"/>
                <a:gd name="T27" fmla="*/ 1269 h 1408"/>
                <a:gd name="T28" fmla="*/ 925 w 1409"/>
                <a:gd name="T29" fmla="*/ 1321 h 1408"/>
                <a:gd name="T30" fmla="*/ 1057 w 1409"/>
                <a:gd name="T31" fmla="*/ 1364 h 1408"/>
                <a:gd name="T32" fmla="*/ 1160 w 1409"/>
                <a:gd name="T33" fmla="*/ 1385 h 1408"/>
                <a:gd name="T34" fmla="*/ 1230 w 1409"/>
                <a:gd name="T35" fmla="*/ 1397 h 1408"/>
                <a:gd name="T36" fmla="*/ 1301 w 1409"/>
                <a:gd name="T37" fmla="*/ 1404 h 1408"/>
                <a:gd name="T38" fmla="*/ 1373 w 1409"/>
                <a:gd name="T39" fmla="*/ 1408 h 1408"/>
                <a:gd name="T40" fmla="*/ 1409 w 1409"/>
                <a:gd name="T41" fmla="*/ 1397 h 1408"/>
                <a:gd name="T42" fmla="*/ 1338 w 1409"/>
                <a:gd name="T43" fmla="*/ 1395 h 1408"/>
                <a:gd name="T44" fmla="*/ 1267 w 1409"/>
                <a:gd name="T45" fmla="*/ 1390 h 1408"/>
                <a:gd name="T46" fmla="*/ 1197 w 1409"/>
                <a:gd name="T47" fmla="*/ 1381 h 1408"/>
                <a:gd name="T48" fmla="*/ 1128 w 1409"/>
                <a:gd name="T49" fmla="*/ 1369 h 1408"/>
                <a:gd name="T50" fmla="*/ 994 w 1409"/>
                <a:gd name="T51" fmla="*/ 1334 h 1408"/>
                <a:gd name="T52" fmla="*/ 867 w 1409"/>
                <a:gd name="T53" fmla="*/ 1288 h 1408"/>
                <a:gd name="T54" fmla="*/ 743 w 1409"/>
                <a:gd name="T55" fmla="*/ 1228 h 1408"/>
                <a:gd name="T56" fmla="*/ 628 w 1409"/>
                <a:gd name="T57" fmla="*/ 1158 h 1408"/>
                <a:gd name="T58" fmla="*/ 520 w 1409"/>
                <a:gd name="T59" fmla="*/ 1078 h 1408"/>
                <a:gd name="T60" fmla="*/ 422 w 1409"/>
                <a:gd name="T61" fmla="*/ 987 h 1408"/>
                <a:gd name="T62" fmla="*/ 330 w 1409"/>
                <a:gd name="T63" fmla="*/ 888 h 1408"/>
                <a:gd name="T64" fmla="*/ 250 w 1409"/>
                <a:gd name="T65" fmla="*/ 781 h 1408"/>
                <a:gd name="T66" fmla="*/ 180 w 1409"/>
                <a:gd name="T67" fmla="*/ 664 h 1408"/>
                <a:gd name="T68" fmla="*/ 120 w 1409"/>
                <a:gd name="T69" fmla="*/ 543 h 1408"/>
                <a:gd name="T70" fmla="*/ 74 w 1409"/>
                <a:gd name="T71" fmla="*/ 414 h 1408"/>
                <a:gd name="T72" fmla="*/ 38 w 1409"/>
                <a:gd name="T73" fmla="*/ 280 h 1408"/>
                <a:gd name="T74" fmla="*/ 26 w 1409"/>
                <a:gd name="T75" fmla="*/ 211 h 1408"/>
                <a:gd name="T76" fmla="*/ 17 w 1409"/>
                <a:gd name="T77" fmla="*/ 143 h 1408"/>
                <a:gd name="T78" fmla="*/ 12 w 1409"/>
                <a:gd name="T79" fmla="*/ 70 h 1408"/>
                <a:gd name="T80" fmla="*/ 10 w 1409"/>
                <a:gd name="T81" fmla="*/ 0 h 140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09"/>
                <a:gd name="T124" fmla="*/ 0 h 1408"/>
                <a:gd name="T125" fmla="*/ 1409 w 1409"/>
                <a:gd name="T126" fmla="*/ 1408 h 140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09" h="1408">
                  <a:moveTo>
                    <a:pt x="0" y="0"/>
                  </a:moveTo>
                  <a:lnTo>
                    <a:pt x="0" y="35"/>
                  </a:lnTo>
                  <a:lnTo>
                    <a:pt x="1" y="72"/>
                  </a:lnTo>
                  <a:lnTo>
                    <a:pt x="3" y="107"/>
                  </a:lnTo>
                  <a:lnTo>
                    <a:pt x="7" y="143"/>
                  </a:lnTo>
                  <a:lnTo>
                    <a:pt x="10" y="178"/>
                  </a:lnTo>
                  <a:lnTo>
                    <a:pt x="15" y="213"/>
                  </a:lnTo>
                  <a:lnTo>
                    <a:pt x="23" y="248"/>
                  </a:lnTo>
                  <a:lnTo>
                    <a:pt x="28" y="282"/>
                  </a:lnTo>
                  <a:lnTo>
                    <a:pt x="44" y="351"/>
                  </a:lnTo>
                  <a:lnTo>
                    <a:pt x="63" y="418"/>
                  </a:lnTo>
                  <a:lnTo>
                    <a:pt x="86" y="483"/>
                  </a:lnTo>
                  <a:lnTo>
                    <a:pt x="111" y="546"/>
                  </a:lnTo>
                  <a:lnTo>
                    <a:pt x="139" y="610"/>
                  </a:lnTo>
                  <a:lnTo>
                    <a:pt x="171" y="670"/>
                  </a:lnTo>
                  <a:lnTo>
                    <a:pt x="204" y="729"/>
                  </a:lnTo>
                  <a:lnTo>
                    <a:pt x="241" y="786"/>
                  </a:lnTo>
                  <a:lnTo>
                    <a:pt x="280" y="840"/>
                  </a:lnTo>
                  <a:lnTo>
                    <a:pt x="323" y="895"/>
                  </a:lnTo>
                  <a:lnTo>
                    <a:pt x="367" y="946"/>
                  </a:lnTo>
                  <a:lnTo>
                    <a:pt x="413" y="994"/>
                  </a:lnTo>
                  <a:lnTo>
                    <a:pt x="462" y="1041"/>
                  </a:lnTo>
                  <a:lnTo>
                    <a:pt x="513" y="1085"/>
                  </a:lnTo>
                  <a:lnTo>
                    <a:pt x="566" y="1128"/>
                  </a:lnTo>
                  <a:lnTo>
                    <a:pt x="623" y="1166"/>
                  </a:lnTo>
                  <a:lnTo>
                    <a:pt x="679" y="1203"/>
                  </a:lnTo>
                  <a:lnTo>
                    <a:pt x="738" y="1237"/>
                  </a:lnTo>
                  <a:lnTo>
                    <a:pt x="800" y="1269"/>
                  </a:lnTo>
                  <a:lnTo>
                    <a:pt x="861" y="1297"/>
                  </a:lnTo>
                  <a:lnTo>
                    <a:pt x="925" y="1321"/>
                  </a:lnTo>
                  <a:lnTo>
                    <a:pt x="990" y="1344"/>
                  </a:lnTo>
                  <a:lnTo>
                    <a:pt x="1057" y="1364"/>
                  </a:lnTo>
                  <a:lnTo>
                    <a:pt x="1126" y="1380"/>
                  </a:lnTo>
                  <a:lnTo>
                    <a:pt x="1160" y="1385"/>
                  </a:lnTo>
                  <a:lnTo>
                    <a:pt x="1195" y="1392"/>
                  </a:lnTo>
                  <a:lnTo>
                    <a:pt x="1230" y="1397"/>
                  </a:lnTo>
                  <a:lnTo>
                    <a:pt x="1266" y="1401"/>
                  </a:lnTo>
                  <a:lnTo>
                    <a:pt x="1301" y="1404"/>
                  </a:lnTo>
                  <a:lnTo>
                    <a:pt x="1336" y="1406"/>
                  </a:lnTo>
                  <a:lnTo>
                    <a:pt x="1373" y="1408"/>
                  </a:lnTo>
                  <a:lnTo>
                    <a:pt x="1409" y="1408"/>
                  </a:lnTo>
                  <a:lnTo>
                    <a:pt x="1409" y="1397"/>
                  </a:lnTo>
                  <a:lnTo>
                    <a:pt x="1373" y="1397"/>
                  </a:lnTo>
                  <a:lnTo>
                    <a:pt x="1338" y="1395"/>
                  </a:lnTo>
                  <a:lnTo>
                    <a:pt x="1303" y="1394"/>
                  </a:lnTo>
                  <a:lnTo>
                    <a:pt x="1267" y="1390"/>
                  </a:lnTo>
                  <a:lnTo>
                    <a:pt x="1232" y="1387"/>
                  </a:lnTo>
                  <a:lnTo>
                    <a:pt x="1197" y="1381"/>
                  </a:lnTo>
                  <a:lnTo>
                    <a:pt x="1162" y="1376"/>
                  </a:lnTo>
                  <a:lnTo>
                    <a:pt x="1128" y="1369"/>
                  </a:lnTo>
                  <a:lnTo>
                    <a:pt x="1061" y="1353"/>
                  </a:lnTo>
                  <a:lnTo>
                    <a:pt x="994" y="1334"/>
                  </a:lnTo>
                  <a:lnTo>
                    <a:pt x="928" y="1313"/>
                  </a:lnTo>
                  <a:lnTo>
                    <a:pt x="867" y="1288"/>
                  </a:lnTo>
                  <a:lnTo>
                    <a:pt x="803" y="1260"/>
                  </a:lnTo>
                  <a:lnTo>
                    <a:pt x="743" y="1228"/>
                  </a:lnTo>
                  <a:lnTo>
                    <a:pt x="685" y="1195"/>
                  </a:lnTo>
                  <a:lnTo>
                    <a:pt x="628" y="1158"/>
                  </a:lnTo>
                  <a:lnTo>
                    <a:pt x="573" y="1119"/>
                  </a:lnTo>
                  <a:lnTo>
                    <a:pt x="520" y="1078"/>
                  </a:lnTo>
                  <a:lnTo>
                    <a:pt x="469" y="1034"/>
                  </a:lnTo>
                  <a:lnTo>
                    <a:pt x="422" y="987"/>
                  </a:lnTo>
                  <a:lnTo>
                    <a:pt x="374" y="939"/>
                  </a:lnTo>
                  <a:lnTo>
                    <a:pt x="330" y="888"/>
                  </a:lnTo>
                  <a:lnTo>
                    <a:pt x="289" y="835"/>
                  </a:lnTo>
                  <a:lnTo>
                    <a:pt x="250" y="781"/>
                  </a:lnTo>
                  <a:lnTo>
                    <a:pt x="213" y="724"/>
                  </a:lnTo>
                  <a:lnTo>
                    <a:pt x="180" y="664"/>
                  </a:lnTo>
                  <a:lnTo>
                    <a:pt x="148" y="604"/>
                  </a:lnTo>
                  <a:lnTo>
                    <a:pt x="120" y="543"/>
                  </a:lnTo>
                  <a:lnTo>
                    <a:pt x="95" y="479"/>
                  </a:lnTo>
                  <a:lnTo>
                    <a:pt x="74" y="414"/>
                  </a:lnTo>
                  <a:lnTo>
                    <a:pt x="54" y="349"/>
                  </a:lnTo>
                  <a:lnTo>
                    <a:pt x="38" y="280"/>
                  </a:lnTo>
                  <a:lnTo>
                    <a:pt x="31" y="247"/>
                  </a:lnTo>
                  <a:lnTo>
                    <a:pt x="26" y="211"/>
                  </a:lnTo>
                  <a:lnTo>
                    <a:pt x="21" y="176"/>
                  </a:lnTo>
                  <a:lnTo>
                    <a:pt x="17" y="143"/>
                  </a:lnTo>
                  <a:lnTo>
                    <a:pt x="14" y="106"/>
                  </a:lnTo>
                  <a:lnTo>
                    <a:pt x="12" y="70"/>
                  </a:lnTo>
                  <a:lnTo>
                    <a:pt x="10" y="35"/>
                  </a:lnTo>
                  <a:lnTo>
                    <a:pt x="1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659" name="Freeform 9"/>
            <p:cNvSpPr>
              <a:spLocks/>
            </p:cNvSpPr>
            <p:nvPr/>
          </p:nvSpPr>
          <p:spPr bwMode="auto">
            <a:xfrm>
              <a:off x="1115" y="907"/>
              <a:ext cx="1409" cy="1408"/>
            </a:xfrm>
            <a:custGeom>
              <a:avLst/>
              <a:gdLst>
                <a:gd name="T0" fmla="*/ 1373 w 1409"/>
                <a:gd name="T1" fmla="*/ 2 h 1408"/>
                <a:gd name="T2" fmla="*/ 1301 w 1409"/>
                <a:gd name="T3" fmla="*/ 5 h 1408"/>
                <a:gd name="T4" fmla="*/ 1230 w 1409"/>
                <a:gd name="T5" fmla="*/ 13 h 1408"/>
                <a:gd name="T6" fmla="*/ 1160 w 1409"/>
                <a:gd name="T7" fmla="*/ 23 h 1408"/>
                <a:gd name="T8" fmla="*/ 1057 w 1409"/>
                <a:gd name="T9" fmla="*/ 44 h 1408"/>
                <a:gd name="T10" fmla="*/ 925 w 1409"/>
                <a:gd name="T11" fmla="*/ 87 h 1408"/>
                <a:gd name="T12" fmla="*/ 800 w 1409"/>
                <a:gd name="T13" fmla="*/ 139 h 1408"/>
                <a:gd name="T14" fmla="*/ 679 w 1409"/>
                <a:gd name="T15" fmla="*/ 205 h 1408"/>
                <a:gd name="T16" fmla="*/ 566 w 1409"/>
                <a:gd name="T17" fmla="*/ 280 h 1408"/>
                <a:gd name="T18" fmla="*/ 462 w 1409"/>
                <a:gd name="T19" fmla="*/ 367 h 1408"/>
                <a:gd name="T20" fmla="*/ 367 w 1409"/>
                <a:gd name="T21" fmla="*/ 462 h 1408"/>
                <a:gd name="T22" fmla="*/ 280 w 1409"/>
                <a:gd name="T23" fmla="*/ 568 h 1408"/>
                <a:gd name="T24" fmla="*/ 204 w 1409"/>
                <a:gd name="T25" fmla="*/ 679 h 1408"/>
                <a:gd name="T26" fmla="*/ 139 w 1409"/>
                <a:gd name="T27" fmla="*/ 798 h 1408"/>
                <a:gd name="T28" fmla="*/ 86 w 1409"/>
                <a:gd name="T29" fmla="*/ 925 h 1408"/>
                <a:gd name="T30" fmla="*/ 44 w 1409"/>
                <a:gd name="T31" fmla="*/ 1056 h 1408"/>
                <a:gd name="T32" fmla="*/ 23 w 1409"/>
                <a:gd name="T33" fmla="*/ 1160 h 1408"/>
                <a:gd name="T34" fmla="*/ 10 w 1409"/>
                <a:gd name="T35" fmla="*/ 1228 h 1408"/>
                <a:gd name="T36" fmla="*/ 3 w 1409"/>
                <a:gd name="T37" fmla="*/ 1299 h 1408"/>
                <a:gd name="T38" fmla="*/ 0 w 1409"/>
                <a:gd name="T39" fmla="*/ 1371 h 1408"/>
                <a:gd name="T40" fmla="*/ 10 w 1409"/>
                <a:gd name="T41" fmla="*/ 1408 h 1408"/>
                <a:gd name="T42" fmla="*/ 12 w 1409"/>
                <a:gd name="T43" fmla="*/ 1336 h 1408"/>
                <a:gd name="T44" fmla="*/ 17 w 1409"/>
                <a:gd name="T45" fmla="*/ 1265 h 1408"/>
                <a:gd name="T46" fmla="*/ 26 w 1409"/>
                <a:gd name="T47" fmla="*/ 1195 h 1408"/>
                <a:gd name="T48" fmla="*/ 38 w 1409"/>
                <a:gd name="T49" fmla="*/ 1126 h 1408"/>
                <a:gd name="T50" fmla="*/ 74 w 1409"/>
                <a:gd name="T51" fmla="*/ 992 h 1408"/>
                <a:gd name="T52" fmla="*/ 120 w 1409"/>
                <a:gd name="T53" fmla="*/ 865 h 1408"/>
                <a:gd name="T54" fmla="*/ 180 w 1409"/>
                <a:gd name="T55" fmla="*/ 742 h 1408"/>
                <a:gd name="T56" fmla="*/ 250 w 1409"/>
                <a:gd name="T57" fmla="*/ 627 h 1408"/>
                <a:gd name="T58" fmla="*/ 330 w 1409"/>
                <a:gd name="T59" fmla="*/ 520 h 1408"/>
                <a:gd name="T60" fmla="*/ 422 w 1409"/>
                <a:gd name="T61" fmla="*/ 421 h 1408"/>
                <a:gd name="T62" fmla="*/ 520 w 1409"/>
                <a:gd name="T63" fmla="*/ 331 h 1408"/>
                <a:gd name="T64" fmla="*/ 628 w 1409"/>
                <a:gd name="T65" fmla="*/ 250 h 1408"/>
                <a:gd name="T66" fmla="*/ 743 w 1409"/>
                <a:gd name="T67" fmla="*/ 180 h 1408"/>
                <a:gd name="T68" fmla="*/ 867 w 1409"/>
                <a:gd name="T69" fmla="*/ 122 h 1408"/>
                <a:gd name="T70" fmla="*/ 994 w 1409"/>
                <a:gd name="T71" fmla="*/ 74 h 1408"/>
                <a:gd name="T72" fmla="*/ 1128 w 1409"/>
                <a:gd name="T73" fmla="*/ 39 h 1408"/>
                <a:gd name="T74" fmla="*/ 1197 w 1409"/>
                <a:gd name="T75" fmla="*/ 27 h 1408"/>
                <a:gd name="T76" fmla="*/ 1267 w 1409"/>
                <a:gd name="T77" fmla="*/ 18 h 1408"/>
                <a:gd name="T78" fmla="*/ 1338 w 1409"/>
                <a:gd name="T79" fmla="*/ 13 h 1408"/>
                <a:gd name="T80" fmla="*/ 1409 w 1409"/>
                <a:gd name="T81" fmla="*/ 11 h 140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09"/>
                <a:gd name="T124" fmla="*/ 0 h 1408"/>
                <a:gd name="T125" fmla="*/ 1409 w 1409"/>
                <a:gd name="T126" fmla="*/ 1408 h 140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09" h="1408">
                  <a:moveTo>
                    <a:pt x="1409" y="0"/>
                  </a:moveTo>
                  <a:lnTo>
                    <a:pt x="1373" y="2"/>
                  </a:lnTo>
                  <a:lnTo>
                    <a:pt x="1336" y="2"/>
                  </a:lnTo>
                  <a:lnTo>
                    <a:pt x="1301" y="5"/>
                  </a:lnTo>
                  <a:lnTo>
                    <a:pt x="1266" y="7"/>
                  </a:lnTo>
                  <a:lnTo>
                    <a:pt x="1230" y="13"/>
                  </a:lnTo>
                  <a:lnTo>
                    <a:pt x="1195" y="18"/>
                  </a:lnTo>
                  <a:lnTo>
                    <a:pt x="1160" y="23"/>
                  </a:lnTo>
                  <a:lnTo>
                    <a:pt x="1126" y="30"/>
                  </a:lnTo>
                  <a:lnTo>
                    <a:pt x="1057" y="44"/>
                  </a:lnTo>
                  <a:lnTo>
                    <a:pt x="990" y="64"/>
                  </a:lnTo>
                  <a:lnTo>
                    <a:pt x="925" y="87"/>
                  </a:lnTo>
                  <a:lnTo>
                    <a:pt x="861" y="111"/>
                  </a:lnTo>
                  <a:lnTo>
                    <a:pt x="800" y="139"/>
                  </a:lnTo>
                  <a:lnTo>
                    <a:pt x="738" y="171"/>
                  </a:lnTo>
                  <a:lnTo>
                    <a:pt x="679" y="205"/>
                  </a:lnTo>
                  <a:lnTo>
                    <a:pt x="623" y="242"/>
                  </a:lnTo>
                  <a:lnTo>
                    <a:pt x="566" y="280"/>
                  </a:lnTo>
                  <a:lnTo>
                    <a:pt x="513" y="323"/>
                  </a:lnTo>
                  <a:lnTo>
                    <a:pt x="462" y="367"/>
                  </a:lnTo>
                  <a:lnTo>
                    <a:pt x="413" y="414"/>
                  </a:lnTo>
                  <a:lnTo>
                    <a:pt x="367" y="462"/>
                  </a:lnTo>
                  <a:lnTo>
                    <a:pt x="323" y="513"/>
                  </a:lnTo>
                  <a:lnTo>
                    <a:pt x="280" y="568"/>
                  </a:lnTo>
                  <a:lnTo>
                    <a:pt x="241" y="622"/>
                  </a:lnTo>
                  <a:lnTo>
                    <a:pt x="204" y="679"/>
                  </a:lnTo>
                  <a:lnTo>
                    <a:pt x="171" y="738"/>
                  </a:lnTo>
                  <a:lnTo>
                    <a:pt x="139" y="798"/>
                  </a:lnTo>
                  <a:lnTo>
                    <a:pt x="111" y="860"/>
                  </a:lnTo>
                  <a:lnTo>
                    <a:pt x="86" y="925"/>
                  </a:lnTo>
                  <a:lnTo>
                    <a:pt x="63" y="990"/>
                  </a:lnTo>
                  <a:lnTo>
                    <a:pt x="44" y="1056"/>
                  </a:lnTo>
                  <a:lnTo>
                    <a:pt x="28" y="1124"/>
                  </a:lnTo>
                  <a:lnTo>
                    <a:pt x="23" y="1160"/>
                  </a:lnTo>
                  <a:lnTo>
                    <a:pt x="15" y="1193"/>
                  </a:lnTo>
                  <a:lnTo>
                    <a:pt x="10" y="1228"/>
                  </a:lnTo>
                  <a:lnTo>
                    <a:pt x="7" y="1264"/>
                  </a:lnTo>
                  <a:lnTo>
                    <a:pt x="3" y="1299"/>
                  </a:lnTo>
                  <a:lnTo>
                    <a:pt x="1" y="1336"/>
                  </a:lnTo>
                  <a:lnTo>
                    <a:pt x="0" y="1371"/>
                  </a:lnTo>
                  <a:lnTo>
                    <a:pt x="0" y="1408"/>
                  </a:lnTo>
                  <a:lnTo>
                    <a:pt x="10" y="1408"/>
                  </a:lnTo>
                  <a:lnTo>
                    <a:pt x="10" y="1371"/>
                  </a:lnTo>
                  <a:lnTo>
                    <a:pt x="12" y="1336"/>
                  </a:lnTo>
                  <a:lnTo>
                    <a:pt x="14" y="1301"/>
                  </a:lnTo>
                  <a:lnTo>
                    <a:pt x="17" y="1265"/>
                  </a:lnTo>
                  <a:lnTo>
                    <a:pt x="21" y="1230"/>
                  </a:lnTo>
                  <a:lnTo>
                    <a:pt x="26" y="1195"/>
                  </a:lnTo>
                  <a:lnTo>
                    <a:pt x="31" y="1161"/>
                  </a:lnTo>
                  <a:lnTo>
                    <a:pt x="38" y="1126"/>
                  </a:lnTo>
                  <a:lnTo>
                    <a:pt x="54" y="1059"/>
                  </a:lnTo>
                  <a:lnTo>
                    <a:pt x="74" y="992"/>
                  </a:lnTo>
                  <a:lnTo>
                    <a:pt x="95" y="929"/>
                  </a:lnTo>
                  <a:lnTo>
                    <a:pt x="120" y="865"/>
                  </a:lnTo>
                  <a:lnTo>
                    <a:pt x="148" y="804"/>
                  </a:lnTo>
                  <a:lnTo>
                    <a:pt x="180" y="742"/>
                  </a:lnTo>
                  <a:lnTo>
                    <a:pt x="213" y="684"/>
                  </a:lnTo>
                  <a:lnTo>
                    <a:pt x="250" y="627"/>
                  </a:lnTo>
                  <a:lnTo>
                    <a:pt x="289" y="573"/>
                  </a:lnTo>
                  <a:lnTo>
                    <a:pt x="330" y="520"/>
                  </a:lnTo>
                  <a:lnTo>
                    <a:pt x="374" y="469"/>
                  </a:lnTo>
                  <a:lnTo>
                    <a:pt x="422" y="421"/>
                  </a:lnTo>
                  <a:lnTo>
                    <a:pt x="469" y="375"/>
                  </a:lnTo>
                  <a:lnTo>
                    <a:pt x="520" y="331"/>
                  </a:lnTo>
                  <a:lnTo>
                    <a:pt x="573" y="289"/>
                  </a:lnTo>
                  <a:lnTo>
                    <a:pt x="628" y="250"/>
                  </a:lnTo>
                  <a:lnTo>
                    <a:pt x="685" y="213"/>
                  </a:lnTo>
                  <a:lnTo>
                    <a:pt x="743" y="180"/>
                  </a:lnTo>
                  <a:lnTo>
                    <a:pt x="803" y="150"/>
                  </a:lnTo>
                  <a:lnTo>
                    <a:pt x="867" y="122"/>
                  </a:lnTo>
                  <a:lnTo>
                    <a:pt x="928" y="95"/>
                  </a:lnTo>
                  <a:lnTo>
                    <a:pt x="994" y="74"/>
                  </a:lnTo>
                  <a:lnTo>
                    <a:pt x="1061" y="55"/>
                  </a:lnTo>
                  <a:lnTo>
                    <a:pt x="1128" y="39"/>
                  </a:lnTo>
                  <a:lnTo>
                    <a:pt x="1162" y="34"/>
                  </a:lnTo>
                  <a:lnTo>
                    <a:pt x="1197" y="27"/>
                  </a:lnTo>
                  <a:lnTo>
                    <a:pt x="1232" y="23"/>
                  </a:lnTo>
                  <a:lnTo>
                    <a:pt x="1267" y="18"/>
                  </a:lnTo>
                  <a:lnTo>
                    <a:pt x="1303" y="16"/>
                  </a:lnTo>
                  <a:lnTo>
                    <a:pt x="1338" y="13"/>
                  </a:lnTo>
                  <a:lnTo>
                    <a:pt x="1373" y="13"/>
                  </a:lnTo>
                  <a:lnTo>
                    <a:pt x="1409" y="11"/>
                  </a:lnTo>
                  <a:lnTo>
                    <a:pt x="140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7654" name="Text Box 3"/>
          <p:cNvSpPr txBox="1">
            <a:spLocks noChangeArrowheads="1"/>
          </p:cNvSpPr>
          <p:nvPr/>
        </p:nvSpPr>
        <p:spPr bwMode="auto">
          <a:xfrm>
            <a:off x="287338" y="3732213"/>
            <a:ext cx="8605837"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ct val="50000"/>
              </a:spcAft>
            </a:pPr>
            <a:r>
              <a:rPr lang="en-GB" sz="2000"/>
              <a:t>To be effective, visual management should be highly visible within the team environment and be meaningful.</a:t>
            </a:r>
          </a:p>
          <a:p>
            <a:pPr eaLnBrk="1" hangingPunct="1">
              <a:spcAft>
                <a:spcPct val="50000"/>
              </a:spcAft>
            </a:pPr>
            <a:r>
              <a:rPr lang="en-GB" sz="2000"/>
              <a:t>And all staff should have an understanding of what the objectives / goals mean and be able to relate their individual performance to them…</a:t>
            </a:r>
          </a:p>
          <a:p>
            <a:pPr eaLnBrk="1" hangingPunct="1">
              <a:spcAft>
                <a:spcPct val="50000"/>
              </a:spcAft>
            </a:pPr>
            <a:endParaRPr lang="en-GB" sz="2000" b="1"/>
          </a:p>
          <a:p>
            <a:pPr eaLnBrk="1" hangingPunct="1">
              <a:spcAft>
                <a:spcPct val="50000"/>
              </a:spcAft>
            </a:pPr>
            <a:r>
              <a:rPr lang="en-GB" sz="2000" b="1"/>
              <a:t>Beware of WALLPAPER !!</a:t>
            </a:r>
            <a:endParaRPr lang="en-GB" sz="2200" b="1"/>
          </a:p>
        </p:txBody>
      </p:sp>
    </p:spTree>
    <p:extLst>
      <p:ext uri="{BB962C8B-B14F-4D97-AF65-F5344CB8AC3E}">
        <p14:creationId xmlns:p14="http://schemas.microsoft.com/office/powerpoint/2010/main" val="2876743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5"/>
          <p:cNvSpPr>
            <a:spLocks noGrp="1"/>
          </p:cNvSpPr>
          <p:nvPr>
            <p:ph type="sldNum" sz="quarter" idx="4294967295"/>
          </p:nvPr>
        </p:nvSpPr>
        <p:spPr>
          <a:xfrm>
            <a:off x="8521700" y="6448425"/>
            <a:ext cx="587375" cy="365125"/>
          </a:xfrm>
          <a:prstGeom prst="rect">
            <a:avLst/>
          </a:prstGeom>
        </p:spPr>
        <p:txBody>
          <a:bodyPr/>
          <a:lstStyle/>
          <a:p>
            <a:pPr>
              <a:defRPr/>
            </a:pPr>
            <a:fld id="{5CFC045E-3519-449A-BFC1-500CA4DB3DC3}" type="slidenum">
              <a:rPr lang="en-GB"/>
              <a:pPr>
                <a:defRPr/>
              </a:pPr>
              <a:t>33</a:t>
            </a:fld>
            <a:endParaRPr lang="en-GB"/>
          </a:p>
        </p:txBody>
      </p:sp>
      <p:sp>
        <p:nvSpPr>
          <p:cNvPr id="30723" name="AutoShape 3"/>
          <p:cNvSpPr>
            <a:spLocks noChangeAspect="1" noChangeArrowheads="1" noTextEdit="1"/>
          </p:cNvSpPr>
          <p:nvPr/>
        </p:nvSpPr>
        <p:spPr bwMode="auto">
          <a:xfrm>
            <a:off x="1727200" y="1528763"/>
            <a:ext cx="5437188"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0724" name="Freeform 4"/>
          <p:cNvSpPr>
            <a:spLocks/>
          </p:cNvSpPr>
          <p:nvPr/>
        </p:nvSpPr>
        <p:spPr bwMode="auto">
          <a:xfrm>
            <a:off x="4454525" y="1973263"/>
            <a:ext cx="2317750" cy="3684587"/>
          </a:xfrm>
          <a:custGeom>
            <a:avLst/>
            <a:gdLst>
              <a:gd name="T0" fmla="*/ 2147483647 w 1460"/>
              <a:gd name="T1" fmla="*/ 2147483647 h 2321"/>
              <a:gd name="T2" fmla="*/ 2147483647 w 1460"/>
              <a:gd name="T3" fmla="*/ 2147483647 h 2321"/>
              <a:gd name="T4" fmla="*/ 2147483647 w 1460"/>
              <a:gd name="T5" fmla="*/ 0 h 2321"/>
              <a:gd name="T6" fmla="*/ 0 w 1460"/>
              <a:gd name="T7" fmla="*/ 2147483647 h 2321"/>
              <a:gd name="T8" fmla="*/ 2147483647 w 1460"/>
              <a:gd name="T9" fmla="*/ 2147483647 h 2321"/>
              <a:gd name="T10" fmla="*/ 2147483647 w 1460"/>
              <a:gd name="T11" fmla="*/ 2147483647 h 2321"/>
              <a:gd name="T12" fmla="*/ 2147483647 w 1460"/>
              <a:gd name="T13" fmla="*/ 2147483647 h 2321"/>
              <a:gd name="T14" fmla="*/ 2147483647 w 1460"/>
              <a:gd name="T15" fmla="*/ 2147483647 h 2321"/>
              <a:gd name="T16" fmla="*/ 2147483647 w 1460"/>
              <a:gd name="T17" fmla="*/ 2147483647 h 2321"/>
              <a:gd name="T18" fmla="*/ 2147483647 w 1460"/>
              <a:gd name="T19" fmla="*/ 2147483647 h 23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60"/>
              <a:gd name="T31" fmla="*/ 0 h 2321"/>
              <a:gd name="T32" fmla="*/ 1460 w 1460"/>
              <a:gd name="T33" fmla="*/ 2321 h 23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60" h="2321">
                <a:moveTo>
                  <a:pt x="1445" y="2321"/>
                </a:moveTo>
                <a:lnTo>
                  <a:pt x="1451" y="2306"/>
                </a:lnTo>
                <a:lnTo>
                  <a:pt x="16" y="0"/>
                </a:lnTo>
                <a:lnTo>
                  <a:pt x="0" y="8"/>
                </a:lnTo>
                <a:lnTo>
                  <a:pt x="1436" y="2317"/>
                </a:lnTo>
                <a:lnTo>
                  <a:pt x="1445" y="2302"/>
                </a:lnTo>
                <a:lnTo>
                  <a:pt x="1445" y="2321"/>
                </a:lnTo>
                <a:lnTo>
                  <a:pt x="1460" y="2321"/>
                </a:lnTo>
                <a:lnTo>
                  <a:pt x="1451" y="2306"/>
                </a:lnTo>
                <a:lnTo>
                  <a:pt x="1445" y="23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25" name="Freeform 5"/>
          <p:cNvSpPr>
            <a:spLocks/>
          </p:cNvSpPr>
          <p:nvPr/>
        </p:nvSpPr>
        <p:spPr bwMode="auto">
          <a:xfrm>
            <a:off x="2163763" y="5627688"/>
            <a:ext cx="4584700" cy="30162"/>
          </a:xfrm>
          <a:custGeom>
            <a:avLst/>
            <a:gdLst>
              <a:gd name="T0" fmla="*/ 2147483647 w 2888"/>
              <a:gd name="T1" fmla="*/ 2147483647 h 19"/>
              <a:gd name="T2" fmla="*/ 2147483647 w 2888"/>
              <a:gd name="T3" fmla="*/ 2147483647 h 19"/>
              <a:gd name="T4" fmla="*/ 2147483647 w 2888"/>
              <a:gd name="T5" fmla="*/ 2147483647 h 19"/>
              <a:gd name="T6" fmla="*/ 2147483647 w 2888"/>
              <a:gd name="T7" fmla="*/ 0 h 19"/>
              <a:gd name="T8" fmla="*/ 2147483647 w 2888"/>
              <a:gd name="T9" fmla="*/ 0 h 19"/>
              <a:gd name="T10" fmla="*/ 2147483647 w 2888"/>
              <a:gd name="T11" fmla="*/ 2147483647 h 19"/>
              <a:gd name="T12" fmla="*/ 2147483647 w 2888"/>
              <a:gd name="T13" fmla="*/ 2147483647 h 19"/>
              <a:gd name="T14" fmla="*/ 0 w 2888"/>
              <a:gd name="T15" fmla="*/ 2147483647 h 19"/>
              <a:gd name="T16" fmla="*/ 2147483647 w 2888"/>
              <a:gd name="T17" fmla="*/ 2147483647 h 19"/>
              <a:gd name="T18" fmla="*/ 2147483647 w 2888"/>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88"/>
              <a:gd name="T31" fmla="*/ 0 h 19"/>
              <a:gd name="T32" fmla="*/ 2888 w 2888"/>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88" h="19">
                <a:moveTo>
                  <a:pt x="10" y="4"/>
                </a:moveTo>
                <a:lnTo>
                  <a:pt x="17" y="19"/>
                </a:lnTo>
                <a:lnTo>
                  <a:pt x="2888" y="19"/>
                </a:lnTo>
                <a:lnTo>
                  <a:pt x="2888" y="0"/>
                </a:lnTo>
                <a:lnTo>
                  <a:pt x="17" y="0"/>
                </a:lnTo>
                <a:lnTo>
                  <a:pt x="26" y="15"/>
                </a:lnTo>
                <a:lnTo>
                  <a:pt x="10" y="4"/>
                </a:lnTo>
                <a:lnTo>
                  <a:pt x="0" y="19"/>
                </a:lnTo>
                <a:lnTo>
                  <a:pt x="17" y="19"/>
                </a:lnTo>
                <a:lnTo>
                  <a:pt x="1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26" name="Freeform 6"/>
          <p:cNvSpPr>
            <a:spLocks/>
          </p:cNvSpPr>
          <p:nvPr/>
        </p:nvSpPr>
        <p:spPr bwMode="auto">
          <a:xfrm>
            <a:off x="2179638" y="1949450"/>
            <a:ext cx="2300287" cy="3702050"/>
          </a:xfrm>
          <a:custGeom>
            <a:avLst/>
            <a:gdLst>
              <a:gd name="T0" fmla="*/ 2147483647 w 1449"/>
              <a:gd name="T1" fmla="*/ 2147483647 h 2332"/>
              <a:gd name="T2" fmla="*/ 2147483647 w 1449"/>
              <a:gd name="T3" fmla="*/ 2147483647 h 2332"/>
              <a:gd name="T4" fmla="*/ 0 w 1449"/>
              <a:gd name="T5" fmla="*/ 2147483647 h 2332"/>
              <a:gd name="T6" fmla="*/ 2147483647 w 1449"/>
              <a:gd name="T7" fmla="*/ 2147483647 h 2332"/>
              <a:gd name="T8" fmla="*/ 2147483647 w 1449"/>
              <a:gd name="T9" fmla="*/ 2147483647 h 2332"/>
              <a:gd name="T10" fmla="*/ 2147483647 w 1449"/>
              <a:gd name="T11" fmla="*/ 2147483647 h 2332"/>
              <a:gd name="T12" fmla="*/ 2147483647 w 1449"/>
              <a:gd name="T13" fmla="*/ 2147483647 h 2332"/>
              <a:gd name="T14" fmla="*/ 2147483647 w 1449"/>
              <a:gd name="T15" fmla="*/ 0 h 2332"/>
              <a:gd name="T16" fmla="*/ 2147483647 w 1449"/>
              <a:gd name="T17" fmla="*/ 2147483647 h 2332"/>
              <a:gd name="T18" fmla="*/ 2147483647 w 1449"/>
              <a:gd name="T19" fmla="*/ 2147483647 h 23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49"/>
              <a:gd name="T31" fmla="*/ 0 h 2332"/>
              <a:gd name="T32" fmla="*/ 1449 w 1449"/>
              <a:gd name="T33" fmla="*/ 2332 h 23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49" h="2332">
                <a:moveTo>
                  <a:pt x="1449" y="15"/>
                </a:moveTo>
                <a:lnTo>
                  <a:pt x="1433" y="15"/>
                </a:lnTo>
                <a:lnTo>
                  <a:pt x="0" y="2321"/>
                </a:lnTo>
                <a:lnTo>
                  <a:pt x="16" y="2332"/>
                </a:lnTo>
                <a:lnTo>
                  <a:pt x="1449" y="23"/>
                </a:lnTo>
                <a:lnTo>
                  <a:pt x="1433" y="23"/>
                </a:lnTo>
                <a:lnTo>
                  <a:pt x="1449" y="15"/>
                </a:lnTo>
                <a:lnTo>
                  <a:pt x="1443" y="0"/>
                </a:lnTo>
                <a:lnTo>
                  <a:pt x="1433" y="15"/>
                </a:lnTo>
                <a:lnTo>
                  <a:pt x="1449"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27" name="Freeform 7"/>
          <p:cNvSpPr>
            <a:spLocks/>
          </p:cNvSpPr>
          <p:nvPr/>
        </p:nvSpPr>
        <p:spPr bwMode="auto">
          <a:xfrm>
            <a:off x="4013200" y="3857625"/>
            <a:ext cx="912813" cy="731838"/>
          </a:xfrm>
          <a:custGeom>
            <a:avLst/>
            <a:gdLst>
              <a:gd name="T0" fmla="*/ 2147483647 w 575"/>
              <a:gd name="T1" fmla="*/ 0 h 461"/>
              <a:gd name="T2" fmla="*/ 2147483647 w 575"/>
              <a:gd name="T3" fmla="*/ 2147483647 h 461"/>
              <a:gd name="T4" fmla="*/ 0 w 575"/>
              <a:gd name="T5" fmla="*/ 2147483647 h 461"/>
              <a:gd name="T6" fmla="*/ 2147483647 w 575"/>
              <a:gd name="T7" fmla="*/ 0 h 461"/>
              <a:gd name="T8" fmla="*/ 0 60000 65536"/>
              <a:gd name="T9" fmla="*/ 0 60000 65536"/>
              <a:gd name="T10" fmla="*/ 0 60000 65536"/>
              <a:gd name="T11" fmla="*/ 0 60000 65536"/>
              <a:gd name="T12" fmla="*/ 0 w 575"/>
              <a:gd name="T13" fmla="*/ 0 h 461"/>
              <a:gd name="T14" fmla="*/ 575 w 575"/>
              <a:gd name="T15" fmla="*/ 461 h 461"/>
            </a:gdLst>
            <a:ahLst/>
            <a:cxnLst>
              <a:cxn ang="T8">
                <a:pos x="T0" y="T1"/>
              </a:cxn>
              <a:cxn ang="T9">
                <a:pos x="T2" y="T3"/>
              </a:cxn>
              <a:cxn ang="T10">
                <a:pos x="T4" y="T5"/>
              </a:cxn>
              <a:cxn ang="T11">
                <a:pos x="T6" y="T7"/>
              </a:cxn>
            </a:cxnLst>
            <a:rect l="T12" t="T13" r="T14" b="T15"/>
            <a:pathLst>
              <a:path w="575" h="461">
                <a:moveTo>
                  <a:pt x="288" y="0"/>
                </a:moveTo>
                <a:lnTo>
                  <a:pt x="575" y="461"/>
                </a:lnTo>
                <a:lnTo>
                  <a:pt x="0" y="461"/>
                </a:lnTo>
                <a:lnTo>
                  <a:pt x="288" y="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28" name="Freeform 8"/>
          <p:cNvSpPr>
            <a:spLocks/>
          </p:cNvSpPr>
          <p:nvPr/>
        </p:nvSpPr>
        <p:spPr bwMode="auto">
          <a:xfrm>
            <a:off x="4013200" y="3857625"/>
            <a:ext cx="912813" cy="731838"/>
          </a:xfrm>
          <a:custGeom>
            <a:avLst/>
            <a:gdLst>
              <a:gd name="T0" fmla="*/ 2147483647 w 575"/>
              <a:gd name="T1" fmla="*/ 0 h 461"/>
              <a:gd name="T2" fmla="*/ 2147483647 w 575"/>
              <a:gd name="T3" fmla="*/ 2147483647 h 461"/>
              <a:gd name="T4" fmla="*/ 0 w 575"/>
              <a:gd name="T5" fmla="*/ 2147483647 h 461"/>
              <a:gd name="T6" fmla="*/ 2147483647 w 575"/>
              <a:gd name="T7" fmla="*/ 0 h 461"/>
              <a:gd name="T8" fmla="*/ 0 60000 65536"/>
              <a:gd name="T9" fmla="*/ 0 60000 65536"/>
              <a:gd name="T10" fmla="*/ 0 60000 65536"/>
              <a:gd name="T11" fmla="*/ 0 60000 65536"/>
              <a:gd name="T12" fmla="*/ 0 w 575"/>
              <a:gd name="T13" fmla="*/ 0 h 461"/>
              <a:gd name="T14" fmla="*/ 575 w 575"/>
              <a:gd name="T15" fmla="*/ 461 h 461"/>
            </a:gdLst>
            <a:ahLst/>
            <a:cxnLst>
              <a:cxn ang="T8">
                <a:pos x="T0" y="T1"/>
              </a:cxn>
              <a:cxn ang="T9">
                <a:pos x="T2" y="T3"/>
              </a:cxn>
              <a:cxn ang="T10">
                <a:pos x="T4" y="T5"/>
              </a:cxn>
              <a:cxn ang="T11">
                <a:pos x="T6" y="T7"/>
              </a:cxn>
            </a:cxnLst>
            <a:rect l="T12" t="T13" r="T14" b="T15"/>
            <a:pathLst>
              <a:path w="575" h="461">
                <a:moveTo>
                  <a:pt x="288" y="0"/>
                </a:moveTo>
                <a:lnTo>
                  <a:pt x="575" y="461"/>
                </a:lnTo>
                <a:lnTo>
                  <a:pt x="0" y="461"/>
                </a:lnTo>
                <a:lnTo>
                  <a:pt x="288" y="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29" name="Rectangle 9"/>
          <p:cNvSpPr>
            <a:spLocks noChangeArrowheads="1"/>
          </p:cNvSpPr>
          <p:nvPr/>
        </p:nvSpPr>
        <p:spPr bwMode="auto">
          <a:xfrm>
            <a:off x="6902450" y="5518150"/>
            <a:ext cx="2667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2900"/>
              <a:t>D</a:t>
            </a:r>
            <a:endParaRPr lang="en-GB" sz="2400">
              <a:latin typeface="Times New Roman" pitchFamily="18" charset="0"/>
            </a:endParaRPr>
          </a:p>
        </p:txBody>
      </p:sp>
      <p:sp>
        <p:nvSpPr>
          <p:cNvPr id="30730" name="Freeform 10"/>
          <p:cNvSpPr>
            <a:spLocks/>
          </p:cNvSpPr>
          <p:nvPr/>
        </p:nvSpPr>
        <p:spPr bwMode="auto">
          <a:xfrm>
            <a:off x="4254500" y="2382838"/>
            <a:ext cx="398463" cy="1023937"/>
          </a:xfrm>
          <a:custGeom>
            <a:avLst/>
            <a:gdLst>
              <a:gd name="T0" fmla="*/ 2147483647 w 251"/>
              <a:gd name="T1" fmla="*/ 0 h 645"/>
              <a:gd name="T2" fmla="*/ 2147483647 w 251"/>
              <a:gd name="T3" fmla="*/ 2147483647 h 645"/>
              <a:gd name="T4" fmla="*/ 2147483647 w 251"/>
              <a:gd name="T5" fmla="*/ 2147483647 h 645"/>
              <a:gd name="T6" fmla="*/ 2147483647 w 251"/>
              <a:gd name="T7" fmla="*/ 2147483647 h 645"/>
              <a:gd name="T8" fmla="*/ 2147483647 w 251"/>
              <a:gd name="T9" fmla="*/ 2147483647 h 645"/>
              <a:gd name="T10" fmla="*/ 2147483647 w 251"/>
              <a:gd name="T11" fmla="*/ 2147483647 h 645"/>
              <a:gd name="T12" fmla="*/ 0 w 251"/>
              <a:gd name="T13" fmla="*/ 2147483647 h 645"/>
              <a:gd name="T14" fmla="*/ 2147483647 w 251"/>
              <a:gd name="T15" fmla="*/ 0 h 645"/>
              <a:gd name="T16" fmla="*/ 0 60000 65536"/>
              <a:gd name="T17" fmla="*/ 0 60000 65536"/>
              <a:gd name="T18" fmla="*/ 0 60000 65536"/>
              <a:gd name="T19" fmla="*/ 0 60000 65536"/>
              <a:gd name="T20" fmla="*/ 0 60000 65536"/>
              <a:gd name="T21" fmla="*/ 0 60000 65536"/>
              <a:gd name="T22" fmla="*/ 0 60000 65536"/>
              <a:gd name="T23" fmla="*/ 0 60000 65536"/>
              <a:gd name="T24" fmla="*/ 0 w 251"/>
              <a:gd name="T25" fmla="*/ 0 h 645"/>
              <a:gd name="T26" fmla="*/ 251 w 251"/>
              <a:gd name="T27" fmla="*/ 645 h 6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1" h="645">
                <a:moveTo>
                  <a:pt x="126" y="0"/>
                </a:moveTo>
                <a:lnTo>
                  <a:pt x="251" y="249"/>
                </a:lnTo>
                <a:lnTo>
                  <a:pt x="169" y="249"/>
                </a:lnTo>
                <a:lnTo>
                  <a:pt x="169" y="645"/>
                </a:lnTo>
                <a:lnTo>
                  <a:pt x="82" y="645"/>
                </a:lnTo>
                <a:lnTo>
                  <a:pt x="82" y="249"/>
                </a:lnTo>
                <a:lnTo>
                  <a:pt x="0" y="249"/>
                </a:lnTo>
                <a:lnTo>
                  <a:pt x="126" y="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31" name="Freeform 11"/>
          <p:cNvSpPr>
            <a:spLocks/>
          </p:cNvSpPr>
          <p:nvPr/>
        </p:nvSpPr>
        <p:spPr bwMode="auto">
          <a:xfrm>
            <a:off x="4254500" y="2382838"/>
            <a:ext cx="398463" cy="1023937"/>
          </a:xfrm>
          <a:custGeom>
            <a:avLst/>
            <a:gdLst>
              <a:gd name="T0" fmla="*/ 2147483647 w 251"/>
              <a:gd name="T1" fmla="*/ 0 h 645"/>
              <a:gd name="T2" fmla="*/ 2147483647 w 251"/>
              <a:gd name="T3" fmla="*/ 2147483647 h 645"/>
              <a:gd name="T4" fmla="*/ 2147483647 w 251"/>
              <a:gd name="T5" fmla="*/ 2147483647 h 645"/>
              <a:gd name="T6" fmla="*/ 2147483647 w 251"/>
              <a:gd name="T7" fmla="*/ 2147483647 h 645"/>
              <a:gd name="T8" fmla="*/ 2147483647 w 251"/>
              <a:gd name="T9" fmla="*/ 2147483647 h 645"/>
              <a:gd name="T10" fmla="*/ 2147483647 w 251"/>
              <a:gd name="T11" fmla="*/ 2147483647 h 645"/>
              <a:gd name="T12" fmla="*/ 0 w 251"/>
              <a:gd name="T13" fmla="*/ 2147483647 h 645"/>
              <a:gd name="T14" fmla="*/ 2147483647 w 251"/>
              <a:gd name="T15" fmla="*/ 0 h 645"/>
              <a:gd name="T16" fmla="*/ 0 60000 65536"/>
              <a:gd name="T17" fmla="*/ 0 60000 65536"/>
              <a:gd name="T18" fmla="*/ 0 60000 65536"/>
              <a:gd name="T19" fmla="*/ 0 60000 65536"/>
              <a:gd name="T20" fmla="*/ 0 60000 65536"/>
              <a:gd name="T21" fmla="*/ 0 60000 65536"/>
              <a:gd name="T22" fmla="*/ 0 60000 65536"/>
              <a:gd name="T23" fmla="*/ 0 60000 65536"/>
              <a:gd name="T24" fmla="*/ 0 w 251"/>
              <a:gd name="T25" fmla="*/ 0 h 645"/>
              <a:gd name="T26" fmla="*/ 251 w 251"/>
              <a:gd name="T27" fmla="*/ 645 h 6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1" h="645">
                <a:moveTo>
                  <a:pt x="126" y="0"/>
                </a:moveTo>
                <a:lnTo>
                  <a:pt x="251" y="249"/>
                </a:lnTo>
                <a:lnTo>
                  <a:pt x="169" y="249"/>
                </a:lnTo>
                <a:lnTo>
                  <a:pt x="169" y="645"/>
                </a:lnTo>
                <a:lnTo>
                  <a:pt x="82" y="645"/>
                </a:lnTo>
                <a:lnTo>
                  <a:pt x="82" y="249"/>
                </a:lnTo>
                <a:lnTo>
                  <a:pt x="0" y="249"/>
                </a:lnTo>
                <a:lnTo>
                  <a:pt x="126" y="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32" name="Freeform 12"/>
          <p:cNvSpPr>
            <a:spLocks/>
          </p:cNvSpPr>
          <p:nvPr/>
        </p:nvSpPr>
        <p:spPr bwMode="auto">
          <a:xfrm>
            <a:off x="2473325" y="4921250"/>
            <a:ext cx="898525" cy="571500"/>
          </a:xfrm>
          <a:custGeom>
            <a:avLst/>
            <a:gdLst>
              <a:gd name="T0" fmla="*/ 0 w 566"/>
              <a:gd name="T1" fmla="*/ 2147483647 h 360"/>
              <a:gd name="T2" fmla="*/ 2147483647 w 566"/>
              <a:gd name="T3" fmla="*/ 2147483647 h 360"/>
              <a:gd name="T4" fmla="*/ 2147483647 w 566"/>
              <a:gd name="T5" fmla="*/ 2147483647 h 360"/>
              <a:gd name="T6" fmla="*/ 2147483647 w 566"/>
              <a:gd name="T7" fmla="*/ 2147483647 h 360"/>
              <a:gd name="T8" fmla="*/ 2147483647 w 566"/>
              <a:gd name="T9" fmla="*/ 0 h 360"/>
              <a:gd name="T10" fmla="*/ 2147483647 w 566"/>
              <a:gd name="T11" fmla="*/ 2147483647 h 360"/>
              <a:gd name="T12" fmla="*/ 2147483647 w 566"/>
              <a:gd name="T13" fmla="*/ 2147483647 h 360"/>
              <a:gd name="T14" fmla="*/ 0 w 566"/>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6"/>
              <a:gd name="T25" fmla="*/ 0 h 360"/>
              <a:gd name="T26" fmla="*/ 566 w 566"/>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6" h="360">
                <a:moveTo>
                  <a:pt x="0" y="360"/>
                </a:moveTo>
                <a:lnTo>
                  <a:pt x="275" y="348"/>
                </a:lnTo>
                <a:lnTo>
                  <a:pt x="232" y="272"/>
                </a:lnTo>
                <a:lnTo>
                  <a:pt x="566" y="75"/>
                </a:lnTo>
                <a:lnTo>
                  <a:pt x="523" y="0"/>
                </a:lnTo>
                <a:lnTo>
                  <a:pt x="191" y="197"/>
                </a:lnTo>
                <a:lnTo>
                  <a:pt x="149" y="121"/>
                </a:lnTo>
                <a:lnTo>
                  <a:pt x="0" y="36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33" name="Freeform 13"/>
          <p:cNvSpPr>
            <a:spLocks/>
          </p:cNvSpPr>
          <p:nvPr/>
        </p:nvSpPr>
        <p:spPr bwMode="auto">
          <a:xfrm>
            <a:off x="2473325" y="4921250"/>
            <a:ext cx="898525" cy="571500"/>
          </a:xfrm>
          <a:custGeom>
            <a:avLst/>
            <a:gdLst>
              <a:gd name="T0" fmla="*/ 0 w 566"/>
              <a:gd name="T1" fmla="*/ 2147483647 h 360"/>
              <a:gd name="T2" fmla="*/ 2147483647 w 566"/>
              <a:gd name="T3" fmla="*/ 2147483647 h 360"/>
              <a:gd name="T4" fmla="*/ 2147483647 w 566"/>
              <a:gd name="T5" fmla="*/ 2147483647 h 360"/>
              <a:gd name="T6" fmla="*/ 2147483647 w 566"/>
              <a:gd name="T7" fmla="*/ 2147483647 h 360"/>
              <a:gd name="T8" fmla="*/ 2147483647 w 566"/>
              <a:gd name="T9" fmla="*/ 0 h 360"/>
              <a:gd name="T10" fmla="*/ 2147483647 w 566"/>
              <a:gd name="T11" fmla="*/ 2147483647 h 360"/>
              <a:gd name="T12" fmla="*/ 2147483647 w 566"/>
              <a:gd name="T13" fmla="*/ 2147483647 h 360"/>
              <a:gd name="T14" fmla="*/ 0 w 566"/>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6"/>
              <a:gd name="T25" fmla="*/ 0 h 360"/>
              <a:gd name="T26" fmla="*/ 566 w 566"/>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6" h="360">
                <a:moveTo>
                  <a:pt x="0" y="360"/>
                </a:moveTo>
                <a:lnTo>
                  <a:pt x="275" y="348"/>
                </a:lnTo>
                <a:lnTo>
                  <a:pt x="232" y="272"/>
                </a:lnTo>
                <a:lnTo>
                  <a:pt x="566" y="75"/>
                </a:lnTo>
                <a:lnTo>
                  <a:pt x="523" y="0"/>
                </a:lnTo>
                <a:lnTo>
                  <a:pt x="191" y="197"/>
                </a:lnTo>
                <a:lnTo>
                  <a:pt x="149" y="121"/>
                </a:lnTo>
                <a:lnTo>
                  <a:pt x="0" y="36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34" name="Freeform 14"/>
          <p:cNvSpPr>
            <a:spLocks/>
          </p:cNvSpPr>
          <p:nvPr/>
        </p:nvSpPr>
        <p:spPr bwMode="auto">
          <a:xfrm>
            <a:off x="5541963" y="4921250"/>
            <a:ext cx="895350" cy="571500"/>
          </a:xfrm>
          <a:custGeom>
            <a:avLst/>
            <a:gdLst>
              <a:gd name="T0" fmla="*/ 2147483647 w 564"/>
              <a:gd name="T1" fmla="*/ 2147483647 h 360"/>
              <a:gd name="T2" fmla="*/ 2147483647 w 564"/>
              <a:gd name="T3" fmla="*/ 2147483647 h 360"/>
              <a:gd name="T4" fmla="*/ 2147483647 w 564"/>
              <a:gd name="T5" fmla="*/ 2147483647 h 360"/>
              <a:gd name="T6" fmla="*/ 0 w 564"/>
              <a:gd name="T7" fmla="*/ 2147483647 h 360"/>
              <a:gd name="T8" fmla="*/ 2147483647 w 564"/>
              <a:gd name="T9" fmla="*/ 0 h 360"/>
              <a:gd name="T10" fmla="*/ 2147483647 w 564"/>
              <a:gd name="T11" fmla="*/ 2147483647 h 360"/>
              <a:gd name="T12" fmla="*/ 2147483647 w 564"/>
              <a:gd name="T13" fmla="*/ 2147483647 h 360"/>
              <a:gd name="T14" fmla="*/ 2147483647 w 564"/>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4"/>
              <a:gd name="T25" fmla="*/ 0 h 360"/>
              <a:gd name="T26" fmla="*/ 564 w 564"/>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4" h="360">
                <a:moveTo>
                  <a:pt x="564" y="360"/>
                </a:moveTo>
                <a:lnTo>
                  <a:pt x="290" y="348"/>
                </a:lnTo>
                <a:lnTo>
                  <a:pt x="330" y="272"/>
                </a:lnTo>
                <a:lnTo>
                  <a:pt x="0" y="75"/>
                </a:lnTo>
                <a:lnTo>
                  <a:pt x="42" y="0"/>
                </a:lnTo>
                <a:lnTo>
                  <a:pt x="376" y="197"/>
                </a:lnTo>
                <a:lnTo>
                  <a:pt x="417" y="121"/>
                </a:lnTo>
                <a:lnTo>
                  <a:pt x="564" y="36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35" name="Freeform 15"/>
          <p:cNvSpPr>
            <a:spLocks/>
          </p:cNvSpPr>
          <p:nvPr/>
        </p:nvSpPr>
        <p:spPr bwMode="auto">
          <a:xfrm>
            <a:off x="5541963" y="4921250"/>
            <a:ext cx="895350" cy="571500"/>
          </a:xfrm>
          <a:custGeom>
            <a:avLst/>
            <a:gdLst>
              <a:gd name="T0" fmla="*/ 2147483647 w 564"/>
              <a:gd name="T1" fmla="*/ 2147483647 h 360"/>
              <a:gd name="T2" fmla="*/ 2147483647 w 564"/>
              <a:gd name="T3" fmla="*/ 2147483647 h 360"/>
              <a:gd name="T4" fmla="*/ 2147483647 w 564"/>
              <a:gd name="T5" fmla="*/ 2147483647 h 360"/>
              <a:gd name="T6" fmla="*/ 0 w 564"/>
              <a:gd name="T7" fmla="*/ 2147483647 h 360"/>
              <a:gd name="T8" fmla="*/ 2147483647 w 564"/>
              <a:gd name="T9" fmla="*/ 0 h 360"/>
              <a:gd name="T10" fmla="*/ 2147483647 w 564"/>
              <a:gd name="T11" fmla="*/ 2147483647 h 360"/>
              <a:gd name="T12" fmla="*/ 2147483647 w 564"/>
              <a:gd name="T13" fmla="*/ 2147483647 h 360"/>
              <a:gd name="T14" fmla="*/ 2147483647 w 564"/>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4"/>
              <a:gd name="T25" fmla="*/ 0 h 360"/>
              <a:gd name="T26" fmla="*/ 564 w 564"/>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4" h="360">
                <a:moveTo>
                  <a:pt x="564" y="360"/>
                </a:moveTo>
                <a:lnTo>
                  <a:pt x="290" y="348"/>
                </a:lnTo>
                <a:lnTo>
                  <a:pt x="330" y="272"/>
                </a:lnTo>
                <a:lnTo>
                  <a:pt x="0" y="75"/>
                </a:lnTo>
                <a:lnTo>
                  <a:pt x="42" y="0"/>
                </a:lnTo>
                <a:lnTo>
                  <a:pt x="376" y="197"/>
                </a:lnTo>
                <a:lnTo>
                  <a:pt x="417" y="121"/>
                </a:lnTo>
                <a:lnTo>
                  <a:pt x="564" y="36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36" name="Rectangle 16"/>
          <p:cNvSpPr>
            <a:spLocks noChangeArrowheads="1"/>
          </p:cNvSpPr>
          <p:nvPr/>
        </p:nvSpPr>
        <p:spPr bwMode="auto">
          <a:xfrm>
            <a:off x="4179888" y="4637088"/>
            <a:ext cx="6731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900">
                <a:latin typeface="Swis721 BT"/>
              </a:rPr>
              <a:t>Today</a:t>
            </a:r>
            <a:endParaRPr lang="en-GB" sz="2400">
              <a:latin typeface="Times New Roman" pitchFamily="18" charset="0"/>
            </a:endParaRPr>
          </a:p>
        </p:txBody>
      </p:sp>
      <p:sp>
        <p:nvSpPr>
          <p:cNvPr id="30737" name="Freeform 17"/>
          <p:cNvSpPr>
            <a:spLocks/>
          </p:cNvSpPr>
          <p:nvPr/>
        </p:nvSpPr>
        <p:spPr bwMode="auto">
          <a:xfrm>
            <a:off x="4454525" y="1973263"/>
            <a:ext cx="2317750" cy="3684587"/>
          </a:xfrm>
          <a:custGeom>
            <a:avLst/>
            <a:gdLst>
              <a:gd name="T0" fmla="*/ 2147483647 w 1460"/>
              <a:gd name="T1" fmla="*/ 2147483647 h 2321"/>
              <a:gd name="T2" fmla="*/ 2147483647 w 1460"/>
              <a:gd name="T3" fmla="*/ 2147483647 h 2321"/>
              <a:gd name="T4" fmla="*/ 2147483647 w 1460"/>
              <a:gd name="T5" fmla="*/ 0 h 2321"/>
              <a:gd name="T6" fmla="*/ 0 w 1460"/>
              <a:gd name="T7" fmla="*/ 2147483647 h 2321"/>
              <a:gd name="T8" fmla="*/ 2147483647 w 1460"/>
              <a:gd name="T9" fmla="*/ 2147483647 h 2321"/>
              <a:gd name="T10" fmla="*/ 2147483647 w 1460"/>
              <a:gd name="T11" fmla="*/ 2147483647 h 2321"/>
              <a:gd name="T12" fmla="*/ 2147483647 w 1460"/>
              <a:gd name="T13" fmla="*/ 2147483647 h 2321"/>
              <a:gd name="T14" fmla="*/ 2147483647 w 1460"/>
              <a:gd name="T15" fmla="*/ 2147483647 h 2321"/>
              <a:gd name="T16" fmla="*/ 2147483647 w 1460"/>
              <a:gd name="T17" fmla="*/ 2147483647 h 2321"/>
              <a:gd name="T18" fmla="*/ 2147483647 w 1460"/>
              <a:gd name="T19" fmla="*/ 2147483647 h 23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60"/>
              <a:gd name="T31" fmla="*/ 0 h 2321"/>
              <a:gd name="T32" fmla="*/ 1460 w 1460"/>
              <a:gd name="T33" fmla="*/ 2321 h 23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60" h="2321">
                <a:moveTo>
                  <a:pt x="1445" y="2321"/>
                </a:moveTo>
                <a:lnTo>
                  <a:pt x="1451" y="2306"/>
                </a:lnTo>
                <a:lnTo>
                  <a:pt x="16" y="0"/>
                </a:lnTo>
                <a:lnTo>
                  <a:pt x="0" y="8"/>
                </a:lnTo>
                <a:lnTo>
                  <a:pt x="1436" y="2317"/>
                </a:lnTo>
                <a:lnTo>
                  <a:pt x="1445" y="2302"/>
                </a:lnTo>
                <a:lnTo>
                  <a:pt x="1445" y="2321"/>
                </a:lnTo>
                <a:lnTo>
                  <a:pt x="1460" y="2321"/>
                </a:lnTo>
                <a:lnTo>
                  <a:pt x="1451" y="2306"/>
                </a:lnTo>
                <a:lnTo>
                  <a:pt x="1445" y="2321"/>
                </a:lnTo>
                <a:close/>
              </a:path>
            </a:pathLst>
          </a:custGeom>
          <a:solidFill>
            <a:schemeClr val="tx2"/>
          </a:solidFill>
          <a:ln w="9525">
            <a:solidFill>
              <a:schemeClr val="tx1"/>
            </a:solidFill>
            <a:round/>
            <a:headEnd/>
            <a:tailEnd/>
          </a:ln>
        </p:spPr>
        <p:txBody>
          <a:bodyPr/>
          <a:lstStyle/>
          <a:p>
            <a:endParaRPr lang="en-GB"/>
          </a:p>
        </p:txBody>
      </p:sp>
      <p:sp>
        <p:nvSpPr>
          <p:cNvPr id="30738" name="Freeform 18"/>
          <p:cNvSpPr>
            <a:spLocks/>
          </p:cNvSpPr>
          <p:nvPr/>
        </p:nvSpPr>
        <p:spPr bwMode="auto">
          <a:xfrm>
            <a:off x="2163763" y="5627688"/>
            <a:ext cx="4584700" cy="30162"/>
          </a:xfrm>
          <a:custGeom>
            <a:avLst/>
            <a:gdLst>
              <a:gd name="T0" fmla="*/ 2147483647 w 2888"/>
              <a:gd name="T1" fmla="*/ 2147483647 h 19"/>
              <a:gd name="T2" fmla="*/ 2147483647 w 2888"/>
              <a:gd name="T3" fmla="*/ 2147483647 h 19"/>
              <a:gd name="T4" fmla="*/ 2147483647 w 2888"/>
              <a:gd name="T5" fmla="*/ 2147483647 h 19"/>
              <a:gd name="T6" fmla="*/ 2147483647 w 2888"/>
              <a:gd name="T7" fmla="*/ 0 h 19"/>
              <a:gd name="T8" fmla="*/ 2147483647 w 2888"/>
              <a:gd name="T9" fmla="*/ 0 h 19"/>
              <a:gd name="T10" fmla="*/ 2147483647 w 2888"/>
              <a:gd name="T11" fmla="*/ 2147483647 h 19"/>
              <a:gd name="T12" fmla="*/ 2147483647 w 2888"/>
              <a:gd name="T13" fmla="*/ 2147483647 h 19"/>
              <a:gd name="T14" fmla="*/ 0 w 2888"/>
              <a:gd name="T15" fmla="*/ 2147483647 h 19"/>
              <a:gd name="T16" fmla="*/ 2147483647 w 2888"/>
              <a:gd name="T17" fmla="*/ 2147483647 h 19"/>
              <a:gd name="T18" fmla="*/ 2147483647 w 2888"/>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88"/>
              <a:gd name="T31" fmla="*/ 0 h 19"/>
              <a:gd name="T32" fmla="*/ 2888 w 2888"/>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88" h="19">
                <a:moveTo>
                  <a:pt x="10" y="4"/>
                </a:moveTo>
                <a:lnTo>
                  <a:pt x="17" y="19"/>
                </a:lnTo>
                <a:lnTo>
                  <a:pt x="2888" y="19"/>
                </a:lnTo>
                <a:lnTo>
                  <a:pt x="2888" y="0"/>
                </a:lnTo>
                <a:lnTo>
                  <a:pt x="17" y="0"/>
                </a:lnTo>
                <a:lnTo>
                  <a:pt x="26" y="15"/>
                </a:lnTo>
                <a:lnTo>
                  <a:pt x="10" y="4"/>
                </a:lnTo>
                <a:lnTo>
                  <a:pt x="0" y="19"/>
                </a:lnTo>
                <a:lnTo>
                  <a:pt x="17" y="19"/>
                </a:lnTo>
                <a:lnTo>
                  <a:pt x="10" y="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39" name="Freeform 19"/>
          <p:cNvSpPr>
            <a:spLocks/>
          </p:cNvSpPr>
          <p:nvPr/>
        </p:nvSpPr>
        <p:spPr bwMode="auto">
          <a:xfrm>
            <a:off x="2179638" y="1949450"/>
            <a:ext cx="2300287" cy="3702050"/>
          </a:xfrm>
          <a:custGeom>
            <a:avLst/>
            <a:gdLst>
              <a:gd name="T0" fmla="*/ 2147483647 w 1449"/>
              <a:gd name="T1" fmla="*/ 2147483647 h 2332"/>
              <a:gd name="T2" fmla="*/ 2147483647 w 1449"/>
              <a:gd name="T3" fmla="*/ 2147483647 h 2332"/>
              <a:gd name="T4" fmla="*/ 0 w 1449"/>
              <a:gd name="T5" fmla="*/ 2147483647 h 2332"/>
              <a:gd name="T6" fmla="*/ 2147483647 w 1449"/>
              <a:gd name="T7" fmla="*/ 2147483647 h 2332"/>
              <a:gd name="T8" fmla="*/ 2147483647 w 1449"/>
              <a:gd name="T9" fmla="*/ 2147483647 h 2332"/>
              <a:gd name="T10" fmla="*/ 2147483647 w 1449"/>
              <a:gd name="T11" fmla="*/ 2147483647 h 2332"/>
              <a:gd name="T12" fmla="*/ 2147483647 w 1449"/>
              <a:gd name="T13" fmla="*/ 2147483647 h 2332"/>
              <a:gd name="T14" fmla="*/ 2147483647 w 1449"/>
              <a:gd name="T15" fmla="*/ 0 h 2332"/>
              <a:gd name="T16" fmla="*/ 2147483647 w 1449"/>
              <a:gd name="T17" fmla="*/ 2147483647 h 2332"/>
              <a:gd name="T18" fmla="*/ 2147483647 w 1449"/>
              <a:gd name="T19" fmla="*/ 2147483647 h 23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49"/>
              <a:gd name="T31" fmla="*/ 0 h 2332"/>
              <a:gd name="T32" fmla="*/ 1449 w 1449"/>
              <a:gd name="T33" fmla="*/ 2332 h 23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49" h="2332">
                <a:moveTo>
                  <a:pt x="1449" y="15"/>
                </a:moveTo>
                <a:lnTo>
                  <a:pt x="1433" y="15"/>
                </a:lnTo>
                <a:lnTo>
                  <a:pt x="0" y="2321"/>
                </a:lnTo>
                <a:lnTo>
                  <a:pt x="16" y="2332"/>
                </a:lnTo>
                <a:lnTo>
                  <a:pt x="1449" y="23"/>
                </a:lnTo>
                <a:lnTo>
                  <a:pt x="1433" y="23"/>
                </a:lnTo>
                <a:lnTo>
                  <a:pt x="1449" y="15"/>
                </a:lnTo>
                <a:lnTo>
                  <a:pt x="1443" y="0"/>
                </a:lnTo>
                <a:lnTo>
                  <a:pt x="1433" y="15"/>
                </a:lnTo>
                <a:lnTo>
                  <a:pt x="1449"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40" name="Freeform 20"/>
          <p:cNvSpPr>
            <a:spLocks/>
          </p:cNvSpPr>
          <p:nvPr/>
        </p:nvSpPr>
        <p:spPr bwMode="auto">
          <a:xfrm>
            <a:off x="4013200" y="3857625"/>
            <a:ext cx="912813" cy="731838"/>
          </a:xfrm>
          <a:custGeom>
            <a:avLst/>
            <a:gdLst>
              <a:gd name="T0" fmla="*/ 2147483647 w 575"/>
              <a:gd name="T1" fmla="*/ 0 h 461"/>
              <a:gd name="T2" fmla="*/ 2147483647 w 575"/>
              <a:gd name="T3" fmla="*/ 2147483647 h 461"/>
              <a:gd name="T4" fmla="*/ 0 w 575"/>
              <a:gd name="T5" fmla="*/ 2147483647 h 461"/>
              <a:gd name="T6" fmla="*/ 2147483647 w 575"/>
              <a:gd name="T7" fmla="*/ 0 h 461"/>
              <a:gd name="T8" fmla="*/ 0 60000 65536"/>
              <a:gd name="T9" fmla="*/ 0 60000 65536"/>
              <a:gd name="T10" fmla="*/ 0 60000 65536"/>
              <a:gd name="T11" fmla="*/ 0 60000 65536"/>
              <a:gd name="T12" fmla="*/ 0 w 575"/>
              <a:gd name="T13" fmla="*/ 0 h 461"/>
              <a:gd name="T14" fmla="*/ 575 w 575"/>
              <a:gd name="T15" fmla="*/ 461 h 461"/>
            </a:gdLst>
            <a:ahLst/>
            <a:cxnLst>
              <a:cxn ang="T8">
                <a:pos x="T0" y="T1"/>
              </a:cxn>
              <a:cxn ang="T9">
                <a:pos x="T2" y="T3"/>
              </a:cxn>
              <a:cxn ang="T10">
                <a:pos x="T4" y="T5"/>
              </a:cxn>
              <a:cxn ang="T11">
                <a:pos x="T6" y="T7"/>
              </a:cxn>
            </a:cxnLst>
            <a:rect l="T12" t="T13" r="T14" b="T15"/>
            <a:pathLst>
              <a:path w="575" h="461">
                <a:moveTo>
                  <a:pt x="288" y="0"/>
                </a:moveTo>
                <a:lnTo>
                  <a:pt x="575" y="461"/>
                </a:lnTo>
                <a:lnTo>
                  <a:pt x="0" y="461"/>
                </a:lnTo>
                <a:lnTo>
                  <a:pt x="288" y="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41" name="Freeform 21"/>
          <p:cNvSpPr>
            <a:spLocks/>
          </p:cNvSpPr>
          <p:nvPr/>
        </p:nvSpPr>
        <p:spPr bwMode="auto">
          <a:xfrm>
            <a:off x="4013200" y="3857625"/>
            <a:ext cx="912813" cy="731838"/>
          </a:xfrm>
          <a:custGeom>
            <a:avLst/>
            <a:gdLst>
              <a:gd name="T0" fmla="*/ 2147483647 w 575"/>
              <a:gd name="T1" fmla="*/ 0 h 461"/>
              <a:gd name="T2" fmla="*/ 2147483647 w 575"/>
              <a:gd name="T3" fmla="*/ 2147483647 h 461"/>
              <a:gd name="T4" fmla="*/ 0 w 575"/>
              <a:gd name="T5" fmla="*/ 2147483647 h 461"/>
              <a:gd name="T6" fmla="*/ 2147483647 w 575"/>
              <a:gd name="T7" fmla="*/ 0 h 461"/>
              <a:gd name="T8" fmla="*/ 0 60000 65536"/>
              <a:gd name="T9" fmla="*/ 0 60000 65536"/>
              <a:gd name="T10" fmla="*/ 0 60000 65536"/>
              <a:gd name="T11" fmla="*/ 0 60000 65536"/>
              <a:gd name="T12" fmla="*/ 0 w 575"/>
              <a:gd name="T13" fmla="*/ 0 h 461"/>
              <a:gd name="T14" fmla="*/ 575 w 575"/>
              <a:gd name="T15" fmla="*/ 461 h 461"/>
            </a:gdLst>
            <a:ahLst/>
            <a:cxnLst>
              <a:cxn ang="T8">
                <a:pos x="T0" y="T1"/>
              </a:cxn>
              <a:cxn ang="T9">
                <a:pos x="T2" y="T3"/>
              </a:cxn>
              <a:cxn ang="T10">
                <a:pos x="T4" y="T5"/>
              </a:cxn>
              <a:cxn ang="T11">
                <a:pos x="T6" y="T7"/>
              </a:cxn>
            </a:cxnLst>
            <a:rect l="T12" t="T13" r="T14" b="T15"/>
            <a:pathLst>
              <a:path w="575" h="461">
                <a:moveTo>
                  <a:pt x="288" y="0"/>
                </a:moveTo>
                <a:lnTo>
                  <a:pt x="575" y="461"/>
                </a:lnTo>
                <a:lnTo>
                  <a:pt x="0" y="461"/>
                </a:lnTo>
                <a:lnTo>
                  <a:pt x="288" y="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42" name="Rectangle 22"/>
          <p:cNvSpPr>
            <a:spLocks noChangeArrowheads="1"/>
          </p:cNvSpPr>
          <p:nvPr/>
        </p:nvSpPr>
        <p:spPr bwMode="auto">
          <a:xfrm>
            <a:off x="3851275" y="1412875"/>
            <a:ext cx="114617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2900"/>
              <a:t>Quality</a:t>
            </a:r>
            <a:endParaRPr lang="en-GB" sz="2400">
              <a:latin typeface="Times New Roman" pitchFamily="18" charset="0"/>
            </a:endParaRPr>
          </a:p>
        </p:txBody>
      </p:sp>
      <p:sp>
        <p:nvSpPr>
          <p:cNvPr id="30743" name="Rectangle 23"/>
          <p:cNvSpPr>
            <a:spLocks noChangeArrowheads="1"/>
          </p:cNvSpPr>
          <p:nvPr/>
        </p:nvSpPr>
        <p:spPr bwMode="auto">
          <a:xfrm>
            <a:off x="1222375" y="5518150"/>
            <a:ext cx="75723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2900"/>
              <a:t>Cost</a:t>
            </a:r>
            <a:endParaRPr lang="en-GB" sz="2400">
              <a:latin typeface="Times New Roman" pitchFamily="18" charset="0"/>
            </a:endParaRPr>
          </a:p>
        </p:txBody>
      </p:sp>
      <p:sp>
        <p:nvSpPr>
          <p:cNvPr id="30744" name="Rectangle 24"/>
          <p:cNvSpPr>
            <a:spLocks noChangeArrowheads="1"/>
          </p:cNvSpPr>
          <p:nvPr/>
        </p:nvSpPr>
        <p:spPr bwMode="auto">
          <a:xfrm>
            <a:off x="6902450" y="5518150"/>
            <a:ext cx="1331913" cy="441325"/>
          </a:xfrm>
          <a:prstGeom prst="rect">
            <a:avLst/>
          </a:prstGeom>
          <a:solidFill>
            <a:schemeClr val="accent3"/>
          </a:solidFill>
          <a:ln>
            <a:noFill/>
          </a:ln>
        </p:spPr>
        <p:txBody>
          <a:bodyPr wrap="none" lIns="0" tIns="0" rIns="0" bIns="0">
            <a:spAutoFit/>
          </a:bodyPr>
          <a:lstStyle/>
          <a:p>
            <a:r>
              <a:rPr lang="en-GB" sz="2900"/>
              <a:t>Delivery</a:t>
            </a:r>
            <a:endParaRPr lang="en-GB" sz="2400">
              <a:latin typeface="Times New Roman" pitchFamily="18" charset="0"/>
            </a:endParaRPr>
          </a:p>
        </p:txBody>
      </p:sp>
      <p:sp>
        <p:nvSpPr>
          <p:cNvPr id="30745" name="Freeform 25"/>
          <p:cNvSpPr>
            <a:spLocks/>
          </p:cNvSpPr>
          <p:nvPr/>
        </p:nvSpPr>
        <p:spPr bwMode="auto">
          <a:xfrm>
            <a:off x="4254500" y="2382838"/>
            <a:ext cx="398463" cy="1023937"/>
          </a:xfrm>
          <a:custGeom>
            <a:avLst/>
            <a:gdLst>
              <a:gd name="T0" fmla="*/ 2147483647 w 251"/>
              <a:gd name="T1" fmla="*/ 0 h 645"/>
              <a:gd name="T2" fmla="*/ 2147483647 w 251"/>
              <a:gd name="T3" fmla="*/ 2147483647 h 645"/>
              <a:gd name="T4" fmla="*/ 2147483647 w 251"/>
              <a:gd name="T5" fmla="*/ 2147483647 h 645"/>
              <a:gd name="T6" fmla="*/ 2147483647 w 251"/>
              <a:gd name="T7" fmla="*/ 2147483647 h 645"/>
              <a:gd name="T8" fmla="*/ 2147483647 w 251"/>
              <a:gd name="T9" fmla="*/ 2147483647 h 645"/>
              <a:gd name="T10" fmla="*/ 2147483647 w 251"/>
              <a:gd name="T11" fmla="*/ 2147483647 h 645"/>
              <a:gd name="T12" fmla="*/ 0 w 251"/>
              <a:gd name="T13" fmla="*/ 2147483647 h 645"/>
              <a:gd name="T14" fmla="*/ 2147483647 w 251"/>
              <a:gd name="T15" fmla="*/ 0 h 645"/>
              <a:gd name="T16" fmla="*/ 0 60000 65536"/>
              <a:gd name="T17" fmla="*/ 0 60000 65536"/>
              <a:gd name="T18" fmla="*/ 0 60000 65536"/>
              <a:gd name="T19" fmla="*/ 0 60000 65536"/>
              <a:gd name="T20" fmla="*/ 0 60000 65536"/>
              <a:gd name="T21" fmla="*/ 0 60000 65536"/>
              <a:gd name="T22" fmla="*/ 0 60000 65536"/>
              <a:gd name="T23" fmla="*/ 0 60000 65536"/>
              <a:gd name="T24" fmla="*/ 0 w 251"/>
              <a:gd name="T25" fmla="*/ 0 h 645"/>
              <a:gd name="T26" fmla="*/ 251 w 251"/>
              <a:gd name="T27" fmla="*/ 645 h 6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1" h="645">
                <a:moveTo>
                  <a:pt x="126" y="0"/>
                </a:moveTo>
                <a:lnTo>
                  <a:pt x="251" y="249"/>
                </a:lnTo>
                <a:lnTo>
                  <a:pt x="169" y="249"/>
                </a:lnTo>
                <a:lnTo>
                  <a:pt x="169" y="645"/>
                </a:lnTo>
                <a:lnTo>
                  <a:pt x="82" y="645"/>
                </a:lnTo>
                <a:lnTo>
                  <a:pt x="82" y="249"/>
                </a:lnTo>
                <a:lnTo>
                  <a:pt x="0" y="249"/>
                </a:lnTo>
                <a:lnTo>
                  <a:pt x="126" y="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46" name="Freeform 26"/>
          <p:cNvSpPr>
            <a:spLocks/>
          </p:cNvSpPr>
          <p:nvPr/>
        </p:nvSpPr>
        <p:spPr bwMode="auto">
          <a:xfrm>
            <a:off x="4254500" y="2382838"/>
            <a:ext cx="398463" cy="1023937"/>
          </a:xfrm>
          <a:custGeom>
            <a:avLst/>
            <a:gdLst>
              <a:gd name="T0" fmla="*/ 2147483647 w 251"/>
              <a:gd name="T1" fmla="*/ 0 h 645"/>
              <a:gd name="T2" fmla="*/ 2147483647 w 251"/>
              <a:gd name="T3" fmla="*/ 2147483647 h 645"/>
              <a:gd name="T4" fmla="*/ 2147483647 w 251"/>
              <a:gd name="T5" fmla="*/ 2147483647 h 645"/>
              <a:gd name="T6" fmla="*/ 2147483647 w 251"/>
              <a:gd name="T7" fmla="*/ 2147483647 h 645"/>
              <a:gd name="T8" fmla="*/ 2147483647 w 251"/>
              <a:gd name="T9" fmla="*/ 2147483647 h 645"/>
              <a:gd name="T10" fmla="*/ 2147483647 w 251"/>
              <a:gd name="T11" fmla="*/ 2147483647 h 645"/>
              <a:gd name="T12" fmla="*/ 0 w 251"/>
              <a:gd name="T13" fmla="*/ 2147483647 h 645"/>
              <a:gd name="T14" fmla="*/ 2147483647 w 251"/>
              <a:gd name="T15" fmla="*/ 0 h 645"/>
              <a:gd name="T16" fmla="*/ 0 60000 65536"/>
              <a:gd name="T17" fmla="*/ 0 60000 65536"/>
              <a:gd name="T18" fmla="*/ 0 60000 65536"/>
              <a:gd name="T19" fmla="*/ 0 60000 65536"/>
              <a:gd name="T20" fmla="*/ 0 60000 65536"/>
              <a:gd name="T21" fmla="*/ 0 60000 65536"/>
              <a:gd name="T22" fmla="*/ 0 60000 65536"/>
              <a:gd name="T23" fmla="*/ 0 60000 65536"/>
              <a:gd name="T24" fmla="*/ 0 w 251"/>
              <a:gd name="T25" fmla="*/ 0 h 645"/>
              <a:gd name="T26" fmla="*/ 251 w 251"/>
              <a:gd name="T27" fmla="*/ 645 h 6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1" h="645">
                <a:moveTo>
                  <a:pt x="126" y="0"/>
                </a:moveTo>
                <a:lnTo>
                  <a:pt x="251" y="249"/>
                </a:lnTo>
                <a:lnTo>
                  <a:pt x="169" y="249"/>
                </a:lnTo>
                <a:lnTo>
                  <a:pt x="169" y="645"/>
                </a:lnTo>
                <a:lnTo>
                  <a:pt x="82" y="645"/>
                </a:lnTo>
                <a:lnTo>
                  <a:pt x="82" y="249"/>
                </a:lnTo>
                <a:lnTo>
                  <a:pt x="0" y="249"/>
                </a:lnTo>
                <a:lnTo>
                  <a:pt x="126" y="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47" name="Freeform 27"/>
          <p:cNvSpPr>
            <a:spLocks/>
          </p:cNvSpPr>
          <p:nvPr/>
        </p:nvSpPr>
        <p:spPr bwMode="auto">
          <a:xfrm>
            <a:off x="2473325" y="4921250"/>
            <a:ext cx="898525" cy="571500"/>
          </a:xfrm>
          <a:custGeom>
            <a:avLst/>
            <a:gdLst>
              <a:gd name="T0" fmla="*/ 0 w 566"/>
              <a:gd name="T1" fmla="*/ 2147483647 h 360"/>
              <a:gd name="T2" fmla="*/ 2147483647 w 566"/>
              <a:gd name="T3" fmla="*/ 2147483647 h 360"/>
              <a:gd name="T4" fmla="*/ 2147483647 w 566"/>
              <a:gd name="T5" fmla="*/ 2147483647 h 360"/>
              <a:gd name="T6" fmla="*/ 2147483647 w 566"/>
              <a:gd name="T7" fmla="*/ 2147483647 h 360"/>
              <a:gd name="T8" fmla="*/ 2147483647 w 566"/>
              <a:gd name="T9" fmla="*/ 0 h 360"/>
              <a:gd name="T10" fmla="*/ 2147483647 w 566"/>
              <a:gd name="T11" fmla="*/ 2147483647 h 360"/>
              <a:gd name="T12" fmla="*/ 2147483647 w 566"/>
              <a:gd name="T13" fmla="*/ 2147483647 h 360"/>
              <a:gd name="T14" fmla="*/ 0 w 566"/>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6"/>
              <a:gd name="T25" fmla="*/ 0 h 360"/>
              <a:gd name="T26" fmla="*/ 566 w 566"/>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6" h="360">
                <a:moveTo>
                  <a:pt x="0" y="360"/>
                </a:moveTo>
                <a:lnTo>
                  <a:pt x="275" y="348"/>
                </a:lnTo>
                <a:lnTo>
                  <a:pt x="232" y="272"/>
                </a:lnTo>
                <a:lnTo>
                  <a:pt x="566" y="75"/>
                </a:lnTo>
                <a:lnTo>
                  <a:pt x="523" y="0"/>
                </a:lnTo>
                <a:lnTo>
                  <a:pt x="191" y="197"/>
                </a:lnTo>
                <a:lnTo>
                  <a:pt x="149" y="121"/>
                </a:lnTo>
                <a:lnTo>
                  <a:pt x="0" y="36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48" name="Freeform 28"/>
          <p:cNvSpPr>
            <a:spLocks/>
          </p:cNvSpPr>
          <p:nvPr/>
        </p:nvSpPr>
        <p:spPr bwMode="auto">
          <a:xfrm>
            <a:off x="2473325" y="4921250"/>
            <a:ext cx="898525" cy="571500"/>
          </a:xfrm>
          <a:custGeom>
            <a:avLst/>
            <a:gdLst>
              <a:gd name="T0" fmla="*/ 0 w 566"/>
              <a:gd name="T1" fmla="*/ 2147483647 h 360"/>
              <a:gd name="T2" fmla="*/ 2147483647 w 566"/>
              <a:gd name="T3" fmla="*/ 2147483647 h 360"/>
              <a:gd name="T4" fmla="*/ 2147483647 w 566"/>
              <a:gd name="T5" fmla="*/ 2147483647 h 360"/>
              <a:gd name="T6" fmla="*/ 2147483647 w 566"/>
              <a:gd name="T7" fmla="*/ 2147483647 h 360"/>
              <a:gd name="T8" fmla="*/ 2147483647 w 566"/>
              <a:gd name="T9" fmla="*/ 0 h 360"/>
              <a:gd name="T10" fmla="*/ 2147483647 w 566"/>
              <a:gd name="T11" fmla="*/ 2147483647 h 360"/>
              <a:gd name="T12" fmla="*/ 2147483647 w 566"/>
              <a:gd name="T13" fmla="*/ 2147483647 h 360"/>
              <a:gd name="T14" fmla="*/ 0 w 566"/>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6"/>
              <a:gd name="T25" fmla="*/ 0 h 360"/>
              <a:gd name="T26" fmla="*/ 566 w 566"/>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6" h="360">
                <a:moveTo>
                  <a:pt x="0" y="360"/>
                </a:moveTo>
                <a:lnTo>
                  <a:pt x="275" y="348"/>
                </a:lnTo>
                <a:lnTo>
                  <a:pt x="232" y="272"/>
                </a:lnTo>
                <a:lnTo>
                  <a:pt x="566" y="75"/>
                </a:lnTo>
                <a:lnTo>
                  <a:pt x="523" y="0"/>
                </a:lnTo>
                <a:lnTo>
                  <a:pt x="191" y="197"/>
                </a:lnTo>
                <a:lnTo>
                  <a:pt x="149" y="121"/>
                </a:lnTo>
                <a:lnTo>
                  <a:pt x="0" y="36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49" name="Freeform 29"/>
          <p:cNvSpPr>
            <a:spLocks/>
          </p:cNvSpPr>
          <p:nvPr/>
        </p:nvSpPr>
        <p:spPr bwMode="auto">
          <a:xfrm>
            <a:off x="5541963" y="4921250"/>
            <a:ext cx="895350" cy="571500"/>
          </a:xfrm>
          <a:custGeom>
            <a:avLst/>
            <a:gdLst>
              <a:gd name="T0" fmla="*/ 2147483647 w 564"/>
              <a:gd name="T1" fmla="*/ 2147483647 h 360"/>
              <a:gd name="T2" fmla="*/ 2147483647 w 564"/>
              <a:gd name="T3" fmla="*/ 2147483647 h 360"/>
              <a:gd name="T4" fmla="*/ 2147483647 w 564"/>
              <a:gd name="T5" fmla="*/ 2147483647 h 360"/>
              <a:gd name="T6" fmla="*/ 0 w 564"/>
              <a:gd name="T7" fmla="*/ 2147483647 h 360"/>
              <a:gd name="T8" fmla="*/ 2147483647 w 564"/>
              <a:gd name="T9" fmla="*/ 0 h 360"/>
              <a:gd name="T10" fmla="*/ 2147483647 w 564"/>
              <a:gd name="T11" fmla="*/ 2147483647 h 360"/>
              <a:gd name="T12" fmla="*/ 2147483647 w 564"/>
              <a:gd name="T13" fmla="*/ 2147483647 h 360"/>
              <a:gd name="T14" fmla="*/ 2147483647 w 564"/>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4"/>
              <a:gd name="T25" fmla="*/ 0 h 360"/>
              <a:gd name="T26" fmla="*/ 564 w 564"/>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4" h="360">
                <a:moveTo>
                  <a:pt x="564" y="360"/>
                </a:moveTo>
                <a:lnTo>
                  <a:pt x="290" y="348"/>
                </a:lnTo>
                <a:lnTo>
                  <a:pt x="330" y="272"/>
                </a:lnTo>
                <a:lnTo>
                  <a:pt x="0" y="75"/>
                </a:lnTo>
                <a:lnTo>
                  <a:pt x="42" y="0"/>
                </a:lnTo>
                <a:lnTo>
                  <a:pt x="376" y="197"/>
                </a:lnTo>
                <a:lnTo>
                  <a:pt x="417" y="121"/>
                </a:lnTo>
                <a:lnTo>
                  <a:pt x="564" y="360"/>
                </a:lnTo>
                <a:close/>
              </a:path>
            </a:pathLst>
          </a:custGeom>
          <a:solidFill>
            <a:srgbClr val="00B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50" name="Freeform 30"/>
          <p:cNvSpPr>
            <a:spLocks/>
          </p:cNvSpPr>
          <p:nvPr/>
        </p:nvSpPr>
        <p:spPr bwMode="auto">
          <a:xfrm>
            <a:off x="5541963" y="4921250"/>
            <a:ext cx="895350" cy="571500"/>
          </a:xfrm>
          <a:custGeom>
            <a:avLst/>
            <a:gdLst>
              <a:gd name="T0" fmla="*/ 2147483647 w 564"/>
              <a:gd name="T1" fmla="*/ 2147483647 h 360"/>
              <a:gd name="T2" fmla="*/ 2147483647 w 564"/>
              <a:gd name="T3" fmla="*/ 2147483647 h 360"/>
              <a:gd name="T4" fmla="*/ 2147483647 w 564"/>
              <a:gd name="T5" fmla="*/ 2147483647 h 360"/>
              <a:gd name="T6" fmla="*/ 0 w 564"/>
              <a:gd name="T7" fmla="*/ 2147483647 h 360"/>
              <a:gd name="T8" fmla="*/ 2147483647 w 564"/>
              <a:gd name="T9" fmla="*/ 0 h 360"/>
              <a:gd name="T10" fmla="*/ 2147483647 w 564"/>
              <a:gd name="T11" fmla="*/ 2147483647 h 360"/>
              <a:gd name="T12" fmla="*/ 2147483647 w 564"/>
              <a:gd name="T13" fmla="*/ 2147483647 h 360"/>
              <a:gd name="T14" fmla="*/ 2147483647 w 564"/>
              <a:gd name="T15" fmla="*/ 2147483647 h 360"/>
              <a:gd name="T16" fmla="*/ 0 60000 65536"/>
              <a:gd name="T17" fmla="*/ 0 60000 65536"/>
              <a:gd name="T18" fmla="*/ 0 60000 65536"/>
              <a:gd name="T19" fmla="*/ 0 60000 65536"/>
              <a:gd name="T20" fmla="*/ 0 60000 65536"/>
              <a:gd name="T21" fmla="*/ 0 60000 65536"/>
              <a:gd name="T22" fmla="*/ 0 60000 65536"/>
              <a:gd name="T23" fmla="*/ 0 60000 65536"/>
              <a:gd name="T24" fmla="*/ 0 w 564"/>
              <a:gd name="T25" fmla="*/ 0 h 360"/>
              <a:gd name="T26" fmla="*/ 564 w 564"/>
              <a:gd name="T27" fmla="*/ 360 h 3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4" h="360">
                <a:moveTo>
                  <a:pt x="564" y="360"/>
                </a:moveTo>
                <a:lnTo>
                  <a:pt x="290" y="348"/>
                </a:lnTo>
                <a:lnTo>
                  <a:pt x="330" y="272"/>
                </a:lnTo>
                <a:lnTo>
                  <a:pt x="0" y="75"/>
                </a:lnTo>
                <a:lnTo>
                  <a:pt x="42" y="0"/>
                </a:lnTo>
                <a:lnTo>
                  <a:pt x="376" y="197"/>
                </a:lnTo>
                <a:lnTo>
                  <a:pt x="417" y="121"/>
                </a:lnTo>
                <a:lnTo>
                  <a:pt x="564" y="360"/>
                </a:lnTo>
              </a:path>
            </a:pathLst>
          </a:custGeom>
          <a:noFill/>
          <a:ln w="158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51" name="Rectangle 31"/>
          <p:cNvSpPr>
            <a:spLocks noChangeArrowheads="1"/>
          </p:cNvSpPr>
          <p:nvPr/>
        </p:nvSpPr>
        <p:spPr bwMode="auto">
          <a:xfrm>
            <a:off x="4179888" y="4637088"/>
            <a:ext cx="6731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900">
                <a:latin typeface="Swis721 BT"/>
              </a:rPr>
              <a:t>Today</a:t>
            </a:r>
            <a:endParaRPr lang="en-GB" sz="2400">
              <a:latin typeface="Times New Roman" pitchFamily="18" charset="0"/>
            </a:endParaRPr>
          </a:p>
        </p:txBody>
      </p:sp>
      <p:sp>
        <p:nvSpPr>
          <p:cNvPr id="30752" name="Text Box 32"/>
          <p:cNvSpPr txBox="1">
            <a:spLocks noChangeArrowheads="1"/>
          </p:cNvSpPr>
          <p:nvPr/>
        </p:nvSpPr>
        <p:spPr bwMode="auto">
          <a:xfrm>
            <a:off x="6084888" y="2278063"/>
            <a:ext cx="27574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a:t>What happens if we do not maintain a balance?</a:t>
            </a:r>
          </a:p>
        </p:txBody>
      </p:sp>
      <p:sp>
        <p:nvSpPr>
          <p:cNvPr id="30753" name="Text Box 33"/>
          <p:cNvSpPr txBox="1">
            <a:spLocks noChangeArrowheads="1"/>
          </p:cNvSpPr>
          <p:nvPr/>
        </p:nvSpPr>
        <p:spPr bwMode="auto">
          <a:xfrm>
            <a:off x="395288" y="2420938"/>
            <a:ext cx="27574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a:t>Customer satisfaction needs to improve simultaneously in three ‘dimensions’</a:t>
            </a:r>
          </a:p>
        </p:txBody>
      </p:sp>
      <p:sp>
        <p:nvSpPr>
          <p:cNvPr id="34" name="Rectangle 44"/>
          <p:cNvSpPr txBox="1">
            <a:spLocks noChangeArrowheads="1"/>
          </p:cNvSpPr>
          <p:nvPr/>
        </p:nvSpPr>
        <p:spPr>
          <a:xfrm>
            <a:off x="468313" y="188913"/>
            <a:ext cx="6994525" cy="1152525"/>
          </a:xfrm>
          <a:prstGeom prst="rect">
            <a:avLst/>
          </a:prstGeom>
        </p:spPr>
        <p:txBody>
          <a:bodyPr anchor="ctr"/>
          <a:lstStyle/>
          <a:p>
            <a:pPr eaLnBrk="0" hangingPunct="0">
              <a:defRPr/>
            </a:pPr>
            <a:r>
              <a:rPr lang="en-GB" sz="2800">
                <a:solidFill>
                  <a:srgbClr val="604A7B"/>
                </a:solidFill>
                <a:latin typeface="+mj-lt"/>
                <a:ea typeface="+mj-ea"/>
                <a:cs typeface="+mj-cs"/>
              </a:rPr>
              <a:t>We use a balanced scorecard based on QCD – Quality, Cost &amp; Delivery</a:t>
            </a:r>
          </a:p>
        </p:txBody>
      </p:sp>
    </p:spTree>
    <p:extLst>
      <p:ext uri="{BB962C8B-B14F-4D97-AF65-F5344CB8AC3E}">
        <p14:creationId xmlns:p14="http://schemas.microsoft.com/office/powerpoint/2010/main" val="27220825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1026"/>
          <p:cNvSpPr>
            <a:spLocks noGrp="1" noChangeArrowheads="1"/>
          </p:cNvSpPr>
          <p:nvPr>
            <p:ph type="title"/>
          </p:nvPr>
        </p:nvSpPr>
        <p:spPr>
          <a:xfrm>
            <a:off x="304800" y="76200"/>
            <a:ext cx="7974013" cy="838200"/>
          </a:xfrm>
        </p:spPr>
        <p:txBody>
          <a:bodyPr lIns="8928" tIns="8928" rIns="8928" bIns="8928" rtlCol="0">
            <a:normAutofit/>
          </a:bodyPr>
          <a:lstStyle/>
          <a:p>
            <a:pPr fontAlgn="auto">
              <a:spcAft>
                <a:spcPts val="0"/>
              </a:spcAft>
              <a:defRPr/>
            </a:pPr>
            <a:r>
              <a:rPr lang="en-GB" dirty="0"/>
              <a:t>IS 99.9% QUALITY ACCEPTABLE ?</a:t>
            </a:r>
            <a:endParaRPr lang="en-GB" i="1" dirty="0"/>
          </a:p>
        </p:txBody>
      </p:sp>
      <p:sp>
        <p:nvSpPr>
          <p:cNvPr id="7173" name="Rectangle 1027"/>
          <p:cNvSpPr>
            <a:spLocks noGrp="1" noChangeArrowheads="1"/>
          </p:cNvSpPr>
          <p:nvPr>
            <p:ph idx="1"/>
          </p:nvPr>
        </p:nvSpPr>
        <p:spPr>
          <a:xfrm>
            <a:off x="762000" y="1600200"/>
            <a:ext cx="6705600" cy="4494213"/>
          </a:xfrm>
        </p:spPr>
        <p:txBody>
          <a:bodyPr lIns="8928" tIns="8928" rIns="8928" bIns="8928" anchor="ctr" anchorCtr="1"/>
          <a:lstStyle/>
          <a:p>
            <a:pPr marL="365125" indent="-365125" defTabSz="974725"/>
            <a:r>
              <a:rPr lang="en-GB" sz="2400" dirty="0"/>
              <a:t>30,000 letters lost by                   Royal Mail every day</a:t>
            </a:r>
          </a:p>
          <a:p>
            <a:pPr marL="365125" indent="-365125" defTabSz="974725"/>
            <a:r>
              <a:rPr lang="en-GB" sz="2400" dirty="0"/>
              <a:t>5000 unnecessary hospital operations every year in England</a:t>
            </a:r>
          </a:p>
          <a:p>
            <a:pPr marL="365125" indent="-365125" defTabSz="974725"/>
            <a:r>
              <a:rPr lang="en-GB" sz="2400" dirty="0"/>
              <a:t>5000 cheques processed to wrong accounts every hour by the Clearing Banks</a:t>
            </a:r>
          </a:p>
          <a:p>
            <a:pPr marL="365125" indent="-365125" defTabSz="974725"/>
            <a:r>
              <a:rPr lang="en-GB" sz="2400" dirty="0"/>
              <a:t>5  aeroplane   crashes  every day in the UK</a:t>
            </a:r>
          </a:p>
          <a:p>
            <a:pPr marL="365125" indent="-365125" defTabSz="974725"/>
            <a:endParaRPr lang="en-GB" sz="2400" dirty="0"/>
          </a:p>
          <a:p>
            <a:pPr marL="365125" indent="-365125" defTabSz="974725"/>
            <a:r>
              <a:rPr lang="en-GB" sz="2400" dirty="0"/>
              <a:t>One hour without electricity every month</a:t>
            </a:r>
          </a:p>
          <a:p>
            <a:pPr marL="365125" indent="-365125" defTabSz="974725"/>
            <a:endParaRPr lang="en-GB" sz="2400" dirty="0"/>
          </a:p>
        </p:txBody>
      </p:sp>
      <p:graphicFrame>
        <p:nvGraphicFramePr>
          <p:cNvPr id="7170" name="Object 4096"/>
          <p:cNvGraphicFramePr>
            <a:graphicFrameLocks noChangeAspect="1"/>
          </p:cNvGraphicFramePr>
          <p:nvPr/>
        </p:nvGraphicFramePr>
        <p:xfrm>
          <a:off x="4191000" y="1401763"/>
          <a:ext cx="1543050" cy="1112837"/>
        </p:xfrm>
        <a:graphic>
          <a:graphicData uri="http://schemas.openxmlformats.org/presentationml/2006/ole">
            <mc:AlternateContent xmlns:mc="http://schemas.openxmlformats.org/markup-compatibility/2006">
              <mc:Choice xmlns:v="urn:schemas-microsoft-com:vml" Requires="v">
                <p:oleObj name="Clip" r:id="rId3" imgW="1542960" imgH="1113480" progId="MS_ClipArt_Gallery.2">
                  <p:embed/>
                </p:oleObj>
              </mc:Choice>
              <mc:Fallback>
                <p:oleObj name="Clip" r:id="rId3" imgW="1542960" imgH="1113480" progId="MS_ClipArt_Gallery.2">
                  <p:embed/>
                  <p:pic>
                    <p:nvPicPr>
                      <p:cNvPr id="7170" name="Object 40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1401763"/>
                        <a:ext cx="1543050" cy="1112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1" name="Object 4097"/>
          <p:cNvGraphicFramePr>
            <a:graphicFrameLocks noChangeAspect="1"/>
          </p:cNvGraphicFramePr>
          <p:nvPr/>
        </p:nvGraphicFramePr>
        <p:xfrm flipH="1">
          <a:off x="2819400" y="4495800"/>
          <a:ext cx="2819400" cy="722313"/>
        </p:xfrm>
        <a:graphic>
          <a:graphicData uri="http://schemas.openxmlformats.org/presentationml/2006/ole">
            <mc:AlternateContent xmlns:mc="http://schemas.openxmlformats.org/markup-compatibility/2006">
              <mc:Choice xmlns:v="urn:schemas-microsoft-com:vml" Requires="v">
                <p:oleObj name="Clip" r:id="rId5" imgW="5798880" imgH="1485360" progId="MS_ClipArt_Gallery.5">
                  <p:embed/>
                </p:oleObj>
              </mc:Choice>
              <mc:Fallback>
                <p:oleObj name="Clip" r:id="rId5" imgW="5798880" imgH="1485360" progId="MS_ClipArt_Gallery.5">
                  <p:embed/>
                  <p:pic>
                    <p:nvPicPr>
                      <p:cNvPr id="7171" name="Object 409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819400" y="4495800"/>
                        <a:ext cx="2819400" cy="722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5786455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7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7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17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a:xfrm>
            <a:off x="8521700" y="6448425"/>
            <a:ext cx="587375" cy="365125"/>
          </a:xfrm>
          <a:prstGeom prst="rect">
            <a:avLst/>
          </a:prstGeom>
        </p:spPr>
        <p:txBody>
          <a:bodyPr/>
          <a:lstStyle/>
          <a:p>
            <a:pPr>
              <a:defRPr/>
            </a:pPr>
            <a:fld id="{2E23C7C1-6217-45B3-94BA-B616DA6A7BE1}" type="slidenum">
              <a:rPr lang="en-GB"/>
              <a:pPr>
                <a:defRPr/>
              </a:pPr>
              <a:t>35</a:t>
            </a:fld>
            <a:endParaRPr lang="en-GB"/>
          </a:p>
        </p:txBody>
      </p:sp>
      <p:sp>
        <p:nvSpPr>
          <p:cNvPr id="31747" name="Rectangle 2"/>
          <p:cNvSpPr>
            <a:spLocks noGrp="1" noChangeArrowheads="1"/>
          </p:cNvSpPr>
          <p:nvPr>
            <p:ph type="title"/>
          </p:nvPr>
        </p:nvSpPr>
        <p:spPr>
          <a:xfrm>
            <a:off x="179388" y="188913"/>
            <a:ext cx="8245475" cy="1143000"/>
          </a:xfrm>
          <a:noFill/>
        </p:spPr>
        <p:txBody>
          <a:bodyPr/>
          <a:lstStyle/>
          <a:p>
            <a:pPr eaLnBrk="1" hangingPunct="1"/>
            <a:r>
              <a:rPr lang="en-GB"/>
              <a:t>Why use QCD boards?</a:t>
            </a:r>
          </a:p>
        </p:txBody>
      </p:sp>
      <p:sp>
        <p:nvSpPr>
          <p:cNvPr id="31748" name="Rectangle 3"/>
          <p:cNvSpPr>
            <a:spLocks noGrp="1" noChangeArrowheads="1"/>
          </p:cNvSpPr>
          <p:nvPr>
            <p:ph type="body" idx="1"/>
          </p:nvPr>
        </p:nvSpPr>
        <p:spPr>
          <a:xfrm>
            <a:off x="468313" y="1779588"/>
            <a:ext cx="8424862" cy="4170362"/>
          </a:xfrm>
        </p:spPr>
        <p:txBody>
          <a:bodyPr/>
          <a:lstStyle/>
          <a:p>
            <a:pPr marL="261938" indent="-261938" eaLnBrk="1" hangingPunct="1">
              <a:lnSpc>
                <a:spcPct val="120000"/>
              </a:lnSpc>
            </a:pPr>
            <a:r>
              <a:rPr lang="en-GB" sz="2000"/>
              <a:t>Teams have a focal point, and the impact of changes are clear</a:t>
            </a:r>
          </a:p>
          <a:p>
            <a:pPr marL="261938" indent="-261938" eaLnBrk="1" hangingPunct="1">
              <a:lnSpc>
                <a:spcPct val="120000"/>
              </a:lnSpc>
            </a:pPr>
            <a:r>
              <a:rPr lang="en-GB" sz="2000"/>
              <a:t>Motivation is achieved by highlighting successes influenced by team actions</a:t>
            </a:r>
          </a:p>
          <a:p>
            <a:pPr marL="261938" indent="-261938" eaLnBrk="1" hangingPunct="1">
              <a:lnSpc>
                <a:spcPct val="120000"/>
              </a:lnSpc>
            </a:pPr>
            <a:r>
              <a:rPr lang="en-GB" sz="2000"/>
              <a:t>Familiarity with a standard layout eases movement of people and enables managers to receive fast performance updates ‘on the hoof’</a:t>
            </a:r>
          </a:p>
          <a:p>
            <a:pPr marL="261938" indent="-261938" eaLnBrk="1" hangingPunct="1">
              <a:lnSpc>
                <a:spcPct val="120000"/>
              </a:lnSpc>
            </a:pPr>
            <a:r>
              <a:rPr lang="en-GB" sz="2000"/>
              <a:t>Reduces the need to have other information elsewhere (wallpaper?)</a:t>
            </a:r>
          </a:p>
          <a:p>
            <a:pPr marL="261938" indent="-261938" eaLnBrk="1" hangingPunct="1">
              <a:lnSpc>
                <a:spcPct val="120000"/>
              </a:lnSpc>
            </a:pPr>
            <a:r>
              <a:rPr lang="en-GB" sz="2000"/>
              <a:t>Everyone can quickly see “how we’re doing” and what action is underway to improve</a:t>
            </a:r>
          </a:p>
        </p:txBody>
      </p:sp>
    </p:spTree>
    <p:extLst>
      <p:ext uri="{BB962C8B-B14F-4D97-AF65-F5344CB8AC3E}">
        <p14:creationId xmlns:p14="http://schemas.microsoft.com/office/powerpoint/2010/main" val="19447826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5"/>
          <p:cNvSpPr>
            <a:spLocks noGrp="1"/>
          </p:cNvSpPr>
          <p:nvPr>
            <p:ph type="sldNum" sz="quarter" idx="4294967295"/>
          </p:nvPr>
        </p:nvSpPr>
        <p:spPr>
          <a:xfrm>
            <a:off x="8556625" y="6448425"/>
            <a:ext cx="587375" cy="365125"/>
          </a:xfrm>
          <a:prstGeom prst="rect">
            <a:avLst/>
          </a:prstGeom>
        </p:spPr>
        <p:txBody>
          <a:bodyPr/>
          <a:lstStyle/>
          <a:p>
            <a:pPr>
              <a:defRPr/>
            </a:pPr>
            <a:fld id="{ADB2FCC6-9CFF-4F4A-8BBC-53C3DC71C58C}" type="slidenum">
              <a:rPr lang="en-GB"/>
              <a:pPr>
                <a:defRPr/>
              </a:pPr>
              <a:t>36</a:t>
            </a:fld>
            <a:endParaRPr lang="en-GB"/>
          </a:p>
        </p:txBody>
      </p:sp>
      <p:sp>
        <p:nvSpPr>
          <p:cNvPr id="33795" name="Text Box 3"/>
          <p:cNvSpPr txBox="1">
            <a:spLocks noChangeArrowheads="1"/>
          </p:cNvSpPr>
          <p:nvPr/>
        </p:nvSpPr>
        <p:spPr bwMode="auto">
          <a:xfrm>
            <a:off x="179388" y="188913"/>
            <a:ext cx="7921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endParaRPr lang="es-ES_tradnl"/>
          </a:p>
        </p:txBody>
      </p:sp>
      <p:cxnSp>
        <p:nvCxnSpPr>
          <p:cNvPr id="33796" name="Straight Connector 11"/>
          <p:cNvCxnSpPr>
            <a:cxnSpLocks noChangeShapeType="1"/>
          </p:cNvCxnSpPr>
          <p:nvPr/>
        </p:nvCxnSpPr>
        <p:spPr bwMode="auto">
          <a:xfrm>
            <a:off x="576263" y="3086100"/>
            <a:ext cx="81168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3797" name="Straight Connector 155"/>
          <p:cNvCxnSpPr>
            <a:cxnSpLocks noChangeShapeType="1"/>
          </p:cNvCxnSpPr>
          <p:nvPr/>
        </p:nvCxnSpPr>
        <p:spPr bwMode="auto">
          <a:xfrm>
            <a:off x="582613" y="4908550"/>
            <a:ext cx="81105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33798" name="Group 18"/>
          <p:cNvGrpSpPr>
            <a:grpSpLocks/>
          </p:cNvGrpSpPr>
          <p:nvPr/>
        </p:nvGrpSpPr>
        <p:grpSpPr bwMode="auto">
          <a:xfrm>
            <a:off x="5472113" y="1881188"/>
            <a:ext cx="531812" cy="576262"/>
            <a:chOff x="5601072" y="1772816"/>
            <a:chExt cx="576064" cy="576064"/>
          </a:xfrm>
        </p:grpSpPr>
        <p:sp>
          <p:nvSpPr>
            <p:cNvPr id="33818" name="Rectangle 13"/>
            <p:cNvSpPr>
              <a:spLocks noChangeArrowheads="1"/>
            </p:cNvSpPr>
            <p:nvPr/>
          </p:nvSpPr>
          <p:spPr bwMode="auto">
            <a:xfrm>
              <a:off x="5673080" y="1772816"/>
              <a:ext cx="504056" cy="360040"/>
            </a:xfrm>
            <a:prstGeom prst="rect">
              <a:avLst/>
            </a:prstGeom>
            <a:solidFill>
              <a:schemeClr val="accent1"/>
            </a:solidFill>
            <a:ln w="9525" algn="ctr">
              <a:solidFill>
                <a:schemeClr val="tx1"/>
              </a:solidFill>
              <a:round/>
              <a:headEnd/>
              <a:tailEnd/>
            </a:ln>
          </p:spPr>
          <p:txBody>
            <a:bodyPr/>
            <a:lstStyle/>
            <a:p>
              <a:endParaRPr lang="es-ES_tradnl"/>
            </a:p>
          </p:txBody>
        </p:sp>
        <p:sp>
          <p:nvSpPr>
            <p:cNvPr id="33819" name="Parallelogram 14"/>
            <p:cNvSpPr>
              <a:spLocks noChangeArrowheads="1"/>
            </p:cNvSpPr>
            <p:nvPr/>
          </p:nvSpPr>
          <p:spPr bwMode="auto">
            <a:xfrm>
              <a:off x="5601072" y="2204864"/>
              <a:ext cx="576064" cy="144016"/>
            </a:xfrm>
            <a:prstGeom prst="parallelogram">
              <a:avLst>
                <a:gd name="adj" fmla="val 25000"/>
              </a:avLst>
            </a:prstGeom>
            <a:solidFill>
              <a:schemeClr val="accent1"/>
            </a:solidFill>
            <a:ln w="9525" algn="ctr">
              <a:solidFill>
                <a:schemeClr val="tx1"/>
              </a:solidFill>
              <a:round/>
              <a:headEnd/>
              <a:tailEnd/>
            </a:ln>
          </p:spPr>
          <p:txBody>
            <a:bodyPr/>
            <a:lstStyle/>
            <a:p>
              <a:endParaRPr lang="es-ES_tradnl"/>
            </a:p>
          </p:txBody>
        </p:sp>
        <p:sp>
          <p:nvSpPr>
            <p:cNvPr id="33820" name="Rectangle 15"/>
            <p:cNvSpPr>
              <a:spLocks noChangeArrowheads="1"/>
            </p:cNvSpPr>
            <p:nvPr/>
          </p:nvSpPr>
          <p:spPr bwMode="auto">
            <a:xfrm>
              <a:off x="5716513" y="1798746"/>
              <a:ext cx="432048" cy="315060"/>
            </a:xfrm>
            <a:prstGeom prst="rect">
              <a:avLst/>
            </a:prstGeom>
            <a:solidFill>
              <a:schemeClr val="accent1"/>
            </a:solidFill>
            <a:ln w="9525" algn="ctr">
              <a:solidFill>
                <a:schemeClr val="tx1"/>
              </a:solidFill>
              <a:round/>
              <a:headEnd/>
              <a:tailEnd/>
            </a:ln>
          </p:spPr>
          <p:txBody>
            <a:bodyPr/>
            <a:lstStyle/>
            <a:p>
              <a:endParaRPr lang="es-ES_tradnl"/>
            </a:p>
          </p:txBody>
        </p:sp>
      </p:grpSp>
      <p:sp>
        <p:nvSpPr>
          <p:cNvPr id="33799" name="TextBox 16"/>
          <p:cNvSpPr txBox="1">
            <a:spLocks noChangeArrowheads="1"/>
          </p:cNvSpPr>
          <p:nvPr/>
        </p:nvSpPr>
        <p:spPr bwMode="auto">
          <a:xfrm>
            <a:off x="5145088" y="1844675"/>
            <a:ext cx="3984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2800"/>
              <a:t>+</a:t>
            </a:r>
          </a:p>
        </p:txBody>
      </p:sp>
      <p:sp>
        <p:nvSpPr>
          <p:cNvPr id="33800" name="Rectangle 17"/>
          <p:cNvSpPr>
            <a:spLocks noChangeArrowheads="1"/>
          </p:cNvSpPr>
          <p:nvPr/>
        </p:nvSpPr>
        <p:spPr bwMode="auto">
          <a:xfrm>
            <a:off x="317500" y="1933575"/>
            <a:ext cx="1301750" cy="431800"/>
          </a:xfrm>
          <a:prstGeom prst="rect">
            <a:avLst/>
          </a:prstGeom>
          <a:solidFill>
            <a:srgbClr val="FF9900"/>
          </a:solidFill>
          <a:ln w="9525" algn="ctr">
            <a:solidFill>
              <a:schemeClr val="tx1"/>
            </a:solidFill>
            <a:round/>
            <a:headEnd/>
            <a:tailEnd/>
          </a:ln>
        </p:spPr>
        <p:txBody>
          <a:bodyPr anchor="ctr"/>
          <a:lstStyle/>
          <a:p>
            <a:pPr algn="ctr"/>
            <a:r>
              <a:rPr lang="es-ES_tradnl" sz="1600" b="1" dirty="0" err="1"/>
              <a:t>Ops</a:t>
            </a:r>
            <a:r>
              <a:rPr lang="es-ES_tradnl" sz="1600" b="1" dirty="0"/>
              <a:t> </a:t>
            </a:r>
            <a:r>
              <a:rPr lang="es-ES_tradnl" sz="1600" b="1" dirty="0" err="1"/>
              <a:t>Mgr</a:t>
            </a:r>
            <a:endParaRPr lang="es-ES_tradnl" sz="1600" b="1" dirty="0"/>
          </a:p>
        </p:txBody>
      </p:sp>
      <p:sp>
        <p:nvSpPr>
          <p:cNvPr id="33801" name="Rectangle 175"/>
          <p:cNvSpPr>
            <a:spLocks noChangeArrowheads="1"/>
          </p:cNvSpPr>
          <p:nvPr/>
        </p:nvSpPr>
        <p:spPr bwMode="auto">
          <a:xfrm>
            <a:off x="317500" y="3733800"/>
            <a:ext cx="1301750" cy="431800"/>
          </a:xfrm>
          <a:prstGeom prst="rect">
            <a:avLst/>
          </a:prstGeom>
          <a:solidFill>
            <a:srgbClr val="FF9900"/>
          </a:solidFill>
          <a:ln w="9525" algn="ctr">
            <a:solidFill>
              <a:schemeClr val="tx1"/>
            </a:solidFill>
            <a:round/>
            <a:headEnd/>
            <a:tailEnd/>
          </a:ln>
        </p:spPr>
        <p:txBody>
          <a:bodyPr anchor="ctr" anchorCtr="1"/>
          <a:lstStyle/>
          <a:p>
            <a:pPr algn="ctr"/>
            <a:r>
              <a:rPr lang="es-ES_tradnl" sz="1600" b="1" dirty="0" err="1"/>
              <a:t>Dept</a:t>
            </a:r>
            <a:r>
              <a:rPr lang="es-ES_tradnl" sz="1600" b="1" dirty="0"/>
              <a:t> Head</a:t>
            </a:r>
          </a:p>
        </p:txBody>
      </p:sp>
      <p:sp>
        <p:nvSpPr>
          <p:cNvPr id="33802" name="Rectangle 176"/>
          <p:cNvSpPr>
            <a:spLocks noChangeArrowheads="1"/>
          </p:cNvSpPr>
          <p:nvPr/>
        </p:nvSpPr>
        <p:spPr bwMode="auto">
          <a:xfrm>
            <a:off x="317500" y="5465763"/>
            <a:ext cx="1301750" cy="431800"/>
          </a:xfrm>
          <a:prstGeom prst="rect">
            <a:avLst/>
          </a:prstGeom>
          <a:solidFill>
            <a:srgbClr val="FF9900"/>
          </a:solidFill>
          <a:ln w="9525" algn="ctr">
            <a:solidFill>
              <a:schemeClr val="tx1"/>
            </a:solidFill>
            <a:round/>
            <a:headEnd/>
            <a:tailEnd/>
          </a:ln>
        </p:spPr>
        <p:txBody>
          <a:bodyPr anchor="ctr" anchorCtr="1"/>
          <a:lstStyle/>
          <a:p>
            <a:pPr algn="ctr"/>
            <a:r>
              <a:rPr lang="es-ES_tradnl" sz="1600" b="1" dirty="0"/>
              <a:t>Team Leader</a:t>
            </a:r>
          </a:p>
        </p:txBody>
      </p:sp>
      <p:sp>
        <p:nvSpPr>
          <p:cNvPr id="33803" name="TextBox 19"/>
          <p:cNvSpPr txBox="1">
            <a:spLocks noChangeArrowheads="1"/>
          </p:cNvSpPr>
          <p:nvPr/>
        </p:nvSpPr>
        <p:spPr bwMode="auto">
          <a:xfrm>
            <a:off x="5103813" y="3752850"/>
            <a:ext cx="15160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1600" b="1"/>
              <a:t>Consolidated by</a:t>
            </a:r>
          </a:p>
          <a:p>
            <a:pPr eaLnBrk="1" hangingPunct="1"/>
            <a:r>
              <a:rPr lang="es-ES_tradnl" sz="1600" b="1"/>
              <a:t>Area</a:t>
            </a:r>
          </a:p>
        </p:txBody>
      </p:sp>
      <p:sp>
        <p:nvSpPr>
          <p:cNvPr id="33804" name="TextBox 188"/>
          <p:cNvSpPr txBox="1">
            <a:spLocks noChangeArrowheads="1"/>
          </p:cNvSpPr>
          <p:nvPr/>
        </p:nvSpPr>
        <p:spPr bwMode="auto">
          <a:xfrm>
            <a:off x="3763963" y="5575300"/>
            <a:ext cx="15287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s-ES_tradnl" sz="1600" b="1"/>
              <a:t>Team Board</a:t>
            </a:r>
          </a:p>
        </p:txBody>
      </p:sp>
      <p:sp>
        <p:nvSpPr>
          <p:cNvPr id="33805" name="Curved Right Arrow 191"/>
          <p:cNvSpPr>
            <a:spLocks noChangeArrowheads="1"/>
          </p:cNvSpPr>
          <p:nvPr/>
        </p:nvSpPr>
        <p:spPr bwMode="auto">
          <a:xfrm flipH="1" flipV="1">
            <a:off x="5976938" y="2590800"/>
            <a:ext cx="642937" cy="982663"/>
          </a:xfrm>
          <a:prstGeom prst="curvedRightArrow">
            <a:avLst>
              <a:gd name="adj1" fmla="val 25063"/>
              <a:gd name="adj2" fmla="val 50140"/>
              <a:gd name="adj3" fmla="val 25000"/>
            </a:avLst>
          </a:prstGeom>
          <a:solidFill>
            <a:schemeClr val="accent1"/>
          </a:solidFill>
          <a:ln w="9525" algn="ctr">
            <a:solidFill>
              <a:schemeClr val="tx1"/>
            </a:solidFill>
            <a:round/>
            <a:headEnd/>
            <a:tailEnd/>
          </a:ln>
        </p:spPr>
        <p:txBody>
          <a:bodyPr/>
          <a:lstStyle/>
          <a:p>
            <a:endParaRPr lang="es-ES_tradnl"/>
          </a:p>
        </p:txBody>
      </p:sp>
      <p:sp>
        <p:nvSpPr>
          <p:cNvPr id="33806" name="TextBox 24"/>
          <p:cNvSpPr txBox="1">
            <a:spLocks noChangeArrowheads="1"/>
          </p:cNvSpPr>
          <p:nvPr/>
        </p:nvSpPr>
        <p:spPr bwMode="auto">
          <a:xfrm>
            <a:off x="719138" y="2511425"/>
            <a:ext cx="1330325" cy="523875"/>
          </a:xfrm>
          <a:prstGeom prst="rect">
            <a:avLst/>
          </a:prstGeom>
          <a:solidFill>
            <a:srgbClr val="FFFF99"/>
          </a:solidFill>
          <a:ln w="9525">
            <a:solidFill>
              <a:schemeClr val="tx1"/>
            </a:solidFill>
            <a:miter lim="800000"/>
            <a:headEnd/>
            <a:tailEnd/>
          </a:ln>
        </p:spPr>
        <p:txBody>
          <a:bodyPr>
            <a:spAutoFit/>
          </a:bodyPr>
          <a:lstStyle>
            <a:lvl1pPr marL="171450" indent="-17145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1400"/>
              <a:t>Targets</a:t>
            </a:r>
          </a:p>
          <a:p>
            <a:pPr eaLnBrk="1" hangingPunct="1"/>
            <a:r>
              <a:rPr lang="es-ES_tradnl" sz="1400"/>
              <a:t>Urgent Cases</a:t>
            </a:r>
          </a:p>
        </p:txBody>
      </p:sp>
      <p:sp>
        <p:nvSpPr>
          <p:cNvPr id="33807" name="TextBox 199"/>
          <p:cNvSpPr txBox="1">
            <a:spLocks noChangeArrowheads="1"/>
          </p:cNvSpPr>
          <p:nvPr/>
        </p:nvSpPr>
        <p:spPr bwMode="auto">
          <a:xfrm>
            <a:off x="6696075" y="2259013"/>
            <a:ext cx="2016125" cy="738187"/>
          </a:xfrm>
          <a:prstGeom prst="rect">
            <a:avLst/>
          </a:prstGeom>
          <a:solidFill>
            <a:srgbClr val="FFFF99"/>
          </a:solidFill>
          <a:ln w="9525">
            <a:solidFill>
              <a:schemeClr val="tx1"/>
            </a:solidFill>
            <a:miter lim="800000"/>
            <a:headEnd/>
            <a:tailEnd/>
          </a:ln>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1400"/>
              <a:t>Actual vs Targets</a:t>
            </a:r>
          </a:p>
          <a:p>
            <a:pPr eaLnBrk="1" hangingPunct="1"/>
            <a:r>
              <a:rPr lang="es-ES_tradnl" sz="1400"/>
              <a:t>Quality, Cost, Delivery</a:t>
            </a:r>
          </a:p>
          <a:p>
            <a:pPr eaLnBrk="1" hangingPunct="1"/>
            <a:r>
              <a:rPr lang="es-ES_tradnl" sz="1400"/>
              <a:t>Issues identified</a:t>
            </a:r>
          </a:p>
        </p:txBody>
      </p:sp>
      <p:sp>
        <p:nvSpPr>
          <p:cNvPr id="33808" name="TextBox 200"/>
          <p:cNvSpPr txBox="1">
            <a:spLocks noChangeArrowheads="1"/>
          </p:cNvSpPr>
          <p:nvPr/>
        </p:nvSpPr>
        <p:spPr bwMode="auto">
          <a:xfrm>
            <a:off x="3328988" y="2798763"/>
            <a:ext cx="1530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1600" b="1"/>
              <a:t>Consolidated</a:t>
            </a:r>
          </a:p>
        </p:txBody>
      </p:sp>
      <p:pic>
        <p:nvPicPr>
          <p:cNvPr id="33809" name="Picture 3"/>
          <p:cNvPicPr>
            <a:picLocks noChangeAspect="1" noChangeArrowheads="1"/>
          </p:cNvPicPr>
          <p:nvPr/>
        </p:nvPicPr>
        <p:blipFill>
          <a:blip r:embed="rId3">
            <a:extLst>
              <a:ext uri="{28A0092B-C50C-407E-A947-70E740481C1C}">
                <a14:useLocalDpi xmlns:a14="http://schemas.microsoft.com/office/drawing/2010/main" val="0"/>
              </a:ext>
            </a:extLst>
          </a:blip>
          <a:srcRect l="4243" r="4790"/>
          <a:stretch>
            <a:fillRect/>
          </a:stretch>
        </p:blipFill>
        <p:spPr bwMode="auto">
          <a:xfrm>
            <a:off x="2867025" y="5013325"/>
            <a:ext cx="984250" cy="1400175"/>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3810" name="Picture 3"/>
          <p:cNvPicPr>
            <a:picLocks noChangeAspect="1" noChangeArrowheads="1"/>
          </p:cNvPicPr>
          <p:nvPr/>
        </p:nvPicPr>
        <p:blipFill>
          <a:blip r:embed="rId4">
            <a:extLst>
              <a:ext uri="{28A0092B-C50C-407E-A947-70E740481C1C}">
                <a14:useLocalDpi xmlns:a14="http://schemas.microsoft.com/office/drawing/2010/main" val="0"/>
              </a:ext>
            </a:extLst>
          </a:blip>
          <a:srcRect l="4243" r="4790"/>
          <a:stretch>
            <a:fillRect/>
          </a:stretch>
        </p:blipFill>
        <p:spPr bwMode="auto">
          <a:xfrm>
            <a:off x="2776538" y="3319463"/>
            <a:ext cx="2262187" cy="1400175"/>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3811" name="Picture 3"/>
          <p:cNvPicPr>
            <a:picLocks noChangeAspect="1" noChangeArrowheads="1"/>
          </p:cNvPicPr>
          <p:nvPr/>
        </p:nvPicPr>
        <p:blipFill>
          <a:blip r:embed="rId4">
            <a:extLst>
              <a:ext uri="{28A0092B-C50C-407E-A947-70E740481C1C}">
                <a14:useLocalDpi xmlns:a14="http://schemas.microsoft.com/office/drawing/2010/main" val="0"/>
              </a:ext>
            </a:extLst>
          </a:blip>
          <a:srcRect l="4243" r="4790"/>
          <a:stretch>
            <a:fillRect/>
          </a:stretch>
        </p:blipFill>
        <p:spPr bwMode="auto">
          <a:xfrm>
            <a:off x="2879725" y="1379538"/>
            <a:ext cx="2259013" cy="1401762"/>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3812" name="Curved Right Arrow 191"/>
          <p:cNvSpPr>
            <a:spLocks noChangeArrowheads="1"/>
          </p:cNvSpPr>
          <p:nvPr/>
        </p:nvSpPr>
        <p:spPr bwMode="auto">
          <a:xfrm flipH="1" flipV="1">
            <a:off x="5976938" y="4408488"/>
            <a:ext cx="642937" cy="982662"/>
          </a:xfrm>
          <a:prstGeom prst="curvedRightArrow">
            <a:avLst>
              <a:gd name="adj1" fmla="val 25063"/>
              <a:gd name="adj2" fmla="val 50140"/>
              <a:gd name="adj3" fmla="val 25000"/>
            </a:avLst>
          </a:prstGeom>
          <a:solidFill>
            <a:schemeClr val="accent1"/>
          </a:solidFill>
          <a:ln w="9525" algn="ctr">
            <a:solidFill>
              <a:schemeClr val="tx1"/>
            </a:solidFill>
            <a:round/>
            <a:headEnd/>
            <a:tailEnd/>
          </a:ln>
        </p:spPr>
        <p:txBody>
          <a:bodyPr/>
          <a:lstStyle/>
          <a:p>
            <a:endParaRPr lang="es-ES_tradnl"/>
          </a:p>
        </p:txBody>
      </p:sp>
      <p:sp>
        <p:nvSpPr>
          <p:cNvPr id="33813" name="TextBox 199"/>
          <p:cNvSpPr txBox="1">
            <a:spLocks noChangeArrowheads="1"/>
          </p:cNvSpPr>
          <p:nvPr/>
        </p:nvSpPr>
        <p:spPr bwMode="auto">
          <a:xfrm>
            <a:off x="6732588" y="4167188"/>
            <a:ext cx="2016125" cy="738187"/>
          </a:xfrm>
          <a:prstGeom prst="rect">
            <a:avLst/>
          </a:prstGeom>
          <a:solidFill>
            <a:srgbClr val="FFFF99"/>
          </a:solidFill>
          <a:ln w="9525">
            <a:solidFill>
              <a:schemeClr val="tx1"/>
            </a:solidFill>
            <a:miter lim="800000"/>
            <a:headEnd/>
            <a:tailEnd/>
          </a:ln>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1400"/>
              <a:t>Actual vs Targets</a:t>
            </a:r>
          </a:p>
          <a:p>
            <a:pPr eaLnBrk="1" hangingPunct="1"/>
            <a:r>
              <a:rPr lang="es-ES_tradnl" sz="1400"/>
              <a:t>Quality, Cost, Delivery</a:t>
            </a:r>
          </a:p>
          <a:p>
            <a:pPr eaLnBrk="1" hangingPunct="1"/>
            <a:r>
              <a:rPr lang="es-ES_tradnl" sz="1400"/>
              <a:t>Issues identified</a:t>
            </a:r>
          </a:p>
        </p:txBody>
      </p:sp>
      <p:sp>
        <p:nvSpPr>
          <p:cNvPr id="33814" name="Curved Right Arrow 191"/>
          <p:cNvSpPr>
            <a:spLocks noChangeArrowheads="1"/>
          </p:cNvSpPr>
          <p:nvPr/>
        </p:nvSpPr>
        <p:spPr bwMode="auto">
          <a:xfrm rot="10800000" flipH="1" flipV="1">
            <a:off x="2087563" y="2662238"/>
            <a:ext cx="644525" cy="982662"/>
          </a:xfrm>
          <a:prstGeom prst="curvedRightArrow">
            <a:avLst>
              <a:gd name="adj1" fmla="val 25001"/>
              <a:gd name="adj2" fmla="val 50016"/>
              <a:gd name="adj3" fmla="val 25000"/>
            </a:avLst>
          </a:prstGeom>
          <a:solidFill>
            <a:schemeClr val="accent1"/>
          </a:solidFill>
          <a:ln w="9525" algn="ctr">
            <a:solidFill>
              <a:schemeClr val="tx1"/>
            </a:solidFill>
            <a:round/>
            <a:headEnd/>
            <a:tailEnd/>
          </a:ln>
        </p:spPr>
        <p:txBody>
          <a:bodyPr/>
          <a:lstStyle/>
          <a:p>
            <a:endParaRPr lang="es-ES_tradnl"/>
          </a:p>
        </p:txBody>
      </p:sp>
      <p:sp>
        <p:nvSpPr>
          <p:cNvPr id="33815" name="TextBox 24"/>
          <p:cNvSpPr txBox="1">
            <a:spLocks noChangeArrowheads="1"/>
          </p:cNvSpPr>
          <p:nvPr/>
        </p:nvSpPr>
        <p:spPr bwMode="auto">
          <a:xfrm>
            <a:off x="723900" y="4329113"/>
            <a:ext cx="1330325" cy="523875"/>
          </a:xfrm>
          <a:prstGeom prst="rect">
            <a:avLst/>
          </a:prstGeom>
          <a:solidFill>
            <a:srgbClr val="FFFF99"/>
          </a:solidFill>
          <a:ln w="9525">
            <a:solidFill>
              <a:schemeClr val="tx1"/>
            </a:solidFill>
            <a:miter lim="800000"/>
            <a:headEnd/>
            <a:tailEnd/>
          </a:ln>
        </p:spPr>
        <p:txBody>
          <a:bodyPr>
            <a:spAutoFit/>
          </a:bodyPr>
          <a:lstStyle>
            <a:lvl1pPr marL="171450" indent="-17145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_tradnl" sz="1400"/>
              <a:t>Targets</a:t>
            </a:r>
          </a:p>
          <a:p>
            <a:pPr eaLnBrk="1" hangingPunct="1"/>
            <a:r>
              <a:rPr lang="es-ES_tradnl" sz="1400"/>
              <a:t>Urgent Cases</a:t>
            </a:r>
          </a:p>
        </p:txBody>
      </p:sp>
      <p:sp>
        <p:nvSpPr>
          <p:cNvPr id="33816" name="Curved Right Arrow 191"/>
          <p:cNvSpPr>
            <a:spLocks noChangeArrowheads="1"/>
          </p:cNvSpPr>
          <p:nvPr/>
        </p:nvSpPr>
        <p:spPr bwMode="auto">
          <a:xfrm rot="10800000" flipH="1" flipV="1">
            <a:off x="2090738" y="4479925"/>
            <a:ext cx="644525" cy="982663"/>
          </a:xfrm>
          <a:prstGeom prst="curvedRightArrow">
            <a:avLst>
              <a:gd name="adj1" fmla="val 25001"/>
              <a:gd name="adj2" fmla="val 50016"/>
              <a:gd name="adj3" fmla="val 25000"/>
            </a:avLst>
          </a:prstGeom>
          <a:solidFill>
            <a:schemeClr val="accent1"/>
          </a:solidFill>
          <a:ln w="9525" algn="ctr">
            <a:solidFill>
              <a:schemeClr val="tx1"/>
            </a:solidFill>
            <a:round/>
            <a:headEnd/>
            <a:tailEnd/>
          </a:ln>
        </p:spPr>
        <p:txBody>
          <a:bodyPr/>
          <a:lstStyle/>
          <a:p>
            <a:endParaRPr lang="es-ES_tradnl"/>
          </a:p>
        </p:txBody>
      </p:sp>
      <p:sp>
        <p:nvSpPr>
          <p:cNvPr id="35" name="Rectangle 2"/>
          <p:cNvSpPr txBox="1">
            <a:spLocks noChangeArrowheads="1"/>
          </p:cNvSpPr>
          <p:nvPr/>
        </p:nvSpPr>
        <p:spPr bwMode="auto">
          <a:xfrm>
            <a:off x="179388" y="188913"/>
            <a:ext cx="7705725" cy="1143000"/>
          </a:xfrm>
          <a:prstGeom prst="rect">
            <a:avLst/>
          </a:prstGeom>
          <a:noFill/>
          <a:ln w="9525">
            <a:noFill/>
            <a:miter lim="800000"/>
            <a:headEnd/>
            <a:tailEnd/>
          </a:ln>
        </p:spPr>
        <p:txBody>
          <a:bodyPr anchor="ctr"/>
          <a:lstStyle/>
          <a:p>
            <a:pPr>
              <a:defRPr/>
            </a:pPr>
            <a:r>
              <a:rPr lang="en-GB" sz="2800" dirty="0">
                <a:solidFill>
                  <a:srgbClr val="604A7B"/>
                </a:solidFill>
                <a:latin typeface="+mj-lt"/>
                <a:ea typeface="+mj-ea"/>
                <a:cs typeface="+mj-cs"/>
              </a:rPr>
              <a:t>Boards are consolidated &amp; information flows both ways</a:t>
            </a:r>
          </a:p>
        </p:txBody>
      </p:sp>
    </p:spTree>
    <p:extLst>
      <p:ext uri="{BB962C8B-B14F-4D97-AF65-F5344CB8AC3E}">
        <p14:creationId xmlns:p14="http://schemas.microsoft.com/office/powerpoint/2010/main" val="32462289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00113" y="274638"/>
            <a:ext cx="6994525" cy="1143000"/>
          </a:xfrm>
        </p:spPr>
        <p:txBody>
          <a:bodyPr/>
          <a:lstStyle/>
          <a:p>
            <a:pPr eaLnBrk="1" hangingPunct="1"/>
            <a:r>
              <a:rPr lang="en-GB"/>
              <a:t>Exercise</a:t>
            </a:r>
          </a:p>
        </p:txBody>
      </p:sp>
      <p:sp>
        <p:nvSpPr>
          <p:cNvPr id="35843" name="Rectangle 3"/>
          <p:cNvSpPr>
            <a:spLocks noGrp="1" noChangeArrowheads="1"/>
          </p:cNvSpPr>
          <p:nvPr>
            <p:ph type="body" idx="4294967295"/>
          </p:nvPr>
        </p:nvSpPr>
        <p:spPr>
          <a:xfrm>
            <a:off x="1135063" y="1839913"/>
            <a:ext cx="6561137" cy="2365375"/>
          </a:xfrm>
        </p:spPr>
        <p:txBody>
          <a:bodyPr/>
          <a:lstStyle/>
          <a:p>
            <a:pPr algn="ctr" eaLnBrk="1" hangingPunct="1">
              <a:buFontTx/>
              <a:buNone/>
            </a:pPr>
            <a:r>
              <a:rPr lang="en-GB" sz="2400" b="1"/>
              <a:t>A Member of your team isn’t reaching their personal target. What do you do?</a:t>
            </a:r>
          </a:p>
        </p:txBody>
      </p:sp>
      <p:pic>
        <p:nvPicPr>
          <p:cNvPr id="35844" name="Picture 4" descr="BS00870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163" y="3678238"/>
            <a:ext cx="2162175"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 Box 5"/>
          <p:cNvSpPr txBox="1">
            <a:spLocks noChangeArrowheads="1"/>
          </p:cNvSpPr>
          <p:nvPr/>
        </p:nvSpPr>
        <p:spPr bwMode="auto">
          <a:xfrm>
            <a:off x="6475413" y="4557713"/>
            <a:ext cx="20574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49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GB" sz="2800">
                <a:solidFill>
                  <a:srgbClr val="000099"/>
                </a:solidFill>
              </a:rPr>
              <a:t>5 minutes</a:t>
            </a:r>
          </a:p>
        </p:txBody>
      </p:sp>
      <p:grpSp>
        <p:nvGrpSpPr>
          <p:cNvPr id="35846" name="Group 6"/>
          <p:cNvGrpSpPr>
            <a:grpSpLocks/>
          </p:cNvGrpSpPr>
          <p:nvPr/>
        </p:nvGrpSpPr>
        <p:grpSpPr bwMode="auto">
          <a:xfrm>
            <a:off x="3741738" y="5280025"/>
            <a:ext cx="1579562" cy="1008063"/>
            <a:chOff x="2112" y="2928"/>
            <a:chExt cx="1395" cy="869"/>
          </a:xfrm>
        </p:grpSpPr>
        <p:sp>
          <p:nvSpPr>
            <p:cNvPr id="35848" name="Freeform 7"/>
            <p:cNvSpPr>
              <a:spLocks/>
            </p:cNvSpPr>
            <p:nvPr/>
          </p:nvSpPr>
          <p:spPr bwMode="auto">
            <a:xfrm>
              <a:off x="2112" y="2928"/>
              <a:ext cx="698" cy="869"/>
            </a:xfrm>
            <a:custGeom>
              <a:avLst/>
              <a:gdLst>
                <a:gd name="T0" fmla="*/ 336 w 698"/>
                <a:gd name="T1" fmla="*/ 794 h 869"/>
                <a:gd name="T2" fmla="*/ 355 w 698"/>
                <a:gd name="T3" fmla="*/ 761 h 869"/>
                <a:gd name="T4" fmla="*/ 386 w 698"/>
                <a:gd name="T5" fmla="*/ 752 h 869"/>
                <a:gd name="T6" fmla="*/ 474 w 698"/>
                <a:gd name="T7" fmla="*/ 763 h 869"/>
                <a:gd name="T8" fmla="*/ 522 w 698"/>
                <a:gd name="T9" fmla="*/ 760 h 869"/>
                <a:gd name="T10" fmla="*/ 543 w 698"/>
                <a:gd name="T11" fmla="*/ 745 h 869"/>
                <a:gd name="T12" fmla="*/ 557 w 698"/>
                <a:gd name="T13" fmla="*/ 698 h 869"/>
                <a:gd name="T14" fmla="*/ 576 w 698"/>
                <a:gd name="T15" fmla="*/ 632 h 869"/>
                <a:gd name="T16" fmla="*/ 601 w 698"/>
                <a:gd name="T17" fmla="*/ 592 h 869"/>
                <a:gd name="T18" fmla="*/ 634 w 698"/>
                <a:gd name="T19" fmla="*/ 582 h 869"/>
                <a:gd name="T20" fmla="*/ 670 w 698"/>
                <a:gd name="T21" fmla="*/ 578 h 869"/>
                <a:gd name="T22" fmla="*/ 680 w 698"/>
                <a:gd name="T23" fmla="*/ 560 h 869"/>
                <a:gd name="T24" fmla="*/ 671 w 698"/>
                <a:gd name="T25" fmla="*/ 533 h 869"/>
                <a:gd name="T26" fmla="*/ 637 w 698"/>
                <a:gd name="T27" fmla="*/ 429 h 869"/>
                <a:gd name="T28" fmla="*/ 654 w 698"/>
                <a:gd name="T29" fmla="*/ 410 h 869"/>
                <a:gd name="T30" fmla="*/ 686 w 698"/>
                <a:gd name="T31" fmla="*/ 363 h 869"/>
                <a:gd name="T32" fmla="*/ 697 w 698"/>
                <a:gd name="T33" fmla="*/ 282 h 869"/>
                <a:gd name="T34" fmla="*/ 686 w 698"/>
                <a:gd name="T35" fmla="*/ 194 h 869"/>
                <a:gd name="T36" fmla="*/ 658 w 698"/>
                <a:gd name="T37" fmla="*/ 129 h 869"/>
                <a:gd name="T38" fmla="*/ 588 w 698"/>
                <a:gd name="T39" fmla="*/ 70 h 869"/>
                <a:gd name="T40" fmla="*/ 496 w 698"/>
                <a:gd name="T41" fmla="*/ 29 h 869"/>
                <a:gd name="T42" fmla="*/ 409 w 698"/>
                <a:gd name="T43" fmla="*/ 6 h 869"/>
                <a:gd name="T44" fmla="*/ 322 w 698"/>
                <a:gd name="T45" fmla="*/ 2 h 869"/>
                <a:gd name="T46" fmla="*/ 213 w 698"/>
                <a:gd name="T47" fmla="*/ 28 h 869"/>
                <a:gd name="T48" fmla="*/ 156 w 698"/>
                <a:gd name="T49" fmla="*/ 53 h 869"/>
                <a:gd name="T50" fmla="*/ 90 w 698"/>
                <a:gd name="T51" fmla="*/ 100 h 869"/>
                <a:gd name="T52" fmla="*/ 30 w 698"/>
                <a:gd name="T53" fmla="*/ 170 h 869"/>
                <a:gd name="T54" fmla="*/ 4 w 698"/>
                <a:gd name="T55" fmla="*/ 243 h 869"/>
                <a:gd name="T56" fmla="*/ 2 w 698"/>
                <a:gd name="T57" fmla="*/ 316 h 869"/>
                <a:gd name="T58" fmla="*/ 45 w 698"/>
                <a:gd name="T59" fmla="*/ 494 h 869"/>
                <a:gd name="T60" fmla="*/ 55 w 698"/>
                <a:gd name="T61" fmla="*/ 569 h 869"/>
                <a:gd name="T62" fmla="*/ 47 w 698"/>
                <a:gd name="T63" fmla="*/ 614 h 869"/>
                <a:gd name="T64" fmla="*/ 31 w 698"/>
                <a:gd name="T65" fmla="*/ 674 h 869"/>
                <a:gd name="T66" fmla="*/ 312 w 698"/>
                <a:gd name="T67" fmla="*/ 868 h 86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98"/>
                <a:gd name="T103" fmla="*/ 0 h 869"/>
                <a:gd name="T104" fmla="*/ 698 w 698"/>
                <a:gd name="T105" fmla="*/ 869 h 86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98" h="869">
                  <a:moveTo>
                    <a:pt x="312" y="868"/>
                  </a:moveTo>
                  <a:lnTo>
                    <a:pt x="336" y="794"/>
                  </a:lnTo>
                  <a:lnTo>
                    <a:pt x="344" y="778"/>
                  </a:lnTo>
                  <a:lnTo>
                    <a:pt x="355" y="761"/>
                  </a:lnTo>
                  <a:lnTo>
                    <a:pt x="368" y="753"/>
                  </a:lnTo>
                  <a:lnTo>
                    <a:pt x="386" y="752"/>
                  </a:lnTo>
                  <a:lnTo>
                    <a:pt x="442" y="758"/>
                  </a:lnTo>
                  <a:lnTo>
                    <a:pt x="474" y="763"/>
                  </a:lnTo>
                  <a:lnTo>
                    <a:pt x="502" y="761"/>
                  </a:lnTo>
                  <a:lnTo>
                    <a:pt x="522" y="760"/>
                  </a:lnTo>
                  <a:lnTo>
                    <a:pt x="533" y="754"/>
                  </a:lnTo>
                  <a:lnTo>
                    <a:pt x="543" y="745"/>
                  </a:lnTo>
                  <a:lnTo>
                    <a:pt x="550" y="724"/>
                  </a:lnTo>
                  <a:lnTo>
                    <a:pt x="557" y="698"/>
                  </a:lnTo>
                  <a:lnTo>
                    <a:pt x="566" y="662"/>
                  </a:lnTo>
                  <a:lnTo>
                    <a:pt x="576" y="632"/>
                  </a:lnTo>
                  <a:lnTo>
                    <a:pt x="588" y="606"/>
                  </a:lnTo>
                  <a:lnTo>
                    <a:pt x="601" y="592"/>
                  </a:lnTo>
                  <a:lnTo>
                    <a:pt x="614" y="583"/>
                  </a:lnTo>
                  <a:lnTo>
                    <a:pt x="634" y="582"/>
                  </a:lnTo>
                  <a:lnTo>
                    <a:pt x="660" y="581"/>
                  </a:lnTo>
                  <a:lnTo>
                    <a:pt x="670" y="578"/>
                  </a:lnTo>
                  <a:lnTo>
                    <a:pt x="677" y="571"/>
                  </a:lnTo>
                  <a:lnTo>
                    <a:pt x="680" y="560"/>
                  </a:lnTo>
                  <a:lnTo>
                    <a:pt x="676" y="545"/>
                  </a:lnTo>
                  <a:lnTo>
                    <a:pt x="671" y="533"/>
                  </a:lnTo>
                  <a:lnTo>
                    <a:pt x="640" y="438"/>
                  </a:lnTo>
                  <a:lnTo>
                    <a:pt x="637" y="429"/>
                  </a:lnTo>
                  <a:lnTo>
                    <a:pt x="643" y="419"/>
                  </a:lnTo>
                  <a:lnTo>
                    <a:pt x="654" y="410"/>
                  </a:lnTo>
                  <a:lnTo>
                    <a:pt x="675" y="382"/>
                  </a:lnTo>
                  <a:lnTo>
                    <a:pt x="686" y="363"/>
                  </a:lnTo>
                  <a:lnTo>
                    <a:pt x="696" y="332"/>
                  </a:lnTo>
                  <a:lnTo>
                    <a:pt x="697" y="282"/>
                  </a:lnTo>
                  <a:lnTo>
                    <a:pt x="694" y="244"/>
                  </a:lnTo>
                  <a:lnTo>
                    <a:pt x="686" y="194"/>
                  </a:lnTo>
                  <a:lnTo>
                    <a:pt x="674" y="161"/>
                  </a:lnTo>
                  <a:lnTo>
                    <a:pt x="658" y="129"/>
                  </a:lnTo>
                  <a:lnTo>
                    <a:pt x="632" y="100"/>
                  </a:lnTo>
                  <a:lnTo>
                    <a:pt x="588" y="70"/>
                  </a:lnTo>
                  <a:lnTo>
                    <a:pt x="543" y="48"/>
                  </a:lnTo>
                  <a:lnTo>
                    <a:pt x="496" y="29"/>
                  </a:lnTo>
                  <a:lnTo>
                    <a:pt x="448" y="14"/>
                  </a:lnTo>
                  <a:lnTo>
                    <a:pt x="409" y="6"/>
                  </a:lnTo>
                  <a:lnTo>
                    <a:pt x="369" y="0"/>
                  </a:lnTo>
                  <a:lnTo>
                    <a:pt x="322" y="2"/>
                  </a:lnTo>
                  <a:lnTo>
                    <a:pt x="275" y="9"/>
                  </a:lnTo>
                  <a:lnTo>
                    <a:pt x="213" y="28"/>
                  </a:lnTo>
                  <a:lnTo>
                    <a:pt x="184" y="38"/>
                  </a:lnTo>
                  <a:lnTo>
                    <a:pt x="156" y="53"/>
                  </a:lnTo>
                  <a:lnTo>
                    <a:pt x="124" y="72"/>
                  </a:lnTo>
                  <a:lnTo>
                    <a:pt x="90" y="100"/>
                  </a:lnTo>
                  <a:lnTo>
                    <a:pt x="54" y="136"/>
                  </a:lnTo>
                  <a:lnTo>
                    <a:pt x="30" y="170"/>
                  </a:lnTo>
                  <a:lnTo>
                    <a:pt x="13" y="210"/>
                  </a:lnTo>
                  <a:lnTo>
                    <a:pt x="4" y="243"/>
                  </a:lnTo>
                  <a:lnTo>
                    <a:pt x="0" y="278"/>
                  </a:lnTo>
                  <a:lnTo>
                    <a:pt x="2" y="316"/>
                  </a:lnTo>
                  <a:lnTo>
                    <a:pt x="20" y="395"/>
                  </a:lnTo>
                  <a:lnTo>
                    <a:pt x="45" y="494"/>
                  </a:lnTo>
                  <a:lnTo>
                    <a:pt x="53" y="542"/>
                  </a:lnTo>
                  <a:lnTo>
                    <a:pt x="55" y="569"/>
                  </a:lnTo>
                  <a:lnTo>
                    <a:pt x="52" y="593"/>
                  </a:lnTo>
                  <a:lnTo>
                    <a:pt x="47" y="614"/>
                  </a:lnTo>
                  <a:lnTo>
                    <a:pt x="43" y="634"/>
                  </a:lnTo>
                  <a:lnTo>
                    <a:pt x="31" y="674"/>
                  </a:lnTo>
                  <a:lnTo>
                    <a:pt x="0" y="754"/>
                  </a:lnTo>
                  <a:lnTo>
                    <a:pt x="312" y="868"/>
                  </a:lnTo>
                </a:path>
              </a:pathLst>
            </a:custGeom>
            <a:solidFill>
              <a:schemeClr val="accent1"/>
            </a:solidFill>
            <a:ln w="12700" cap="rnd">
              <a:solidFill>
                <a:schemeClr val="tx1"/>
              </a:solidFill>
              <a:round/>
              <a:headEnd/>
              <a:tailEnd/>
            </a:ln>
          </p:spPr>
          <p:txBody>
            <a:bodyPr/>
            <a:lstStyle/>
            <a:p>
              <a:endParaRPr lang="en-GB"/>
            </a:p>
          </p:txBody>
        </p:sp>
        <p:grpSp>
          <p:nvGrpSpPr>
            <p:cNvPr id="35849" name="Group 8"/>
            <p:cNvGrpSpPr>
              <a:grpSpLocks/>
            </p:cNvGrpSpPr>
            <p:nvPr/>
          </p:nvGrpSpPr>
          <p:grpSpPr bwMode="auto">
            <a:xfrm>
              <a:off x="2178" y="3017"/>
              <a:ext cx="456" cy="336"/>
              <a:chOff x="2178" y="2681"/>
              <a:chExt cx="456" cy="336"/>
            </a:xfrm>
          </p:grpSpPr>
          <p:grpSp>
            <p:nvGrpSpPr>
              <p:cNvPr id="35857" name="Group 9"/>
              <p:cNvGrpSpPr>
                <a:grpSpLocks/>
              </p:cNvGrpSpPr>
              <p:nvPr/>
            </p:nvGrpSpPr>
            <p:grpSpPr bwMode="auto">
              <a:xfrm>
                <a:off x="2394" y="2681"/>
                <a:ext cx="240" cy="254"/>
                <a:chOff x="2394" y="2681"/>
                <a:chExt cx="240" cy="254"/>
              </a:xfrm>
            </p:grpSpPr>
            <p:sp>
              <p:nvSpPr>
                <p:cNvPr id="35861" name="Freeform 10"/>
                <p:cNvSpPr>
                  <a:spLocks/>
                </p:cNvSpPr>
                <p:nvPr/>
              </p:nvSpPr>
              <p:spPr bwMode="auto">
                <a:xfrm>
                  <a:off x="2394" y="2681"/>
                  <a:ext cx="240" cy="254"/>
                </a:xfrm>
                <a:custGeom>
                  <a:avLst/>
                  <a:gdLst>
                    <a:gd name="T0" fmla="*/ 118 w 240"/>
                    <a:gd name="T1" fmla="*/ 0 h 254"/>
                    <a:gd name="T2" fmla="*/ 131 w 240"/>
                    <a:gd name="T3" fmla="*/ 0 h 254"/>
                    <a:gd name="T4" fmla="*/ 144 w 240"/>
                    <a:gd name="T5" fmla="*/ 2 h 254"/>
                    <a:gd name="T6" fmla="*/ 155 w 240"/>
                    <a:gd name="T7" fmla="*/ 6 h 254"/>
                    <a:gd name="T8" fmla="*/ 157 w 240"/>
                    <a:gd name="T9" fmla="*/ 26 h 254"/>
                    <a:gd name="T10" fmla="*/ 168 w 240"/>
                    <a:gd name="T11" fmla="*/ 32 h 254"/>
                    <a:gd name="T12" fmla="*/ 180 w 240"/>
                    <a:gd name="T13" fmla="*/ 40 h 254"/>
                    <a:gd name="T14" fmla="*/ 191 w 240"/>
                    <a:gd name="T15" fmla="*/ 49 h 254"/>
                    <a:gd name="T16" fmla="*/ 211 w 240"/>
                    <a:gd name="T17" fmla="*/ 42 h 254"/>
                    <a:gd name="T18" fmla="*/ 217 w 240"/>
                    <a:gd name="T19" fmla="*/ 51 h 254"/>
                    <a:gd name="T20" fmla="*/ 224 w 240"/>
                    <a:gd name="T21" fmla="*/ 62 h 254"/>
                    <a:gd name="T22" fmla="*/ 229 w 240"/>
                    <a:gd name="T23" fmla="*/ 73 h 254"/>
                    <a:gd name="T24" fmla="*/ 216 w 240"/>
                    <a:gd name="T25" fmla="*/ 91 h 254"/>
                    <a:gd name="T26" fmla="*/ 221 w 240"/>
                    <a:gd name="T27" fmla="*/ 107 h 254"/>
                    <a:gd name="T28" fmla="*/ 223 w 240"/>
                    <a:gd name="T29" fmla="*/ 120 h 254"/>
                    <a:gd name="T30" fmla="*/ 222 w 240"/>
                    <a:gd name="T31" fmla="*/ 137 h 254"/>
                    <a:gd name="T32" fmla="*/ 239 w 240"/>
                    <a:gd name="T33" fmla="*/ 146 h 254"/>
                    <a:gd name="T34" fmla="*/ 237 w 240"/>
                    <a:gd name="T35" fmla="*/ 159 h 254"/>
                    <a:gd name="T36" fmla="*/ 234 w 240"/>
                    <a:gd name="T37" fmla="*/ 171 h 254"/>
                    <a:gd name="T38" fmla="*/ 228 w 240"/>
                    <a:gd name="T39" fmla="*/ 186 h 254"/>
                    <a:gd name="T40" fmla="*/ 209 w 240"/>
                    <a:gd name="T41" fmla="*/ 184 h 254"/>
                    <a:gd name="T42" fmla="*/ 200 w 240"/>
                    <a:gd name="T43" fmla="*/ 197 h 254"/>
                    <a:gd name="T44" fmla="*/ 190 w 240"/>
                    <a:gd name="T45" fmla="*/ 207 h 254"/>
                    <a:gd name="T46" fmla="*/ 178 w 240"/>
                    <a:gd name="T47" fmla="*/ 217 h 254"/>
                    <a:gd name="T48" fmla="*/ 181 w 240"/>
                    <a:gd name="T49" fmla="*/ 238 h 254"/>
                    <a:gd name="T50" fmla="*/ 170 w 240"/>
                    <a:gd name="T51" fmla="*/ 245 h 254"/>
                    <a:gd name="T52" fmla="*/ 157 w 240"/>
                    <a:gd name="T53" fmla="*/ 249 h 254"/>
                    <a:gd name="T54" fmla="*/ 140 w 240"/>
                    <a:gd name="T55" fmla="*/ 253 h 254"/>
                    <a:gd name="T56" fmla="*/ 131 w 240"/>
                    <a:gd name="T57" fmla="*/ 237 h 254"/>
                    <a:gd name="T58" fmla="*/ 114 w 240"/>
                    <a:gd name="T59" fmla="*/ 238 h 254"/>
                    <a:gd name="T60" fmla="*/ 100 w 240"/>
                    <a:gd name="T61" fmla="*/ 235 h 254"/>
                    <a:gd name="T62" fmla="*/ 86 w 240"/>
                    <a:gd name="T63" fmla="*/ 231 h 254"/>
                    <a:gd name="T64" fmla="*/ 70 w 240"/>
                    <a:gd name="T65" fmla="*/ 244 h 254"/>
                    <a:gd name="T66" fmla="*/ 59 w 240"/>
                    <a:gd name="T67" fmla="*/ 238 h 254"/>
                    <a:gd name="T68" fmla="*/ 48 w 240"/>
                    <a:gd name="T69" fmla="*/ 231 h 254"/>
                    <a:gd name="T70" fmla="*/ 40 w 240"/>
                    <a:gd name="T71" fmla="*/ 224 h 254"/>
                    <a:gd name="T72" fmla="*/ 47 w 240"/>
                    <a:gd name="T73" fmla="*/ 204 h 254"/>
                    <a:gd name="T74" fmla="*/ 37 w 240"/>
                    <a:gd name="T75" fmla="*/ 190 h 254"/>
                    <a:gd name="T76" fmla="*/ 29 w 240"/>
                    <a:gd name="T77" fmla="*/ 176 h 254"/>
                    <a:gd name="T78" fmla="*/ 23 w 240"/>
                    <a:gd name="T79" fmla="*/ 161 h 254"/>
                    <a:gd name="T80" fmla="*/ 3 w 240"/>
                    <a:gd name="T81" fmla="*/ 159 h 254"/>
                    <a:gd name="T82" fmla="*/ 0 w 240"/>
                    <a:gd name="T83" fmla="*/ 145 h 254"/>
                    <a:gd name="T84" fmla="*/ 0 w 240"/>
                    <a:gd name="T85" fmla="*/ 135 h 254"/>
                    <a:gd name="T86" fmla="*/ 0 w 240"/>
                    <a:gd name="T87" fmla="*/ 122 h 254"/>
                    <a:gd name="T88" fmla="*/ 19 w 240"/>
                    <a:gd name="T89" fmla="*/ 116 h 254"/>
                    <a:gd name="T90" fmla="*/ 23 w 240"/>
                    <a:gd name="T91" fmla="*/ 98 h 254"/>
                    <a:gd name="T92" fmla="*/ 27 w 240"/>
                    <a:gd name="T93" fmla="*/ 84 h 254"/>
                    <a:gd name="T94" fmla="*/ 34 w 240"/>
                    <a:gd name="T95" fmla="*/ 69 h 254"/>
                    <a:gd name="T96" fmla="*/ 24 w 240"/>
                    <a:gd name="T97" fmla="*/ 49 h 254"/>
                    <a:gd name="T98" fmla="*/ 30 w 240"/>
                    <a:gd name="T99" fmla="*/ 42 h 254"/>
                    <a:gd name="T100" fmla="*/ 39 w 240"/>
                    <a:gd name="T101" fmla="*/ 33 h 254"/>
                    <a:gd name="T102" fmla="*/ 48 w 240"/>
                    <a:gd name="T103" fmla="*/ 25 h 254"/>
                    <a:gd name="T104" fmla="*/ 70 w 240"/>
                    <a:gd name="T105" fmla="*/ 34 h 254"/>
                    <a:gd name="T106" fmla="*/ 82 w 240"/>
                    <a:gd name="T107" fmla="*/ 27 h 254"/>
                    <a:gd name="T108" fmla="*/ 93 w 240"/>
                    <a:gd name="T109" fmla="*/ 23 h 254"/>
                    <a:gd name="T110" fmla="*/ 110 w 240"/>
                    <a:gd name="T111" fmla="*/ 19 h 254"/>
                    <a:gd name="T112" fmla="*/ 118 w 240"/>
                    <a:gd name="T113" fmla="*/ 0 h 25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0"/>
                    <a:gd name="T172" fmla="*/ 0 h 254"/>
                    <a:gd name="T173" fmla="*/ 240 w 240"/>
                    <a:gd name="T174" fmla="*/ 254 h 25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0" h="254">
                      <a:moveTo>
                        <a:pt x="118" y="0"/>
                      </a:moveTo>
                      <a:lnTo>
                        <a:pt x="131" y="0"/>
                      </a:lnTo>
                      <a:lnTo>
                        <a:pt x="144" y="2"/>
                      </a:lnTo>
                      <a:lnTo>
                        <a:pt x="155" y="6"/>
                      </a:lnTo>
                      <a:lnTo>
                        <a:pt x="157" y="26"/>
                      </a:lnTo>
                      <a:lnTo>
                        <a:pt x="168" y="32"/>
                      </a:lnTo>
                      <a:lnTo>
                        <a:pt x="180" y="40"/>
                      </a:lnTo>
                      <a:lnTo>
                        <a:pt x="191" y="49"/>
                      </a:lnTo>
                      <a:lnTo>
                        <a:pt x="211" y="42"/>
                      </a:lnTo>
                      <a:lnTo>
                        <a:pt x="217" y="51"/>
                      </a:lnTo>
                      <a:lnTo>
                        <a:pt x="224" y="62"/>
                      </a:lnTo>
                      <a:lnTo>
                        <a:pt x="229" y="73"/>
                      </a:lnTo>
                      <a:lnTo>
                        <a:pt x="216" y="91"/>
                      </a:lnTo>
                      <a:lnTo>
                        <a:pt x="221" y="107"/>
                      </a:lnTo>
                      <a:lnTo>
                        <a:pt x="223" y="120"/>
                      </a:lnTo>
                      <a:lnTo>
                        <a:pt x="222" y="137"/>
                      </a:lnTo>
                      <a:lnTo>
                        <a:pt x="239" y="146"/>
                      </a:lnTo>
                      <a:lnTo>
                        <a:pt x="237" y="159"/>
                      </a:lnTo>
                      <a:lnTo>
                        <a:pt x="234" y="171"/>
                      </a:lnTo>
                      <a:lnTo>
                        <a:pt x="228" y="186"/>
                      </a:lnTo>
                      <a:lnTo>
                        <a:pt x="209" y="184"/>
                      </a:lnTo>
                      <a:lnTo>
                        <a:pt x="200" y="197"/>
                      </a:lnTo>
                      <a:lnTo>
                        <a:pt x="190" y="207"/>
                      </a:lnTo>
                      <a:lnTo>
                        <a:pt x="178" y="217"/>
                      </a:lnTo>
                      <a:lnTo>
                        <a:pt x="181" y="238"/>
                      </a:lnTo>
                      <a:lnTo>
                        <a:pt x="170" y="245"/>
                      </a:lnTo>
                      <a:lnTo>
                        <a:pt x="157" y="249"/>
                      </a:lnTo>
                      <a:lnTo>
                        <a:pt x="140" y="253"/>
                      </a:lnTo>
                      <a:lnTo>
                        <a:pt x="131" y="237"/>
                      </a:lnTo>
                      <a:lnTo>
                        <a:pt x="114" y="238"/>
                      </a:lnTo>
                      <a:lnTo>
                        <a:pt x="100" y="235"/>
                      </a:lnTo>
                      <a:lnTo>
                        <a:pt x="86" y="231"/>
                      </a:lnTo>
                      <a:lnTo>
                        <a:pt x="70" y="244"/>
                      </a:lnTo>
                      <a:lnTo>
                        <a:pt x="59" y="238"/>
                      </a:lnTo>
                      <a:lnTo>
                        <a:pt x="48" y="231"/>
                      </a:lnTo>
                      <a:lnTo>
                        <a:pt x="40" y="224"/>
                      </a:lnTo>
                      <a:lnTo>
                        <a:pt x="47" y="204"/>
                      </a:lnTo>
                      <a:lnTo>
                        <a:pt x="37" y="190"/>
                      </a:lnTo>
                      <a:lnTo>
                        <a:pt x="29" y="176"/>
                      </a:lnTo>
                      <a:lnTo>
                        <a:pt x="23" y="161"/>
                      </a:lnTo>
                      <a:lnTo>
                        <a:pt x="3" y="159"/>
                      </a:lnTo>
                      <a:lnTo>
                        <a:pt x="0" y="145"/>
                      </a:lnTo>
                      <a:lnTo>
                        <a:pt x="0" y="135"/>
                      </a:lnTo>
                      <a:lnTo>
                        <a:pt x="0" y="122"/>
                      </a:lnTo>
                      <a:lnTo>
                        <a:pt x="19" y="116"/>
                      </a:lnTo>
                      <a:lnTo>
                        <a:pt x="23" y="98"/>
                      </a:lnTo>
                      <a:lnTo>
                        <a:pt x="27" y="84"/>
                      </a:lnTo>
                      <a:lnTo>
                        <a:pt x="34" y="69"/>
                      </a:lnTo>
                      <a:lnTo>
                        <a:pt x="24" y="49"/>
                      </a:lnTo>
                      <a:lnTo>
                        <a:pt x="30" y="42"/>
                      </a:lnTo>
                      <a:lnTo>
                        <a:pt x="39" y="33"/>
                      </a:lnTo>
                      <a:lnTo>
                        <a:pt x="48" y="25"/>
                      </a:lnTo>
                      <a:lnTo>
                        <a:pt x="70" y="34"/>
                      </a:lnTo>
                      <a:lnTo>
                        <a:pt x="82" y="27"/>
                      </a:lnTo>
                      <a:lnTo>
                        <a:pt x="93" y="23"/>
                      </a:lnTo>
                      <a:lnTo>
                        <a:pt x="110" y="19"/>
                      </a:lnTo>
                      <a:lnTo>
                        <a:pt x="118" y="0"/>
                      </a:lnTo>
                    </a:path>
                  </a:pathLst>
                </a:custGeom>
                <a:solidFill>
                  <a:srgbClr val="FF0000"/>
                </a:solidFill>
                <a:ln w="12700" cap="rnd">
                  <a:solidFill>
                    <a:schemeClr val="tx1"/>
                  </a:solidFill>
                  <a:round/>
                  <a:headEnd/>
                  <a:tailEnd/>
                </a:ln>
              </p:spPr>
              <p:txBody>
                <a:bodyPr/>
                <a:lstStyle/>
                <a:p>
                  <a:endParaRPr lang="en-GB"/>
                </a:p>
              </p:txBody>
            </p:sp>
            <p:sp>
              <p:nvSpPr>
                <p:cNvPr id="35862" name="Oval 11"/>
                <p:cNvSpPr>
                  <a:spLocks noChangeArrowheads="1"/>
                </p:cNvSpPr>
                <p:nvPr/>
              </p:nvSpPr>
              <p:spPr bwMode="auto">
                <a:xfrm>
                  <a:off x="2471" y="2762"/>
                  <a:ext cx="85" cy="91"/>
                </a:xfrm>
                <a:prstGeom prst="ellipse">
                  <a:avLst/>
                </a:prstGeom>
                <a:solidFill>
                  <a:srgbClr val="000000"/>
                </a:solidFill>
                <a:ln w="12700">
                  <a:solidFill>
                    <a:schemeClr val="tx1"/>
                  </a:solidFill>
                  <a:round/>
                  <a:headEnd/>
                  <a:tailEnd/>
                </a:ln>
              </p:spPr>
              <p:txBody>
                <a:bodyPr wrap="none" anchor="ctr"/>
                <a:lstStyle/>
                <a:p>
                  <a:endParaRPr lang="en-GB"/>
                </a:p>
              </p:txBody>
            </p:sp>
          </p:grpSp>
          <p:grpSp>
            <p:nvGrpSpPr>
              <p:cNvPr id="35858" name="Group 12"/>
              <p:cNvGrpSpPr>
                <a:grpSpLocks/>
              </p:cNvGrpSpPr>
              <p:nvPr/>
            </p:nvGrpSpPr>
            <p:grpSpPr bwMode="auto">
              <a:xfrm>
                <a:off x="2178" y="2764"/>
                <a:ext cx="240" cy="253"/>
                <a:chOff x="2178" y="2764"/>
                <a:chExt cx="240" cy="253"/>
              </a:xfrm>
            </p:grpSpPr>
            <p:sp>
              <p:nvSpPr>
                <p:cNvPr id="35859" name="Freeform 13"/>
                <p:cNvSpPr>
                  <a:spLocks/>
                </p:cNvSpPr>
                <p:nvPr/>
              </p:nvSpPr>
              <p:spPr bwMode="auto">
                <a:xfrm>
                  <a:off x="2178" y="2764"/>
                  <a:ext cx="240" cy="253"/>
                </a:xfrm>
                <a:custGeom>
                  <a:avLst/>
                  <a:gdLst>
                    <a:gd name="T0" fmla="*/ 121 w 240"/>
                    <a:gd name="T1" fmla="*/ 252 h 253"/>
                    <a:gd name="T2" fmla="*/ 109 w 240"/>
                    <a:gd name="T3" fmla="*/ 252 h 253"/>
                    <a:gd name="T4" fmla="*/ 96 w 240"/>
                    <a:gd name="T5" fmla="*/ 250 h 253"/>
                    <a:gd name="T6" fmla="*/ 84 w 240"/>
                    <a:gd name="T7" fmla="*/ 246 h 253"/>
                    <a:gd name="T8" fmla="*/ 83 w 240"/>
                    <a:gd name="T9" fmla="*/ 226 h 253"/>
                    <a:gd name="T10" fmla="*/ 72 w 240"/>
                    <a:gd name="T11" fmla="*/ 220 h 253"/>
                    <a:gd name="T12" fmla="*/ 59 w 240"/>
                    <a:gd name="T13" fmla="*/ 212 h 253"/>
                    <a:gd name="T14" fmla="*/ 48 w 240"/>
                    <a:gd name="T15" fmla="*/ 203 h 253"/>
                    <a:gd name="T16" fmla="*/ 28 w 240"/>
                    <a:gd name="T17" fmla="*/ 210 h 253"/>
                    <a:gd name="T18" fmla="*/ 22 w 240"/>
                    <a:gd name="T19" fmla="*/ 201 h 253"/>
                    <a:gd name="T20" fmla="*/ 15 w 240"/>
                    <a:gd name="T21" fmla="*/ 191 h 253"/>
                    <a:gd name="T22" fmla="*/ 10 w 240"/>
                    <a:gd name="T23" fmla="*/ 179 h 253"/>
                    <a:gd name="T24" fmla="*/ 23 w 240"/>
                    <a:gd name="T25" fmla="*/ 162 h 253"/>
                    <a:gd name="T26" fmla="*/ 18 w 240"/>
                    <a:gd name="T27" fmla="*/ 145 h 253"/>
                    <a:gd name="T28" fmla="*/ 17 w 240"/>
                    <a:gd name="T29" fmla="*/ 132 h 253"/>
                    <a:gd name="T30" fmla="*/ 17 w 240"/>
                    <a:gd name="T31" fmla="*/ 115 h 253"/>
                    <a:gd name="T32" fmla="*/ 0 w 240"/>
                    <a:gd name="T33" fmla="*/ 106 h 253"/>
                    <a:gd name="T34" fmla="*/ 2 w 240"/>
                    <a:gd name="T35" fmla="*/ 93 h 253"/>
                    <a:gd name="T36" fmla="*/ 5 w 240"/>
                    <a:gd name="T37" fmla="*/ 81 h 253"/>
                    <a:gd name="T38" fmla="*/ 11 w 240"/>
                    <a:gd name="T39" fmla="*/ 67 h 253"/>
                    <a:gd name="T40" fmla="*/ 30 w 240"/>
                    <a:gd name="T41" fmla="*/ 69 h 253"/>
                    <a:gd name="T42" fmla="*/ 39 w 240"/>
                    <a:gd name="T43" fmla="*/ 56 h 253"/>
                    <a:gd name="T44" fmla="*/ 49 w 240"/>
                    <a:gd name="T45" fmla="*/ 45 h 253"/>
                    <a:gd name="T46" fmla="*/ 62 w 240"/>
                    <a:gd name="T47" fmla="*/ 35 h 253"/>
                    <a:gd name="T48" fmla="*/ 58 w 240"/>
                    <a:gd name="T49" fmla="*/ 14 h 253"/>
                    <a:gd name="T50" fmla="*/ 70 w 240"/>
                    <a:gd name="T51" fmla="*/ 8 h 253"/>
                    <a:gd name="T52" fmla="*/ 83 w 240"/>
                    <a:gd name="T53" fmla="*/ 4 h 253"/>
                    <a:gd name="T54" fmla="*/ 99 w 240"/>
                    <a:gd name="T55" fmla="*/ 0 h 253"/>
                    <a:gd name="T56" fmla="*/ 108 w 240"/>
                    <a:gd name="T57" fmla="*/ 16 h 253"/>
                    <a:gd name="T58" fmla="*/ 125 w 240"/>
                    <a:gd name="T59" fmla="*/ 15 h 253"/>
                    <a:gd name="T60" fmla="*/ 140 w 240"/>
                    <a:gd name="T61" fmla="*/ 18 h 253"/>
                    <a:gd name="T62" fmla="*/ 154 w 240"/>
                    <a:gd name="T63" fmla="*/ 22 h 253"/>
                    <a:gd name="T64" fmla="*/ 169 w 240"/>
                    <a:gd name="T65" fmla="*/ 9 h 253"/>
                    <a:gd name="T66" fmla="*/ 180 w 240"/>
                    <a:gd name="T67" fmla="*/ 15 h 253"/>
                    <a:gd name="T68" fmla="*/ 191 w 240"/>
                    <a:gd name="T69" fmla="*/ 22 h 253"/>
                    <a:gd name="T70" fmla="*/ 199 w 240"/>
                    <a:gd name="T71" fmla="*/ 29 h 253"/>
                    <a:gd name="T72" fmla="*/ 192 w 240"/>
                    <a:gd name="T73" fmla="*/ 49 h 253"/>
                    <a:gd name="T74" fmla="*/ 202 w 240"/>
                    <a:gd name="T75" fmla="*/ 62 h 253"/>
                    <a:gd name="T76" fmla="*/ 210 w 240"/>
                    <a:gd name="T77" fmla="*/ 77 h 253"/>
                    <a:gd name="T78" fmla="*/ 216 w 240"/>
                    <a:gd name="T79" fmla="*/ 92 h 253"/>
                    <a:gd name="T80" fmla="*/ 236 w 240"/>
                    <a:gd name="T81" fmla="*/ 93 h 253"/>
                    <a:gd name="T82" fmla="*/ 239 w 240"/>
                    <a:gd name="T83" fmla="*/ 107 h 253"/>
                    <a:gd name="T84" fmla="*/ 239 w 240"/>
                    <a:gd name="T85" fmla="*/ 118 h 253"/>
                    <a:gd name="T86" fmla="*/ 239 w 240"/>
                    <a:gd name="T87" fmla="*/ 131 h 253"/>
                    <a:gd name="T88" fmla="*/ 220 w 240"/>
                    <a:gd name="T89" fmla="*/ 137 h 253"/>
                    <a:gd name="T90" fmla="*/ 216 w 240"/>
                    <a:gd name="T91" fmla="*/ 154 h 253"/>
                    <a:gd name="T92" fmla="*/ 212 w 240"/>
                    <a:gd name="T93" fmla="*/ 168 h 253"/>
                    <a:gd name="T94" fmla="*/ 205 w 240"/>
                    <a:gd name="T95" fmla="*/ 183 h 253"/>
                    <a:gd name="T96" fmla="*/ 215 w 240"/>
                    <a:gd name="T97" fmla="*/ 203 h 253"/>
                    <a:gd name="T98" fmla="*/ 209 w 240"/>
                    <a:gd name="T99" fmla="*/ 211 h 253"/>
                    <a:gd name="T100" fmla="*/ 200 w 240"/>
                    <a:gd name="T101" fmla="*/ 219 h 253"/>
                    <a:gd name="T102" fmla="*/ 191 w 240"/>
                    <a:gd name="T103" fmla="*/ 227 h 253"/>
                    <a:gd name="T104" fmla="*/ 169 w 240"/>
                    <a:gd name="T105" fmla="*/ 219 h 253"/>
                    <a:gd name="T106" fmla="*/ 157 w 240"/>
                    <a:gd name="T107" fmla="*/ 225 h 253"/>
                    <a:gd name="T108" fmla="*/ 146 w 240"/>
                    <a:gd name="T109" fmla="*/ 229 h 253"/>
                    <a:gd name="T110" fmla="*/ 129 w 240"/>
                    <a:gd name="T111" fmla="*/ 233 h 253"/>
                    <a:gd name="T112" fmla="*/ 121 w 240"/>
                    <a:gd name="T113" fmla="*/ 252 h 25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0"/>
                    <a:gd name="T172" fmla="*/ 0 h 253"/>
                    <a:gd name="T173" fmla="*/ 240 w 240"/>
                    <a:gd name="T174" fmla="*/ 253 h 25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0" h="253">
                      <a:moveTo>
                        <a:pt x="121" y="252"/>
                      </a:moveTo>
                      <a:lnTo>
                        <a:pt x="109" y="252"/>
                      </a:lnTo>
                      <a:lnTo>
                        <a:pt x="96" y="250"/>
                      </a:lnTo>
                      <a:lnTo>
                        <a:pt x="84" y="246"/>
                      </a:lnTo>
                      <a:lnTo>
                        <a:pt x="83" y="226"/>
                      </a:lnTo>
                      <a:lnTo>
                        <a:pt x="72" y="220"/>
                      </a:lnTo>
                      <a:lnTo>
                        <a:pt x="59" y="212"/>
                      </a:lnTo>
                      <a:lnTo>
                        <a:pt x="48" y="203"/>
                      </a:lnTo>
                      <a:lnTo>
                        <a:pt x="28" y="210"/>
                      </a:lnTo>
                      <a:lnTo>
                        <a:pt x="22" y="201"/>
                      </a:lnTo>
                      <a:lnTo>
                        <a:pt x="15" y="191"/>
                      </a:lnTo>
                      <a:lnTo>
                        <a:pt x="10" y="179"/>
                      </a:lnTo>
                      <a:lnTo>
                        <a:pt x="23" y="162"/>
                      </a:lnTo>
                      <a:lnTo>
                        <a:pt x="18" y="145"/>
                      </a:lnTo>
                      <a:lnTo>
                        <a:pt x="17" y="132"/>
                      </a:lnTo>
                      <a:lnTo>
                        <a:pt x="17" y="115"/>
                      </a:lnTo>
                      <a:lnTo>
                        <a:pt x="0" y="106"/>
                      </a:lnTo>
                      <a:lnTo>
                        <a:pt x="2" y="93"/>
                      </a:lnTo>
                      <a:lnTo>
                        <a:pt x="5" y="81"/>
                      </a:lnTo>
                      <a:lnTo>
                        <a:pt x="11" y="67"/>
                      </a:lnTo>
                      <a:lnTo>
                        <a:pt x="30" y="69"/>
                      </a:lnTo>
                      <a:lnTo>
                        <a:pt x="39" y="56"/>
                      </a:lnTo>
                      <a:lnTo>
                        <a:pt x="49" y="45"/>
                      </a:lnTo>
                      <a:lnTo>
                        <a:pt x="62" y="35"/>
                      </a:lnTo>
                      <a:lnTo>
                        <a:pt x="58" y="14"/>
                      </a:lnTo>
                      <a:lnTo>
                        <a:pt x="70" y="8"/>
                      </a:lnTo>
                      <a:lnTo>
                        <a:pt x="83" y="4"/>
                      </a:lnTo>
                      <a:lnTo>
                        <a:pt x="99" y="0"/>
                      </a:lnTo>
                      <a:lnTo>
                        <a:pt x="108" y="16"/>
                      </a:lnTo>
                      <a:lnTo>
                        <a:pt x="125" y="15"/>
                      </a:lnTo>
                      <a:lnTo>
                        <a:pt x="140" y="18"/>
                      </a:lnTo>
                      <a:lnTo>
                        <a:pt x="154" y="22"/>
                      </a:lnTo>
                      <a:lnTo>
                        <a:pt x="169" y="9"/>
                      </a:lnTo>
                      <a:lnTo>
                        <a:pt x="180" y="15"/>
                      </a:lnTo>
                      <a:lnTo>
                        <a:pt x="191" y="22"/>
                      </a:lnTo>
                      <a:lnTo>
                        <a:pt x="199" y="29"/>
                      </a:lnTo>
                      <a:lnTo>
                        <a:pt x="192" y="49"/>
                      </a:lnTo>
                      <a:lnTo>
                        <a:pt x="202" y="62"/>
                      </a:lnTo>
                      <a:lnTo>
                        <a:pt x="210" y="77"/>
                      </a:lnTo>
                      <a:lnTo>
                        <a:pt x="216" y="92"/>
                      </a:lnTo>
                      <a:lnTo>
                        <a:pt x="236" y="93"/>
                      </a:lnTo>
                      <a:lnTo>
                        <a:pt x="239" y="107"/>
                      </a:lnTo>
                      <a:lnTo>
                        <a:pt x="239" y="118"/>
                      </a:lnTo>
                      <a:lnTo>
                        <a:pt x="239" y="131"/>
                      </a:lnTo>
                      <a:lnTo>
                        <a:pt x="220" y="137"/>
                      </a:lnTo>
                      <a:lnTo>
                        <a:pt x="216" y="154"/>
                      </a:lnTo>
                      <a:lnTo>
                        <a:pt x="212" y="168"/>
                      </a:lnTo>
                      <a:lnTo>
                        <a:pt x="205" y="183"/>
                      </a:lnTo>
                      <a:lnTo>
                        <a:pt x="215" y="203"/>
                      </a:lnTo>
                      <a:lnTo>
                        <a:pt x="209" y="211"/>
                      </a:lnTo>
                      <a:lnTo>
                        <a:pt x="200" y="219"/>
                      </a:lnTo>
                      <a:lnTo>
                        <a:pt x="191" y="227"/>
                      </a:lnTo>
                      <a:lnTo>
                        <a:pt x="169" y="219"/>
                      </a:lnTo>
                      <a:lnTo>
                        <a:pt x="157" y="225"/>
                      </a:lnTo>
                      <a:lnTo>
                        <a:pt x="146" y="229"/>
                      </a:lnTo>
                      <a:lnTo>
                        <a:pt x="129" y="233"/>
                      </a:lnTo>
                      <a:lnTo>
                        <a:pt x="121" y="252"/>
                      </a:lnTo>
                    </a:path>
                  </a:pathLst>
                </a:custGeom>
                <a:solidFill>
                  <a:srgbClr val="0000FF"/>
                </a:solidFill>
                <a:ln w="12700" cap="rnd">
                  <a:solidFill>
                    <a:schemeClr val="tx1"/>
                  </a:solidFill>
                  <a:round/>
                  <a:headEnd/>
                  <a:tailEnd/>
                </a:ln>
              </p:spPr>
              <p:txBody>
                <a:bodyPr/>
                <a:lstStyle/>
                <a:p>
                  <a:endParaRPr lang="en-GB"/>
                </a:p>
              </p:txBody>
            </p:sp>
            <p:sp>
              <p:nvSpPr>
                <p:cNvPr id="35860" name="Oval 14"/>
                <p:cNvSpPr>
                  <a:spLocks noChangeArrowheads="1"/>
                </p:cNvSpPr>
                <p:nvPr/>
              </p:nvSpPr>
              <p:spPr bwMode="auto">
                <a:xfrm>
                  <a:off x="2256" y="2845"/>
                  <a:ext cx="84" cy="89"/>
                </a:xfrm>
                <a:prstGeom prst="ellipse">
                  <a:avLst/>
                </a:prstGeom>
                <a:solidFill>
                  <a:srgbClr val="000000"/>
                </a:solidFill>
                <a:ln w="12700">
                  <a:solidFill>
                    <a:schemeClr val="tx1"/>
                  </a:solidFill>
                  <a:round/>
                  <a:headEnd/>
                  <a:tailEnd/>
                </a:ln>
              </p:spPr>
              <p:txBody>
                <a:bodyPr wrap="none" anchor="ctr"/>
                <a:lstStyle/>
                <a:p>
                  <a:endParaRPr lang="en-GB"/>
                </a:p>
              </p:txBody>
            </p:sp>
          </p:grpSp>
        </p:grpSp>
        <p:sp>
          <p:nvSpPr>
            <p:cNvPr id="35850" name="Freeform 15"/>
            <p:cNvSpPr>
              <a:spLocks/>
            </p:cNvSpPr>
            <p:nvPr/>
          </p:nvSpPr>
          <p:spPr bwMode="auto">
            <a:xfrm>
              <a:off x="2808" y="2928"/>
              <a:ext cx="699" cy="869"/>
            </a:xfrm>
            <a:custGeom>
              <a:avLst/>
              <a:gdLst>
                <a:gd name="T0" fmla="*/ 362 w 699"/>
                <a:gd name="T1" fmla="*/ 794 h 869"/>
                <a:gd name="T2" fmla="*/ 343 w 699"/>
                <a:gd name="T3" fmla="*/ 761 h 869"/>
                <a:gd name="T4" fmla="*/ 311 w 699"/>
                <a:gd name="T5" fmla="*/ 752 h 869"/>
                <a:gd name="T6" fmla="*/ 223 w 699"/>
                <a:gd name="T7" fmla="*/ 763 h 869"/>
                <a:gd name="T8" fmla="*/ 175 w 699"/>
                <a:gd name="T9" fmla="*/ 760 h 869"/>
                <a:gd name="T10" fmla="*/ 154 w 699"/>
                <a:gd name="T11" fmla="*/ 745 h 869"/>
                <a:gd name="T12" fmla="*/ 140 w 699"/>
                <a:gd name="T13" fmla="*/ 698 h 869"/>
                <a:gd name="T14" fmla="*/ 122 w 699"/>
                <a:gd name="T15" fmla="*/ 632 h 869"/>
                <a:gd name="T16" fmla="*/ 96 w 699"/>
                <a:gd name="T17" fmla="*/ 592 h 869"/>
                <a:gd name="T18" fmla="*/ 63 w 699"/>
                <a:gd name="T19" fmla="*/ 582 h 869"/>
                <a:gd name="T20" fmla="*/ 27 w 699"/>
                <a:gd name="T21" fmla="*/ 578 h 869"/>
                <a:gd name="T22" fmla="*/ 17 w 699"/>
                <a:gd name="T23" fmla="*/ 560 h 869"/>
                <a:gd name="T24" fmla="*/ 26 w 699"/>
                <a:gd name="T25" fmla="*/ 533 h 869"/>
                <a:gd name="T26" fmla="*/ 60 w 699"/>
                <a:gd name="T27" fmla="*/ 429 h 869"/>
                <a:gd name="T28" fmla="*/ 43 w 699"/>
                <a:gd name="T29" fmla="*/ 410 h 869"/>
                <a:gd name="T30" fmla="*/ 11 w 699"/>
                <a:gd name="T31" fmla="*/ 363 h 869"/>
                <a:gd name="T32" fmla="*/ 0 w 699"/>
                <a:gd name="T33" fmla="*/ 282 h 869"/>
                <a:gd name="T34" fmla="*/ 11 w 699"/>
                <a:gd name="T35" fmla="*/ 194 h 869"/>
                <a:gd name="T36" fmla="*/ 39 w 699"/>
                <a:gd name="T37" fmla="*/ 129 h 869"/>
                <a:gd name="T38" fmla="*/ 110 w 699"/>
                <a:gd name="T39" fmla="*/ 70 h 869"/>
                <a:gd name="T40" fmla="*/ 202 w 699"/>
                <a:gd name="T41" fmla="*/ 29 h 869"/>
                <a:gd name="T42" fmla="*/ 289 w 699"/>
                <a:gd name="T43" fmla="*/ 6 h 869"/>
                <a:gd name="T44" fmla="*/ 376 w 699"/>
                <a:gd name="T45" fmla="*/ 2 h 869"/>
                <a:gd name="T46" fmla="*/ 485 w 699"/>
                <a:gd name="T47" fmla="*/ 28 h 869"/>
                <a:gd name="T48" fmla="*/ 542 w 699"/>
                <a:gd name="T49" fmla="*/ 53 h 869"/>
                <a:gd name="T50" fmla="*/ 608 w 699"/>
                <a:gd name="T51" fmla="*/ 100 h 869"/>
                <a:gd name="T52" fmla="*/ 668 w 699"/>
                <a:gd name="T53" fmla="*/ 170 h 869"/>
                <a:gd name="T54" fmla="*/ 694 w 699"/>
                <a:gd name="T55" fmla="*/ 243 h 869"/>
                <a:gd name="T56" fmla="*/ 696 w 699"/>
                <a:gd name="T57" fmla="*/ 316 h 869"/>
                <a:gd name="T58" fmla="*/ 653 w 699"/>
                <a:gd name="T59" fmla="*/ 494 h 869"/>
                <a:gd name="T60" fmla="*/ 643 w 699"/>
                <a:gd name="T61" fmla="*/ 569 h 869"/>
                <a:gd name="T62" fmla="*/ 650 w 699"/>
                <a:gd name="T63" fmla="*/ 614 h 869"/>
                <a:gd name="T64" fmla="*/ 667 w 699"/>
                <a:gd name="T65" fmla="*/ 674 h 869"/>
                <a:gd name="T66" fmla="*/ 386 w 699"/>
                <a:gd name="T67" fmla="*/ 868 h 86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99"/>
                <a:gd name="T103" fmla="*/ 0 h 869"/>
                <a:gd name="T104" fmla="*/ 699 w 699"/>
                <a:gd name="T105" fmla="*/ 869 h 86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99" h="869">
                  <a:moveTo>
                    <a:pt x="386" y="868"/>
                  </a:moveTo>
                  <a:lnTo>
                    <a:pt x="362" y="794"/>
                  </a:lnTo>
                  <a:lnTo>
                    <a:pt x="354" y="778"/>
                  </a:lnTo>
                  <a:lnTo>
                    <a:pt x="343" y="761"/>
                  </a:lnTo>
                  <a:lnTo>
                    <a:pt x="329" y="753"/>
                  </a:lnTo>
                  <a:lnTo>
                    <a:pt x="311" y="752"/>
                  </a:lnTo>
                  <a:lnTo>
                    <a:pt x="255" y="758"/>
                  </a:lnTo>
                  <a:lnTo>
                    <a:pt x="223" y="763"/>
                  </a:lnTo>
                  <a:lnTo>
                    <a:pt x="196" y="761"/>
                  </a:lnTo>
                  <a:lnTo>
                    <a:pt x="175" y="760"/>
                  </a:lnTo>
                  <a:lnTo>
                    <a:pt x="164" y="754"/>
                  </a:lnTo>
                  <a:lnTo>
                    <a:pt x="154" y="745"/>
                  </a:lnTo>
                  <a:lnTo>
                    <a:pt x="148" y="724"/>
                  </a:lnTo>
                  <a:lnTo>
                    <a:pt x="140" y="698"/>
                  </a:lnTo>
                  <a:lnTo>
                    <a:pt x="132" y="662"/>
                  </a:lnTo>
                  <a:lnTo>
                    <a:pt x="122" y="632"/>
                  </a:lnTo>
                  <a:lnTo>
                    <a:pt x="109" y="606"/>
                  </a:lnTo>
                  <a:lnTo>
                    <a:pt x="96" y="592"/>
                  </a:lnTo>
                  <a:lnTo>
                    <a:pt x="83" y="583"/>
                  </a:lnTo>
                  <a:lnTo>
                    <a:pt x="63" y="582"/>
                  </a:lnTo>
                  <a:lnTo>
                    <a:pt x="37" y="581"/>
                  </a:lnTo>
                  <a:lnTo>
                    <a:pt x="27" y="578"/>
                  </a:lnTo>
                  <a:lnTo>
                    <a:pt x="20" y="571"/>
                  </a:lnTo>
                  <a:lnTo>
                    <a:pt x="17" y="560"/>
                  </a:lnTo>
                  <a:lnTo>
                    <a:pt x="21" y="545"/>
                  </a:lnTo>
                  <a:lnTo>
                    <a:pt x="26" y="533"/>
                  </a:lnTo>
                  <a:lnTo>
                    <a:pt x="57" y="438"/>
                  </a:lnTo>
                  <a:lnTo>
                    <a:pt x="60" y="429"/>
                  </a:lnTo>
                  <a:lnTo>
                    <a:pt x="54" y="419"/>
                  </a:lnTo>
                  <a:lnTo>
                    <a:pt x="43" y="410"/>
                  </a:lnTo>
                  <a:lnTo>
                    <a:pt x="22" y="382"/>
                  </a:lnTo>
                  <a:lnTo>
                    <a:pt x="11" y="363"/>
                  </a:lnTo>
                  <a:lnTo>
                    <a:pt x="1" y="332"/>
                  </a:lnTo>
                  <a:lnTo>
                    <a:pt x="0" y="282"/>
                  </a:lnTo>
                  <a:lnTo>
                    <a:pt x="3" y="244"/>
                  </a:lnTo>
                  <a:lnTo>
                    <a:pt x="11" y="194"/>
                  </a:lnTo>
                  <a:lnTo>
                    <a:pt x="23" y="161"/>
                  </a:lnTo>
                  <a:lnTo>
                    <a:pt x="39" y="129"/>
                  </a:lnTo>
                  <a:lnTo>
                    <a:pt x="65" y="100"/>
                  </a:lnTo>
                  <a:lnTo>
                    <a:pt x="110" y="70"/>
                  </a:lnTo>
                  <a:lnTo>
                    <a:pt x="155" y="48"/>
                  </a:lnTo>
                  <a:lnTo>
                    <a:pt x="202" y="29"/>
                  </a:lnTo>
                  <a:lnTo>
                    <a:pt x="249" y="14"/>
                  </a:lnTo>
                  <a:lnTo>
                    <a:pt x="289" y="6"/>
                  </a:lnTo>
                  <a:lnTo>
                    <a:pt x="328" y="0"/>
                  </a:lnTo>
                  <a:lnTo>
                    <a:pt x="376" y="2"/>
                  </a:lnTo>
                  <a:lnTo>
                    <a:pt x="422" y="9"/>
                  </a:lnTo>
                  <a:lnTo>
                    <a:pt x="485" y="28"/>
                  </a:lnTo>
                  <a:lnTo>
                    <a:pt x="514" y="38"/>
                  </a:lnTo>
                  <a:lnTo>
                    <a:pt x="542" y="53"/>
                  </a:lnTo>
                  <a:lnTo>
                    <a:pt x="574" y="72"/>
                  </a:lnTo>
                  <a:lnTo>
                    <a:pt x="608" y="100"/>
                  </a:lnTo>
                  <a:lnTo>
                    <a:pt x="644" y="136"/>
                  </a:lnTo>
                  <a:lnTo>
                    <a:pt x="668" y="170"/>
                  </a:lnTo>
                  <a:lnTo>
                    <a:pt x="685" y="210"/>
                  </a:lnTo>
                  <a:lnTo>
                    <a:pt x="694" y="243"/>
                  </a:lnTo>
                  <a:lnTo>
                    <a:pt x="698" y="278"/>
                  </a:lnTo>
                  <a:lnTo>
                    <a:pt x="696" y="316"/>
                  </a:lnTo>
                  <a:lnTo>
                    <a:pt x="678" y="395"/>
                  </a:lnTo>
                  <a:lnTo>
                    <a:pt x="653" y="494"/>
                  </a:lnTo>
                  <a:lnTo>
                    <a:pt x="645" y="542"/>
                  </a:lnTo>
                  <a:lnTo>
                    <a:pt x="643" y="569"/>
                  </a:lnTo>
                  <a:lnTo>
                    <a:pt x="646" y="593"/>
                  </a:lnTo>
                  <a:lnTo>
                    <a:pt x="650" y="614"/>
                  </a:lnTo>
                  <a:lnTo>
                    <a:pt x="655" y="634"/>
                  </a:lnTo>
                  <a:lnTo>
                    <a:pt x="667" y="674"/>
                  </a:lnTo>
                  <a:lnTo>
                    <a:pt x="698" y="754"/>
                  </a:lnTo>
                  <a:lnTo>
                    <a:pt x="386" y="868"/>
                  </a:lnTo>
                </a:path>
              </a:pathLst>
            </a:custGeom>
            <a:solidFill>
              <a:srgbClr val="FF7C80"/>
            </a:solidFill>
            <a:ln w="12700" cap="rnd">
              <a:solidFill>
                <a:schemeClr val="tx1"/>
              </a:solidFill>
              <a:round/>
              <a:headEnd/>
              <a:tailEnd/>
            </a:ln>
          </p:spPr>
          <p:txBody>
            <a:bodyPr/>
            <a:lstStyle/>
            <a:p>
              <a:endParaRPr lang="en-GB"/>
            </a:p>
          </p:txBody>
        </p:sp>
        <p:grpSp>
          <p:nvGrpSpPr>
            <p:cNvPr id="35851" name="Group 16"/>
            <p:cNvGrpSpPr>
              <a:grpSpLocks/>
            </p:cNvGrpSpPr>
            <p:nvPr/>
          </p:nvGrpSpPr>
          <p:grpSpPr bwMode="auto">
            <a:xfrm>
              <a:off x="2984" y="3017"/>
              <a:ext cx="241" cy="254"/>
              <a:chOff x="2984" y="2681"/>
              <a:chExt cx="241" cy="254"/>
            </a:xfrm>
          </p:grpSpPr>
          <p:sp>
            <p:nvSpPr>
              <p:cNvPr id="35855" name="Freeform 17"/>
              <p:cNvSpPr>
                <a:spLocks/>
              </p:cNvSpPr>
              <p:nvPr/>
            </p:nvSpPr>
            <p:spPr bwMode="auto">
              <a:xfrm>
                <a:off x="2984" y="2681"/>
                <a:ext cx="241" cy="254"/>
              </a:xfrm>
              <a:custGeom>
                <a:avLst/>
                <a:gdLst>
                  <a:gd name="T0" fmla="*/ 122 w 241"/>
                  <a:gd name="T1" fmla="*/ 0 h 254"/>
                  <a:gd name="T2" fmla="*/ 108 w 241"/>
                  <a:gd name="T3" fmla="*/ 0 h 254"/>
                  <a:gd name="T4" fmla="*/ 96 w 241"/>
                  <a:gd name="T5" fmla="*/ 2 h 254"/>
                  <a:gd name="T6" fmla="*/ 84 w 241"/>
                  <a:gd name="T7" fmla="*/ 6 h 254"/>
                  <a:gd name="T8" fmla="*/ 83 w 241"/>
                  <a:gd name="T9" fmla="*/ 26 h 254"/>
                  <a:gd name="T10" fmla="*/ 72 w 241"/>
                  <a:gd name="T11" fmla="*/ 32 h 254"/>
                  <a:gd name="T12" fmla="*/ 59 w 241"/>
                  <a:gd name="T13" fmla="*/ 40 h 254"/>
                  <a:gd name="T14" fmla="*/ 48 w 241"/>
                  <a:gd name="T15" fmla="*/ 49 h 254"/>
                  <a:gd name="T16" fmla="*/ 28 w 241"/>
                  <a:gd name="T17" fmla="*/ 42 h 254"/>
                  <a:gd name="T18" fmla="*/ 22 w 241"/>
                  <a:gd name="T19" fmla="*/ 51 h 254"/>
                  <a:gd name="T20" fmla="*/ 15 w 241"/>
                  <a:gd name="T21" fmla="*/ 62 h 254"/>
                  <a:gd name="T22" fmla="*/ 10 w 241"/>
                  <a:gd name="T23" fmla="*/ 73 h 254"/>
                  <a:gd name="T24" fmla="*/ 23 w 241"/>
                  <a:gd name="T25" fmla="*/ 91 h 254"/>
                  <a:gd name="T26" fmla="*/ 18 w 241"/>
                  <a:gd name="T27" fmla="*/ 107 h 254"/>
                  <a:gd name="T28" fmla="*/ 16 w 241"/>
                  <a:gd name="T29" fmla="*/ 120 h 254"/>
                  <a:gd name="T30" fmla="*/ 17 w 241"/>
                  <a:gd name="T31" fmla="*/ 137 h 254"/>
                  <a:gd name="T32" fmla="*/ 0 w 241"/>
                  <a:gd name="T33" fmla="*/ 146 h 254"/>
                  <a:gd name="T34" fmla="*/ 2 w 241"/>
                  <a:gd name="T35" fmla="*/ 159 h 254"/>
                  <a:gd name="T36" fmla="*/ 5 w 241"/>
                  <a:gd name="T37" fmla="*/ 171 h 254"/>
                  <a:gd name="T38" fmla="*/ 11 w 241"/>
                  <a:gd name="T39" fmla="*/ 186 h 254"/>
                  <a:gd name="T40" fmla="*/ 30 w 241"/>
                  <a:gd name="T41" fmla="*/ 184 h 254"/>
                  <a:gd name="T42" fmla="*/ 39 w 241"/>
                  <a:gd name="T43" fmla="*/ 197 h 254"/>
                  <a:gd name="T44" fmla="*/ 49 w 241"/>
                  <a:gd name="T45" fmla="*/ 207 h 254"/>
                  <a:gd name="T46" fmla="*/ 62 w 241"/>
                  <a:gd name="T47" fmla="*/ 217 h 254"/>
                  <a:gd name="T48" fmla="*/ 58 w 241"/>
                  <a:gd name="T49" fmla="*/ 238 h 254"/>
                  <a:gd name="T50" fmla="*/ 70 w 241"/>
                  <a:gd name="T51" fmla="*/ 245 h 254"/>
                  <a:gd name="T52" fmla="*/ 83 w 241"/>
                  <a:gd name="T53" fmla="*/ 249 h 254"/>
                  <a:gd name="T54" fmla="*/ 99 w 241"/>
                  <a:gd name="T55" fmla="*/ 253 h 254"/>
                  <a:gd name="T56" fmla="*/ 108 w 241"/>
                  <a:gd name="T57" fmla="*/ 237 h 254"/>
                  <a:gd name="T58" fmla="*/ 126 w 241"/>
                  <a:gd name="T59" fmla="*/ 238 h 254"/>
                  <a:gd name="T60" fmla="*/ 140 w 241"/>
                  <a:gd name="T61" fmla="*/ 235 h 254"/>
                  <a:gd name="T62" fmla="*/ 154 w 241"/>
                  <a:gd name="T63" fmla="*/ 231 h 254"/>
                  <a:gd name="T64" fmla="*/ 170 w 241"/>
                  <a:gd name="T65" fmla="*/ 244 h 254"/>
                  <a:gd name="T66" fmla="*/ 181 w 241"/>
                  <a:gd name="T67" fmla="*/ 238 h 254"/>
                  <a:gd name="T68" fmla="*/ 192 w 241"/>
                  <a:gd name="T69" fmla="*/ 231 h 254"/>
                  <a:gd name="T70" fmla="*/ 200 w 241"/>
                  <a:gd name="T71" fmla="*/ 224 h 254"/>
                  <a:gd name="T72" fmla="*/ 193 w 241"/>
                  <a:gd name="T73" fmla="*/ 204 h 254"/>
                  <a:gd name="T74" fmla="*/ 202 w 241"/>
                  <a:gd name="T75" fmla="*/ 190 h 254"/>
                  <a:gd name="T76" fmla="*/ 211 w 241"/>
                  <a:gd name="T77" fmla="*/ 176 h 254"/>
                  <a:gd name="T78" fmla="*/ 217 w 241"/>
                  <a:gd name="T79" fmla="*/ 161 h 254"/>
                  <a:gd name="T80" fmla="*/ 237 w 241"/>
                  <a:gd name="T81" fmla="*/ 159 h 254"/>
                  <a:gd name="T82" fmla="*/ 240 w 241"/>
                  <a:gd name="T83" fmla="*/ 145 h 254"/>
                  <a:gd name="T84" fmla="*/ 240 w 241"/>
                  <a:gd name="T85" fmla="*/ 135 h 254"/>
                  <a:gd name="T86" fmla="*/ 240 w 241"/>
                  <a:gd name="T87" fmla="*/ 122 h 254"/>
                  <a:gd name="T88" fmla="*/ 221 w 241"/>
                  <a:gd name="T89" fmla="*/ 116 h 254"/>
                  <a:gd name="T90" fmla="*/ 217 w 241"/>
                  <a:gd name="T91" fmla="*/ 98 h 254"/>
                  <a:gd name="T92" fmla="*/ 213 w 241"/>
                  <a:gd name="T93" fmla="*/ 84 h 254"/>
                  <a:gd name="T94" fmla="*/ 206 w 241"/>
                  <a:gd name="T95" fmla="*/ 69 h 254"/>
                  <a:gd name="T96" fmla="*/ 216 w 241"/>
                  <a:gd name="T97" fmla="*/ 49 h 254"/>
                  <a:gd name="T98" fmla="*/ 210 w 241"/>
                  <a:gd name="T99" fmla="*/ 42 h 254"/>
                  <a:gd name="T100" fmla="*/ 201 w 241"/>
                  <a:gd name="T101" fmla="*/ 33 h 254"/>
                  <a:gd name="T102" fmla="*/ 192 w 241"/>
                  <a:gd name="T103" fmla="*/ 25 h 254"/>
                  <a:gd name="T104" fmla="*/ 170 w 241"/>
                  <a:gd name="T105" fmla="*/ 34 h 254"/>
                  <a:gd name="T106" fmla="*/ 158 w 241"/>
                  <a:gd name="T107" fmla="*/ 27 h 254"/>
                  <a:gd name="T108" fmla="*/ 146 w 241"/>
                  <a:gd name="T109" fmla="*/ 23 h 254"/>
                  <a:gd name="T110" fmla="*/ 130 w 241"/>
                  <a:gd name="T111" fmla="*/ 19 h 254"/>
                  <a:gd name="T112" fmla="*/ 122 w 241"/>
                  <a:gd name="T113" fmla="*/ 0 h 25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54"/>
                  <a:gd name="T173" fmla="*/ 241 w 241"/>
                  <a:gd name="T174" fmla="*/ 254 h 25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54">
                    <a:moveTo>
                      <a:pt x="122" y="0"/>
                    </a:moveTo>
                    <a:lnTo>
                      <a:pt x="108" y="0"/>
                    </a:lnTo>
                    <a:lnTo>
                      <a:pt x="96" y="2"/>
                    </a:lnTo>
                    <a:lnTo>
                      <a:pt x="84" y="6"/>
                    </a:lnTo>
                    <a:lnTo>
                      <a:pt x="83" y="26"/>
                    </a:lnTo>
                    <a:lnTo>
                      <a:pt x="72" y="32"/>
                    </a:lnTo>
                    <a:lnTo>
                      <a:pt x="59" y="40"/>
                    </a:lnTo>
                    <a:lnTo>
                      <a:pt x="48" y="49"/>
                    </a:lnTo>
                    <a:lnTo>
                      <a:pt x="28" y="42"/>
                    </a:lnTo>
                    <a:lnTo>
                      <a:pt x="22" y="51"/>
                    </a:lnTo>
                    <a:lnTo>
                      <a:pt x="15" y="62"/>
                    </a:lnTo>
                    <a:lnTo>
                      <a:pt x="10" y="73"/>
                    </a:lnTo>
                    <a:lnTo>
                      <a:pt x="23" y="91"/>
                    </a:lnTo>
                    <a:lnTo>
                      <a:pt x="18" y="107"/>
                    </a:lnTo>
                    <a:lnTo>
                      <a:pt x="16" y="120"/>
                    </a:lnTo>
                    <a:lnTo>
                      <a:pt x="17" y="137"/>
                    </a:lnTo>
                    <a:lnTo>
                      <a:pt x="0" y="146"/>
                    </a:lnTo>
                    <a:lnTo>
                      <a:pt x="2" y="159"/>
                    </a:lnTo>
                    <a:lnTo>
                      <a:pt x="5" y="171"/>
                    </a:lnTo>
                    <a:lnTo>
                      <a:pt x="11" y="186"/>
                    </a:lnTo>
                    <a:lnTo>
                      <a:pt x="30" y="184"/>
                    </a:lnTo>
                    <a:lnTo>
                      <a:pt x="39" y="197"/>
                    </a:lnTo>
                    <a:lnTo>
                      <a:pt x="49" y="207"/>
                    </a:lnTo>
                    <a:lnTo>
                      <a:pt x="62" y="217"/>
                    </a:lnTo>
                    <a:lnTo>
                      <a:pt x="58" y="238"/>
                    </a:lnTo>
                    <a:lnTo>
                      <a:pt x="70" y="245"/>
                    </a:lnTo>
                    <a:lnTo>
                      <a:pt x="83" y="249"/>
                    </a:lnTo>
                    <a:lnTo>
                      <a:pt x="99" y="253"/>
                    </a:lnTo>
                    <a:lnTo>
                      <a:pt x="108" y="237"/>
                    </a:lnTo>
                    <a:lnTo>
                      <a:pt x="126" y="238"/>
                    </a:lnTo>
                    <a:lnTo>
                      <a:pt x="140" y="235"/>
                    </a:lnTo>
                    <a:lnTo>
                      <a:pt x="154" y="231"/>
                    </a:lnTo>
                    <a:lnTo>
                      <a:pt x="170" y="244"/>
                    </a:lnTo>
                    <a:lnTo>
                      <a:pt x="181" y="238"/>
                    </a:lnTo>
                    <a:lnTo>
                      <a:pt x="192" y="231"/>
                    </a:lnTo>
                    <a:lnTo>
                      <a:pt x="200" y="224"/>
                    </a:lnTo>
                    <a:lnTo>
                      <a:pt x="193" y="204"/>
                    </a:lnTo>
                    <a:lnTo>
                      <a:pt x="202" y="190"/>
                    </a:lnTo>
                    <a:lnTo>
                      <a:pt x="211" y="176"/>
                    </a:lnTo>
                    <a:lnTo>
                      <a:pt x="217" y="161"/>
                    </a:lnTo>
                    <a:lnTo>
                      <a:pt x="237" y="159"/>
                    </a:lnTo>
                    <a:lnTo>
                      <a:pt x="240" y="145"/>
                    </a:lnTo>
                    <a:lnTo>
                      <a:pt x="240" y="135"/>
                    </a:lnTo>
                    <a:lnTo>
                      <a:pt x="240" y="122"/>
                    </a:lnTo>
                    <a:lnTo>
                      <a:pt x="221" y="116"/>
                    </a:lnTo>
                    <a:lnTo>
                      <a:pt x="217" y="98"/>
                    </a:lnTo>
                    <a:lnTo>
                      <a:pt x="213" y="84"/>
                    </a:lnTo>
                    <a:lnTo>
                      <a:pt x="206" y="69"/>
                    </a:lnTo>
                    <a:lnTo>
                      <a:pt x="216" y="49"/>
                    </a:lnTo>
                    <a:lnTo>
                      <a:pt x="210" y="42"/>
                    </a:lnTo>
                    <a:lnTo>
                      <a:pt x="201" y="33"/>
                    </a:lnTo>
                    <a:lnTo>
                      <a:pt x="192" y="25"/>
                    </a:lnTo>
                    <a:lnTo>
                      <a:pt x="170" y="34"/>
                    </a:lnTo>
                    <a:lnTo>
                      <a:pt x="158" y="27"/>
                    </a:lnTo>
                    <a:lnTo>
                      <a:pt x="146" y="23"/>
                    </a:lnTo>
                    <a:lnTo>
                      <a:pt x="130" y="19"/>
                    </a:lnTo>
                    <a:lnTo>
                      <a:pt x="122" y="0"/>
                    </a:lnTo>
                  </a:path>
                </a:pathLst>
              </a:custGeom>
              <a:solidFill>
                <a:srgbClr val="FF0000"/>
              </a:solidFill>
              <a:ln w="12700" cap="rnd">
                <a:solidFill>
                  <a:schemeClr val="tx1"/>
                </a:solidFill>
                <a:round/>
                <a:headEnd/>
                <a:tailEnd/>
              </a:ln>
            </p:spPr>
            <p:txBody>
              <a:bodyPr/>
              <a:lstStyle/>
              <a:p>
                <a:endParaRPr lang="en-GB"/>
              </a:p>
            </p:txBody>
          </p:sp>
          <p:sp>
            <p:nvSpPr>
              <p:cNvPr id="35856" name="Oval 18"/>
              <p:cNvSpPr>
                <a:spLocks noChangeArrowheads="1"/>
              </p:cNvSpPr>
              <p:nvPr/>
            </p:nvSpPr>
            <p:spPr bwMode="auto">
              <a:xfrm>
                <a:off x="3061" y="2762"/>
                <a:ext cx="85" cy="91"/>
              </a:xfrm>
              <a:prstGeom prst="ellipse">
                <a:avLst/>
              </a:prstGeom>
              <a:solidFill>
                <a:srgbClr val="000000"/>
              </a:solidFill>
              <a:ln w="12700">
                <a:solidFill>
                  <a:schemeClr val="tx1"/>
                </a:solidFill>
                <a:round/>
                <a:headEnd/>
                <a:tailEnd/>
              </a:ln>
            </p:spPr>
            <p:txBody>
              <a:bodyPr wrap="none" anchor="ctr"/>
              <a:lstStyle/>
              <a:p>
                <a:endParaRPr lang="en-GB"/>
              </a:p>
            </p:txBody>
          </p:sp>
        </p:grpSp>
        <p:grpSp>
          <p:nvGrpSpPr>
            <p:cNvPr id="35852" name="Group 19"/>
            <p:cNvGrpSpPr>
              <a:grpSpLocks/>
            </p:cNvGrpSpPr>
            <p:nvPr/>
          </p:nvGrpSpPr>
          <p:grpSpPr bwMode="auto">
            <a:xfrm>
              <a:off x="3200" y="3100"/>
              <a:ext cx="240" cy="253"/>
              <a:chOff x="3200" y="2764"/>
              <a:chExt cx="240" cy="253"/>
            </a:xfrm>
          </p:grpSpPr>
          <p:sp>
            <p:nvSpPr>
              <p:cNvPr id="35853" name="Freeform 20"/>
              <p:cNvSpPr>
                <a:spLocks/>
              </p:cNvSpPr>
              <p:nvPr/>
            </p:nvSpPr>
            <p:spPr bwMode="auto">
              <a:xfrm>
                <a:off x="3200" y="2764"/>
                <a:ext cx="240" cy="253"/>
              </a:xfrm>
              <a:custGeom>
                <a:avLst/>
                <a:gdLst>
                  <a:gd name="T0" fmla="*/ 118 w 240"/>
                  <a:gd name="T1" fmla="*/ 252 h 253"/>
                  <a:gd name="T2" fmla="*/ 130 w 240"/>
                  <a:gd name="T3" fmla="*/ 252 h 253"/>
                  <a:gd name="T4" fmla="*/ 143 w 240"/>
                  <a:gd name="T5" fmla="*/ 250 h 253"/>
                  <a:gd name="T6" fmla="*/ 155 w 240"/>
                  <a:gd name="T7" fmla="*/ 246 h 253"/>
                  <a:gd name="T8" fmla="*/ 156 w 240"/>
                  <a:gd name="T9" fmla="*/ 226 h 253"/>
                  <a:gd name="T10" fmla="*/ 167 w 240"/>
                  <a:gd name="T11" fmla="*/ 220 h 253"/>
                  <a:gd name="T12" fmla="*/ 180 w 240"/>
                  <a:gd name="T13" fmla="*/ 212 h 253"/>
                  <a:gd name="T14" fmla="*/ 191 w 240"/>
                  <a:gd name="T15" fmla="*/ 203 h 253"/>
                  <a:gd name="T16" fmla="*/ 211 w 240"/>
                  <a:gd name="T17" fmla="*/ 210 h 253"/>
                  <a:gd name="T18" fmla="*/ 217 w 240"/>
                  <a:gd name="T19" fmla="*/ 201 h 253"/>
                  <a:gd name="T20" fmla="*/ 224 w 240"/>
                  <a:gd name="T21" fmla="*/ 191 h 253"/>
                  <a:gd name="T22" fmla="*/ 229 w 240"/>
                  <a:gd name="T23" fmla="*/ 179 h 253"/>
                  <a:gd name="T24" fmla="*/ 216 w 240"/>
                  <a:gd name="T25" fmla="*/ 162 h 253"/>
                  <a:gd name="T26" fmla="*/ 221 w 240"/>
                  <a:gd name="T27" fmla="*/ 145 h 253"/>
                  <a:gd name="T28" fmla="*/ 222 w 240"/>
                  <a:gd name="T29" fmla="*/ 132 h 253"/>
                  <a:gd name="T30" fmla="*/ 222 w 240"/>
                  <a:gd name="T31" fmla="*/ 115 h 253"/>
                  <a:gd name="T32" fmla="*/ 239 w 240"/>
                  <a:gd name="T33" fmla="*/ 106 h 253"/>
                  <a:gd name="T34" fmla="*/ 237 w 240"/>
                  <a:gd name="T35" fmla="*/ 93 h 253"/>
                  <a:gd name="T36" fmla="*/ 234 w 240"/>
                  <a:gd name="T37" fmla="*/ 81 h 253"/>
                  <a:gd name="T38" fmla="*/ 228 w 240"/>
                  <a:gd name="T39" fmla="*/ 67 h 253"/>
                  <a:gd name="T40" fmla="*/ 209 w 240"/>
                  <a:gd name="T41" fmla="*/ 69 h 253"/>
                  <a:gd name="T42" fmla="*/ 200 w 240"/>
                  <a:gd name="T43" fmla="*/ 56 h 253"/>
                  <a:gd name="T44" fmla="*/ 190 w 240"/>
                  <a:gd name="T45" fmla="*/ 45 h 253"/>
                  <a:gd name="T46" fmla="*/ 177 w 240"/>
                  <a:gd name="T47" fmla="*/ 35 h 253"/>
                  <a:gd name="T48" fmla="*/ 181 w 240"/>
                  <a:gd name="T49" fmla="*/ 14 h 253"/>
                  <a:gd name="T50" fmla="*/ 169 w 240"/>
                  <a:gd name="T51" fmla="*/ 8 h 253"/>
                  <a:gd name="T52" fmla="*/ 156 w 240"/>
                  <a:gd name="T53" fmla="*/ 4 h 253"/>
                  <a:gd name="T54" fmla="*/ 140 w 240"/>
                  <a:gd name="T55" fmla="*/ 0 h 253"/>
                  <a:gd name="T56" fmla="*/ 131 w 240"/>
                  <a:gd name="T57" fmla="*/ 16 h 253"/>
                  <a:gd name="T58" fmla="*/ 114 w 240"/>
                  <a:gd name="T59" fmla="*/ 15 h 253"/>
                  <a:gd name="T60" fmla="*/ 99 w 240"/>
                  <a:gd name="T61" fmla="*/ 18 h 253"/>
                  <a:gd name="T62" fmla="*/ 85 w 240"/>
                  <a:gd name="T63" fmla="*/ 22 h 253"/>
                  <a:gd name="T64" fmla="*/ 70 w 240"/>
                  <a:gd name="T65" fmla="*/ 9 h 253"/>
                  <a:gd name="T66" fmla="*/ 59 w 240"/>
                  <a:gd name="T67" fmla="*/ 15 h 253"/>
                  <a:gd name="T68" fmla="*/ 48 w 240"/>
                  <a:gd name="T69" fmla="*/ 22 h 253"/>
                  <a:gd name="T70" fmla="*/ 40 w 240"/>
                  <a:gd name="T71" fmla="*/ 29 h 253"/>
                  <a:gd name="T72" fmla="*/ 47 w 240"/>
                  <a:gd name="T73" fmla="*/ 49 h 253"/>
                  <a:gd name="T74" fmla="*/ 37 w 240"/>
                  <a:gd name="T75" fmla="*/ 62 h 253"/>
                  <a:gd name="T76" fmla="*/ 29 w 240"/>
                  <a:gd name="T77" fmla="*/ 77 h 253"/>
                  <a:gd name="T78" fmla="*/ 23 w 240"/>
                  <a:gd name="T79" fmla="*/ 92 h 253"/>
                  <a:gd name="T80" fmla="*/ 3 w 240"/>
                  <a:gd name="T81" fmla="*/ 93 h 253"/>
                  <a:gd name="T82" fmla="*/ 0 w 240"/>
                  <a:gd name="T83" fmla="*/ 107 h 253"/>
                  <a:gd name="T84" fmla="*/ 0 w 240"/>
                  <a:gd name="T85" fmla="*/ 118 h 253"/>
                  <a:gd name="T86" fmla="*/ 0 w 240"/>
                  <a:gd name="T87" fmla="*/ 131 h 253"/>
                  <a:gd name="T88" fmla="*/ 19 w 240"/>
                  <a:gd name="T89" fmla="*/ 137 h 253"/>
                  <a:gd name="T90" fmla="*/ 23 w 240"/>
                  <a:gd name="T91" fmla="*/ 154 h 253"/>
                  <a:gd name="T92" fmla="*/ 27 w 240"/>
                  <a:gd name="T93" fmla="*/ 168 h 253"/>
                  <a:gd name="T94" fmla="*/ 34 w 240"/>
                  <a:gd name="T95" fmla="*/ 183 h 253"/>
                  <a:gd name="T96" fmla="*/ 24 w 240"/>
                  <a:gd name="T97" fmla="*/ 203 h 253"/>
                  <a:gd name="T98" fmla="*/ 30 w 240"/>
                  <a:gd name="T99" fmla="*/ 211 h 253"/>
                  <a:gd name="T100" fmla="*/ 39 w 240"/>
                  <a:gd name="T101" fmla="*/ 219 h 253"/>
                  <a:gd name="T102" fmla="*/ 48 w 240"/>
                  <a:gd name="T103" fmla="*/ 227 h 253"/>
                  <a:gd name="T104" fmla="*/ 70 w 240"/>
                  <a:gd name="T105" fmla="*/ 219 h 253"/>
                  <a:gd name="T106" fmla="*/ 82 w 240"/>
                  <a:gd name="T107" fmla="*/ 225 h 253"/>
                  <a:gd name="T108" fmla="*/ 93 w 240"/>
                  <a:gd name="T109" fmla="*/ 229 h 253"/>
                  <a:gd name="T110" fmla="*/ 110 w 240"/>
                  <a:gd name="T111" fmla="*/ 233 h 253"/>
                  <a:gd name="T112" fmla="*/ 118 w 240"/>
                  <a:gd name="T113" fmla="*/ 252 h 25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0"/>
                  <a:gd name="T172" fmla="*/ 0 h 253"/>
                  <a:gd name="T173" fmla="*/ 240 w 240"/>
                  <a:gd name="T174" fmla="*/ 253 h 25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0" h="253">
                    <a:moveTo>
                      <a:pt x="118" y="252"/>
                    </a:moveTo>
                    <a:lnTo>
                      <a:pt x="130" y="252"/>
                    </a:lnTo>
                    <a:lnTo>
                      <a:pt x="143" y="250"/>
                    </a:lnTo>
                    <a:lnTo>
                      <a:pt x="155" y="246"/>
                    </a:lnTo>
                    <a:lnTo>
                      <a:pt x="156" y="226"/>
                    </a:lnTo>
                    <a:lnTo>
                      <a:pt x="167" y="220"/>
                    </a:lnTo>
                    <a:lnTo>
                      <a:pt x="180" y="212"/>
                    </a:lnTo>
                    <a:lnTo>
                      <a:pt x="191" y="203"/>
                    </a:lnTo>
                    <a:lnTo>
                      <a:pt x="211" y="210"/>
                    </a:lnTo>
                    <a:lnTo>
                      <a:pt x="217" y="201"/>
                    </a:lnTo>
                    <a:lnTo>
                      <a:pt x="224" y="191"/>
                    </a:lnTo>
                    <a:lnTo>
                      <a:pt x="229" y="179"/>
                    </a:lnTo>
                    <a:lnTo>
                      <a:pt x="216" y="162"/>
                    </a:lnTo>
                    <a:lnTo>
                      <a:pt x="221" y="145"/>
                    </a:lnTo>
                    <a:lnTo>
                      <a:pt x="222" y="132"/>
                    </a:lnTo>
                    <a:lnTo>
                      <a:pt x="222" y="115"/>
                    </a:lnTo>
                    <a:lnTo>
                      <a:pt x="239" y="106"/>
                    </a:lnTo>
                    <a:lnTo>
                      <a:pt x="237" y="93"/>
                    </a:lnTo>
                    <a:lnTo>
                      <a:pt x="234" y="81"/>
                    </a:lnTo>
                    <a:lnTo>
                      <a:pt x="228" y="67"/>
                    </a:lnTo>
                    <a:lnTo>
                      <a:pt x="209" y="69"/>
                    </a:lnTo>
                    <a:lnTo>
                      <a:pt x="200" y="56"/>
                    </a:lnTo>
                    <a:lnTo>
                      <a:pt x="190" y="45"/>
                    </a:lnTo>
                    <a:lnTo>
                      <a:pt x="177" y="35"/>
                    </a:lnTo>
                    <a:lnTo>
                      <a:pt x="181" y="14"/>
                    </a:lnTo>
                    <a:lnTo>
                      <a:pt x="169" y="8"/>
                    </a:lnTo>
                    <a:lnTo>
                      <a:pt x="156" y="4"/>
                    </a:lnTo>
                    <a:lnTo>
                      <a:pt x="140" y="0"/>
                    </a:lnTo>
                    <a:lnTo>
                      <a:pt x="131" y="16"/>
                    </a:lnTo>
                    <a:lnTo>
                      <a:pt x="114" y="15"/>
                    </a:lnTo>
                    <a:lnTo>
                      <a:pt x="99" y="18"/>
                    </a:lnTo>
                    <a:lnTo>
                      <a:pt x="85" y="22"/>
                    </a:lnTo>
                    <a:lnTo>
                      <a:pt x="70" y="9"/>
                    </a:lnTo>
                    <a:lnTo>
                      <a:pt x="59" y="15"/>
                    </a:lnTo>
                    <a:lnTo>
                      <a:pt x="48" y="22"/>
                    </a:lnTo>
                    <a:lnTo>
                      <a:pt x="40" y="29"/>
                    </a:lnTo>
                    <a:lnTo>
                      <a:pt x="47" y="49"/>
                    </a:lnTo>
                    <a:lnTo>
                      <a:pt x="37" y="62"/>
                    </a:lnTo>
                    <a:lnTo>
                      <a:pt x="29" y="77"/>
                    </a:lnTo>
                    <a:lnTo>
                      <a:pt x="23" y="92"/>
                    </a:lnTo>
                    <a:lnTo>
                      <a:pt x="3" y="93"/>
                    </a:lnTo>
                    <a:lnTo>
                      <a:pt x="0" y="107"/>
                    </a:lnTo>
                    <a:lnTo>
                      <a:pt x="0" y="118"/>
                    </a:lnTo>
                    <a:lnTo>
                      <a:pt x="0" y="131"/>
                    </a:lnTo>
                    <a:lnTo>
                      <a:pt x="19" y="137"/>
                    </a:lnTo>
                    <a:lnTo>
                      <a:pt x="23" y="154"/>
                    </a:lnTo>
                    <a:lnTo>
                      <a:pt x="27" y="168"/>
                    </a:lnTo>
                    <a:lnTo>
                      <a:pt x="34" y="183"/>
                    </a:lnTo>
                    <a:lnTo>
                      <a:pt x="24" y="203"/>
                    </a:lnTo>
                    <a:lnTo>
                      <a:pt x="30" y="211"/>
                    </a:lnTo>
                    <a:lnTo>
                      <a:pt x="39" y="219"/>
                    </a:lnTo>
                    <a:lnTo>
                      <a:pt x="48" y="227"/>
                    </a:lnTo>
                    <a:lnTo>
                      <a:pt x="70" y="219"/>
                    </a:lnTo>
                    <a:lnTo>
                      <a:pt x="82" y="225"/>
                    </a:lnTo>
                    <a:lnTo>
                      <a:pt x="93" y="229"/>
                    </a:lnTo>
                    <a:lnTo>
                      <a:pt x="110" y="233"/>
                    </a:lnTo>
                    <a:lnTo>
                      <a:pt x="118" y="252"/>
                    </a:lnTo>
                  </a:path>
                </a:pathLst>
              </a:custGeom>
              <a:solidFill>
                <a:srgbClr val="0000FF"/>
              </a:solidFill>
              <a:ln w="12700" cap="rnd">
                <a:solidFill>
                  <a:schemeClr val="tx1"/>
                </a:solidFill>
                <a:round/>
                <a:headEnd/>
                <a:tailEnd/>
              </a:ln>
            </p:spPr>
            <p:txBody>
              <a:bodyPr/>
              <a:lstStyle/>
              <a:p>
                <a:endParaRPr lang="en-GB"/>
              </a:p>
            </p:txBody>
          </p:sp>
          <p:sp>
            <p:nvSpPr>
              <p:cNvPr id="35854" name="Oval 21"/>
              <p:cNvSpPr>
                <a:spLocks noChangeArrowheads="1"/>
              </p:cNvSpPr>
              <p:nvPr/>
            </p:nvSpPr>
            <p:spPr bwMode="auto">
              <a:xfrm>
                <a:off x="3277" y="2845"/>
                <a:ext cx="85" cy="89"/>
              </a:xfrm>
              <a:prstGeom prst="ellipse">
                <a:avLst/>
              </a:prstGeom>
              <a:solidFill>
                <a:srgbClr val="000000"/>
              </a:solidFill>
              <a:ln w="12700">
                <a:solidFill>
                  <a:schemeClr val="tx1"/>
                </a:solidFill>
                <a:round/>
                <a:headEnd/>
                <a:tailEnd/>
              </a:ln>
            </p:spPr>
            <p:txBody>
              <a:bodyPr wrap="none" anchor="ctr"/>
              <a:lstStyle/>
              <a:p>
                <a:endParaRPr lang="en-GB"/>
              </a:p>
            </p:txBody>
          </p:sp>
        </p:grpSp>
      </p:grpSp>
      <p:sp>
        <p:nvSpPr>
          <p:cNvPr id="2" name="Slide Number Placeholder 1"/>
          <p:cNvSpPr>
            <a:spLocks noGrp="1"/>
          </p:cNvSpPr>
          <p:nvPr>
            <p:ph type="sldNum" sz="quarter" idx="4294967295"/>
          </p:nvPr>
        </p:nvSpPr>
        <p:spPr>
          <a:xfrm>
            <a:off x="8521700" y="6448425"/>
            <a:ext cx="587375" cy="365125"/>
          </a:xfrm>
          <a:prstGeom prst="rect">
            <a:avLst/>
          </a:prstGeom>
        </p:spPr>
        <p:txBody>
          <a:bodyPr/>
          <a:lstStyle/>
          <a:p>
            <a:pPr>
              <a:defRPr/>
            </a:pPr>
            <a:fld id="{D9F2CB71-91D9-4255-A625-E55287CF66A4}" type="slidenum">
              <a:rPr lang="en-GB" smtClean="0"/>
              <a:pPr>
                <a:defRPr/>
              </a:pPr>
              <a:t>37</a:t>
            </a:fld>
            <a:endParaRPr lang="en-GB" dirty="0"/>
          </a:p>
        </p:txBody>
      </p:sp>
    </p:spTree>
    <p:extLst>
      <p:ext uri="{BB962C8B-B14F-4D97-AF65-F5344CB8AC3E}">
        <p14:creationId xmlns:p14="http://schemas.microsoft.com/office/powerpoint/2010/main" val="972962722"/>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755650" y="2590800"/>
            <a:ext cx="8013700" cy="11430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en-US" sz="4000" dirty="0"/>
              <a:t>5S – Workplace </a:t>
            </a:r>
            <a:r>
              <a:rPr lang="en-US" sz="4000" dirty="0" err="1"/>
              <a:t>Organisation</a:t>
            </a:r>
            <a:endParaRPr lang="en-US" sz="4000" dirty="0"/>
          </a:p>
        </p:txBody>
      </p:sp>
    </p:spTree>
    <p:extLst>
      <p:ext uri="{BB962C8B-B14F-4D97-AF65-F5344CB8AC3E}">
        <p14:creationId xmlns:p14="http://schemas.microsoft.com/office/powerpoint/2010/main" val="414937189"/>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698" name="Text Box 2"/>
          <p:cNvSpPr txBox="1">
            <a:spLocks noChangeArrowheads="1"/>
          </p:cNvSpPr>
          <p:nvPr/>
        </p:nvSpPr>
        <p:spPr bwMode="auto">
          <a:xfrm>
            <a:off x="457200" y="762000"/>
            <a:ext cx="8458200" cy="3581400"/>
          </a:xfrm>
          <a:prstGeom prst="rect">
            <a:avLst/>
          </a:prstGeom>
          <a:noFill/>
          <a:ln w="9525">
            <a:noFill/>
            <a:miter lim="800000"/>
            <a:headEnd/>
            <a:tailEnd/>
          </a:ln>
          <a:effectLst/>
        </p:spPr>
        <p:txBody>
          <a:bodyPr lIns="0" tIns="0" rIns="0" bIns="0"/>
          <a:lstStyle/>
          <a:p>
            <a:pPr marL="195263" indent="-195263" algn="ctr" defTabSz="430213">
              <a:lnSpc>
                <a:spcPct val="100000"/>
              </a:lnSpc>
              <a:spcBef>
                <a:spcPct val="0"/>
              </a:spcBef>
              <a:buClr>
                <a:srgbClr val="000000"/>
              </a:buClr>
              <a:buSzPct val="90000"/>
              <a:buFont typeface="Monotype Sorts" pitchFamily="2" charset="2"/>
              <a:buNone/>
            </a:pPr>
            <a:r>
              <a:rPr lang="en-GB" sz="1800" dirty="0">
                <a:solidFill>
                  <a:srgbClr val="FF3300"/>
                </a:solidFill>
              </a:rPr>
              <a:t>   5S is a systematic approach to workplace organisation. </a:t>
            </a:r>
          </a:p>
          <a:p>
            <a:pPr marL="195263" indent="-195263" algn="ctr" defTabSz="430213">
              <a:lnSpc>
                <a:spcPct val="100000"/>
              </a:lnSpc>
              <a:spcBef>
                <a:spcPct val="0"/>
              </a:spcBef>
              <a:buClr>
                <a:srgbClr val="000000"/>
              </a:buClr>
              <a:buSzPct val="90000"/>
              <a:buFont typeface="Monotype Sorts" pitchFamily="2" charset="2"/>
              <a:buNone/>
            </a:pPr>
            <a:r>
              <a:rPr lang="en-GB" sz="1800" dirty="0">
                <a:solidFill>
                  <a:srgbClr val="FF3300"/>
                </a:solidFill>
              </a:rPr>
              <a:t>Encouraging ownership to sustain and further develop the working environment.</a:t>
            </a:r>
          </a:p>
          <a:p>
            <a:pPr marL="195263" indent="-195263" defTabSz="430213">
              <a:lnSpc>
                <a:spcPct val="100000"/>
              </a:lnSpc>
              <a:spcBef>
                <a:spcPct val="0"/>
              </a:spcBef>
              <a:buClr>
                <a:srgbClr val="000000"/>
              </a:buClr>
              <a:buSzPct val="90000"/>
              <a:buFont typeface="Monotype Sorts" pitchFamily="2" charset="2"/>
              <a:buNone/>
            </a:pPr>
            <a:endParaRPr lang="en-GB" sz="1800" dirty="0">
              <a:solidFill>
                <a:srgbClr val="000000"/>
              </a:solidFill>
            </a:endParaRPr>
          </a:p>
          <a:p>
            <a:pPr marL="195263" indent="-195263" defTabSz="430213">
              <a:lnSpc>
                <a:spcPct val="100000"/>
              </a:lnSpc>
              <a:spcBef>
                <a:spcPct val="0"/>
              </a:spcBef>
              <a:buClr>
                <a:srgbClr val="000000"/>
              </a:buClr>
              <a:buSzPct val="90000"/>
              <a:buFont typeface="Monotype Sorts" pitchFamily="2" charset="2"/>
              <a:buNone/>
            </a:pPr>
            <a:r>
              <a:rPr lang="en-GB" sz="1800" dirty="0">
                <a:solidFill>
                  <a:srgbClr val="000000"/>
                </a:solidFill>
              </a:rPr>
              <a:t>        </a:t>
            </a:r>
            <a:r>
              <a:rPr lang="en-GB" sz="1800" u="sng" dirty="0">
                <a:solidFill>
                  <a:srgbClr val="000000"/>
                </a:solidFill>
              </a:rPr>
              <a:t>It aims to</a:t>
            </a:r>
            <a:r>
              <a:rPr lang="en-GB" sz="1800" dirty="0">
                <a:solidFill>
                  <a:srgbClr val="000000"/>
                </a:solidFill>
              </a:rPr>
              <a:t> :-</a:t>
            </a:r>
          </a:p>
          <a:p>
            <a:pPr marL="195263" indent="-195263" defTabSz="430213">
              <a:lnSpc>
                <a:spcPct val="100000"/>
              </a:lnSpc>
              <a:spcBef>
                <a:spcPct val="0"/>
              </a:spcBef>
              <a:buClr>
                <a:srgbClr val="000000"/>
              </a:buClr>
              <a:buSzPct val="90000"/>
              <a:buFont typeface="Monotype Sorts" pitchFamily="2" charset="2"/>
              <a:buNone/>
            </a:pPr>
            <a:endParaRPr lang="en-GB" sz="1800" dirty="0">
              <a:solidFill>
                <a:srgbClr val="000000"/>
              </a:solidFill>
            </a:endParaRPr>
          </a:p>
          <a:p>
            <a:pPr marL="663575" lvl="1" indent="-233363" defTabSz="430213">
              <a:lnSpc>
                <a:spcPct val="100000"/>
              </a:lnSpc>
              <a:spcBef>
                <a:spcPct val="0"/>
              </a:spcBef>
              <a:buClr>
                <a:srgbClr val="000000"/>
              </a:buClr>
              <a:buSzPct val="120000"/>
            </a:pPr>
            <a:r>
              <a:rPr lang="en-GB" sz="1800" dirty="0">
                <a:solidFill>
                  <a:srgbClr val="000000"/>
                </a:solidFill>
              </a:rPr>
              <a:t>Remove waste from the workplace. </a:t>
            </a:r>
          </a:p>
          <a:p>
            <a:pPr marL="663575" lvl="1" indent="-233363" defTabSz="430213">
              <a:lnSpc>
                <a:spcPct val="100000"/>
              </a:lnSpc>
              <a:spcBef>
                <a:spcPct val="0"/>
              </a:spcBef>
              <a:buClr>
                <a:srgbClr val="000000"/>
              </a:buClr>
              <a:buSzPct val="120000"/>
            </a:pPr>
            <a:r>
              <a:rPr lang="en-GB" sz="1800" dirty="0">
                <a:solidFill>
                  <a:srgbClr val="000000"/>
                </a:solidFill>
              </a:rPr>
              <a:t>Improve safety.</a:t>
            </a:r>
          </a:p>
          <a:p>
            <a:pPr marL="663575" lvl="1" indent="-233363" defTabSz="430213">
              <a:lnSpc>
                <a:spcPct val="100000"/>
              </a:lnSpc>
              <a:spcBef>
                <a:spcPct val="0"/>
              </a:spcBef>
              <a:buClr>
                <a:srgbClr val="000000"/>
              </a:buClr>
              <a:buSzPct val="120000"/>
            </a:pPr>
            <a:r>
              <a:rPr lang="en-GB" sz="1800" dirty="0">
                <a:solidFill>
                  <a:srgbClr val="000000"/>
                </a:solidFill>
              </a:rPr>
              <a:t>Provide an environment where continuous improvement is embraced.</a:t>
            </a:r>
          </a:p>
          <a:p>
            <a:pPr marL="663575" lvl="1" indent="-233363" defTabSz="430213">
              <a:lnSpc>
                <a:spcPct val="100000"/>
              </a:lnSpc>
              <a:spcBef>
                <a:spcPct val="0"/>
              </a:spcBef>
              <a:buClr>
                <a:srgbClr val="000000"/>
              </a:buClr>
              <a:buSzPct val="120000"/>
            </a:pPr>
            <a:endParaRPr lang="en-GB" sz="1800" dirty="0">
              <a:solidFill>
                <a:srgbClr val="000000"/>
              </a:solidFill>
            </a:endParaRPr>
          </a:p>
        </p:txBody>
      </p:sp>
      <p:graphicFrame>
        <p:nvGraphicFramePr>
          <p:cNvPr id="1181699" name="Object 3">
            <a:hlinkClick r:id="" action="ppaction://ole?verb=0"/>
          </p:cNvPr>
          <p:cNvGraphicFramePr>
            <a:graphicFrameLocks/>
          </p:cNvGraphicFramePr>
          <p:nvPr/>
        </p:nvGraphicFramePr>
        <p:xfrm>
          <a:off x="6122987" y="2971800"/>
          <a:ext cx="3021013" cy="1831975"/>
        </p:xfrm>
        <a:graphic>
          <a:graphicData uri="http://schemas.openxmlformats.org/presentationml/2006/ole">
            <mc:AlternateContent xmlns:mc="http://schemas.openxmlformats.org/markup-compatibility/2006">
              <mc:Choice xmlns:v="urn:schemas-microsoft-com:vml" Requires="v">
                <p:oleObj name="Clip" r:id="rId3" imgW="4671720" imgH="2849400" progId="">
                  <p:embed/>
                </p:oleObj>
              </mc:Choice>
              <mc:Fallback>
                <p:oleObj name="Clip" r:id="rId3" imgW="4671720" imgH="2849400" progId="">
                  <p:embed/>
                  <p:pic>
                    <p:nvPicPr>
                      <p:cNvPr id="1181699" name="Object 3">
                        <a:hlinkClick r:id="" action="ppaction://ole?verb=0"/>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2987" y="2971800"/>
                        <a:ext cx="3021013" cy="183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1700" name="Rectangle 4"/>
          <p:cNvSpPr>
            <a:spLocks noGrp="1" noChangeArrowheads="1"/>
          </p:cNvSpPr>
          <p:nvPr>
            <p:ph type="title"/>
          </p:nvPr>
        </p:nvSpPr>
        <p:spPr>
          <a:xfrm>
            <a:off x="76200" y="0"/>
            <a:ext cx="7772400" cy="762000"/>
          </a:xfrm>
          <a:noFill/>
          <a:ln/>
        </p:spPr>
        <p:txBody>
          <a:bodyPr lIns="216000" tIns="0" rIns="216000" bIns="0"/>
          <a:lstStyle/>
          <a:p>
            <a:r>
              <a:rPr lang="en-GB" dirty="0"/>
              <a:t>WHAT IS 5S ?</a:t>
            </a:r>
          </a:p>
        </p:txBody>
      </p:sp>
      <p:pic>
        <p:nvPicPr>
          <p:cNvPr id="123908" name="Picture 4"/>
          <p:cNvPicPr>
            <a:picLocks noChangeAspect="1" noChangeArrowheads="1"/>
          </p:cNvPicPr>
          <p:nvPr/>
        </p:nvPicPr>
        <p:blipFill>
          <a:blip r:embed="rId5" cstate="email"/>
          <a:srcRect/>
          <a:stretch>
            <a:fillRect/>
          </a:stretch>
        </p:blipFill>
        <p:spPr bwMode="auto">
          <a:xfrm>
            <a:off x="342900" y="3119395"/>
            <a:ext cx="5410706" cy="2748005"/>
          </a:xfrm>
          <a:prstGeom prst="rect">
            <a:avLst/>
          </a:prstGeom>
          <a:noFill/>
          <a:ln w="9525">
            <a:noFill/>
            <a:miter lim="800000"/>
            <a:headEnd/>
            <a:tailEnd/>
          </a:ln>
        </p:spPr>
      </p:pic>
      <p:sp>
        <p:nvSpPr>
          <p:cNvPr id="2" name="Action Button: Help 1">
            <a:hlinkClick r:id="rId6" action="ppaction://hlinksldjump" highlightClick="1"/>
          </p:cNvPr>
          <p:cNvSpPr/>
          <p:nvPr/>
        </p:nvSpPr>
        <p:spPr>
          <a:xfrm>
            <a:off x="152400" y="5943600"/>
            <a:ext cx="457200" cy="4572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404059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body" sz="half" idx="4294967295"/>
          </p:nvPr>
        </p:nvSpPr>
        <p:spPr>
          <a:xfrm>
            <a:off x="250825" y="1524000"/>
            <a:ext cx="8512175" cy="3429000"/>
          </a:xfrm>
        </p:spPr>
        <p:txBody>
          <a:bodyPr/>
          <a:lstStyle/>
          <a:p>
            <a:pPr>
              <a:lnSpc>
                <a:spcPct val="90000"/>
              </a:lnSpc>
            </a:pPr>
            <a:r>
              <a:rPr lang="en-GB" dirty="0">
                <a:ea typeface="ＭＳ Ｐゴシック" pitchFamily="-65" charset="-128"/>
              </a:rPr>
              <a:t>Lean works in any repeatable process, it is a fundamentally different way of managing and developing processes</a:t>
            </a:r>
          </a:p>
          <a:p>
            <a:pPr>
              <a:lnSpc>
                <a:spcPct val="90000"/>
              </a:lnSpc>
              <a:buFont typeface="Wingdings" pitchFamily="2" charset="2"/>
              <a:buNone/>
            </a:pPr>
            <a:endParaRPr lang="en-GB" dirty="0">
              <a:ea typeface="ＭＳ Ｐゴシック" pitchFamily="-65" charset="-128"/>
            </a:endParaRPr>
          </a:p>
          <a:p>
            <a:pPr>
              <a:lnSpc>
                <a:spcPct val="90000"/>
              </a:lnSpc>
            </a:pPr>
            <a:r>
              <a:rPr lang="en-GB" dirty="0">
                <a:ea typeface="ＭＳ Ｐゴシック" pitchFamily="-65" charset="-128"/>
              </a:rPr>
              <a:t>Originally Based upon Japanese manufacturing methodologies</a:t>
            </a:r>
          </a:p>
          <a:p>
            <a:pPr>
              <a:lnSpc>
                <a:spcPct val="90000"/>
              </a:lnSpc>
              <a:buFont typeface="Wingdings" pitchFamily="2" charset="2"/>
              <a:buNone/>
            </a:pPr>
            <a:endParaRPr lang="en-GB" dirty="0">
              <a:ea typeface="ＭＳ Ｐゴシック" pitchFamily="-65" charset="-128"/>
            </a:endParaRPr>
          </a:p>
          <a:p>
            <a:pPr>
              <a:lnSpc>
                <a:spcPct val="90000"/>
              </a:lnSpc>
              <a:buFont typeface="Wingdings" pitchFamily="2" charset="2"/>
              <a:buNone/>
            </a:pPr>
            <a:r>
              <a:rPr lang="en-GB" b="1" dirty="0">
                <a:ea typeface="ＭＳ Ｐゴシック" pitchFamily="-65" charset="-128"/>
              </a:rPr>
              <a:t>	= Doing the most with the least, consistently to a set quality level</a:t>
            </a:r>
          </a:p>
          <a:p>
            <a:pPr>
              <a:lnSpc>
                <a:spcPct val="90000"/>
              </a:lnSpc>
              <a:buFont typeface="Wingdings" pitchFamily="2" charset="2"/>
              <a:buNone/>
            </a:pPr>
            <a:endParaRPr lang="en-GB" b="1" dirty="0">
              <a:ea typeface="ＭＳ Ｐゴシック" pitchFamily="-65" charset="-128"/>
            </a:endParaRPr>
          </a:p>
          <a:p>
            <a:pPr>
              <a:lnSpc>
                <a:spcPct val="90000"/>
              </a:lnSpc>
              <a:buFont typeface="Wingdings" pitchFamily="2" charset="2"/>
              <a:buNone/>
            </a:pPr>
            <a:r>
              <a:rPr lang="en-GB" dirty="0">
                <a:ea typeface="ＭＳ Ｐゴシック" pitchFamily="-65" charset="-128"/>
              </a:rPr>
              <a:t>World Leader in Lean seen to be Toyota but also…</a:t>
            </a:r>
            <a:endParaRPr lang="en-GB" b="1" dirty="0">
              <a:ea typeface="ＭＳ Ｐゴシック" pitchFamily="-65" charset="-128"/>
            </a:endParaRPr>
          </a:p>
        </p:txBody>
      </p:sp>
      <p:sp>
        <p:nvSpPr>
          <p:cNvPr id="1031" name="Rectangle 14"/>
          <p:cNvSpPr>
            <a:spLocks noGrp="1" noChangeArrowheads="1"/>
          </p:cNvSpPr>
          <p:nvPr>
            <p:ph type="title" idx="4294967295"/>
          </p:nvPr>
        </p:nvSpPr>
        <p:spPr>
          <a:xfrm>
            <a:off x="0" y="76200"/>
            <a:ext cx="6840538" cy="647700"/>
          </a:xfrm>
        </p:spPr>
        <p:txBody>
          <a:bodyPr/>
          <a:lstStyle/>
          <a:p>
            <a:r>
              <a:rPr lang="en-GB" dirty="0">
                <a:ea typeface="ＭＳ Ｐゴシック" pitchFamily="-65" charset="-128"/>
              </a:rPr>
              <a:t>WHAT IS LEAN?</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294967295"/>
          </p:nvPr>
        </p:nvSpPr>
        <p:spPr>
          <a:xfrm>
            <a:off x="8521700" y="6448425"/>
            <a:ext cx="587375" cy="365125"/>
          </a:xfrm>
          <a:prstGeom prst="rect">
            <a:avLst/>
          </a:prstGeom>
        </p:spPr>
        <p:txBody>
          <a:bodyPr/>
          <a:lstStyle/>
          <a:p>
            <a:pPr>
              <a:defRPr/>
            </a:pPr>
            <a:fld id="{522CEA19-13D0-4BE4-8C78-F4FA2432CC4C}" type="slidenum">
              <a:rPr lang="en-GB"/>
              <a:pPr>
                <a:defRPr/>
              </a:pPr>
              <a:t>40</a:t>
            </a:fld>
            <a:endParaRPr lang="en-GB"/>
          </a:p>
        </p:txBody>
      </p:sp>
      <p:sp>
        <p:nvSpPr>
          <p:cNvPr id="44035" name="Rectangle 2"/>
          <p:cNvSpPr>
            <a:spLocks noGrp="1" noChangeArrowheads="1"/>
          </p:cNvSpPr>
          <p:nvPr>
            <p:ph type="ctrTitle" idx="4294967295"/>
          </p:nvPr>
        </p:nvSpPr>
        <p:spPr>
          <a:xfrm>
            <a:off x="1447800" y="2209800"/>
            <a:ext cx="6265862" cy="1706562"/>
          </a:xfrm>
        </p:spPr>
        <p:txBody>
          <a:bodyPr/>
          <a:lstStyle/>
          <a:p>
            <a:pPr algn="ctr"/>
            <a:r>
              <a:rPr lang="en-GB" sz="4000" dirty="0"/>
              <a:t>Capacity &amp; Demand Planning</a:t>
            </a:r>
          </a:p>
        </p:txBody>
      </p:sp>
    </p:spTree>
    <p:extLst>
      <p:ext uri="{BB962C8B-B14F-4D97-AF65-F5344CB8AC3E}">
        <p14:creationId xmlns:p14="http://schemas.microsoft.com/office/powerpoint/2010/main" val="194645311"/>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0"/>
          </p:nvPr>
        </p:nvSpPr>
        <p:spPr>
          <a:xfrm>
            <a:off x="8521700" y="6180137"/>
            <a:ext cx="587375" cy="36512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CBF6349F-8260-4E25-A422-636BEEDADB53}" type="slidenum">
              <a:rPr lang="en-GB" smtClean="0"/>
              <a:pPr>
                <a:defRPr/>
              </a:pPr>
              <a:t>41</a:t>
            </a:fld>
            <a:endParaRPr lang="en-GB"/>
          </a:p>
        </p:txBody>
      </p:sp>
      <p:sp>
        <p:nvSpPr>
          <p:cNvPr id="46083" name="Rectangle 2"/>
          <p:cNvSpPr>
            <a:spLocks noGrp="1" noChangeArrowheads="1"/>
          </p:cNvSpPr>
          <p:nvPr>
            <p:ph type="body" sz="half" idx="1"/>
          </p:nvPr>
        </p:nvSpPr>
        <p:spPr>
          <a:xfrm>
            <a:off x="468313" y="1216025"/>
            <a:ext cx="4197350" cy="4668837"/>
          </a:xfrm>
        </p:spPr>
        <p:txBody>
          <a:bodyPr/>
          <a:lstStyle/>
          <a:p>
            <a:pPr eaLnBrk="1" hangingPunct="1">
              <a:lnSpc>
                <a:spcPct val="80000"/>
              </a:lnSpc>
              <a:spcBef>
                <a:spcPct val="0"/>
              </a:spcBef>
            </a:pPr>
            <a:r>
              <a:rPr lang="en-GB" sz="2200"/>
              <a:t>Busy days</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Quiet days</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Missed SLA’s</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Stress</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Overtime working</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Cutting corners to get job done</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Fire-fighting</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Panic borrowing staff</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Key staff away</a:t>
            </a:r>
            <a:endParaRPr lang="en-GB" sz="1500"/>
          </a:p>
          <a:p>
            <a:pPr eaLnBrk="1" hangingPunct="1">
              <a:lnSpc>
                <a:spcPct val="80000"/>
              </a:lnSpc>
              <a:spcBef>
                <a:spcPct val="0"/>
              </a:spcBef>
            </a:pPr>
            <a:endParaRPr lang="en-GB" sz="1500"/>
          </a:p>
          <a:p>
            <a:pPr eaLnBrk="1" hangingPunct="1">
              <a:lnSpc>
                <a:spcPct val="80000"/>
              </a:lnSpc>
              <a:spcBef>
                <a:spcPct val="0"/>
              </a:spcBef>
            </a:pPr>
            <a:r>
              <a:rPr lang="en-GB" sz="2200"/>
              <a:t>Meetings to decide what to do</a:t>
            </a:r>
            <a:endParaRPr lang="en-US" sz="2200"/>
          </a:p>
        </p:txBody>
      </p:sp>
      <p:sp>
        <p:nvSpPr>
          <p:cNvPr id="46084" name="Text Box 3"/>
          <p:cNvSpPr txBox="1">
            <a:spLocks noChangeArrowheads="1"/>
          </p:cNvSpPr>
          <p:nvPr/>
        </p:nvSpPr>
        <p:spPr bwMode="auto">
          <a:xfrm>
            <a:off x="2843213" y="0"/>
            <a:ext cx="3562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sz="3600">
                <a:solidFill>
                  <a:schemeClr val="tx2"/>
                </a:solidFill>
              </a:rPr>
              <a:t>Recognise this ?</a:t>
            </a:r>
          </a:p>
        </p:txBody>
      </p:sp>
      <p:sp>
        <p:nvSpPr>
          <p:cNvPr id="46085" name="AutoShape 4"/>
          <p:cNvSpPr>
            <a:spLocks/>
          </p:cNvSpPr>
          <p:nvPr/>
        </p:nvSpPr>
        <p:spPr bwMode="auto">
          <a:xfrm>
            <a:off x="4576763" y="1108075"/>
            <a:ext cx="1058862" cy="5045075"/>
          </a:xfrm>
          <a:prstGeom prst="rightBrace">
            <a:avLst>
              <a:gd name="adj1" fmla="val 39705"/>
              <a:gd name="adj2" fmla="val 43375"/>
            </a:avLst>
          </a:prstGeom>
          <a:noFill/>
          <a:ln w="50800">
            <a:solidFill>
              <a:srgbClr val="CC33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46086" name="Text Box 5"/>
          <p:cNvSpPr txBox="1">
            <a:spLocks noChangeArrowheads="1"/>
          </p:cNvSpPr>
          <p:nvPr/>
        </p:nvSpPr>
        <p:spPr bwMode="auto">
          <a:xfrm>
            <a:off x="6072188" y="3403600"/>
            <a:ext cx="26781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sz="2000" b="1">
                <a:solidFill>
                  <a:srgbClr val="CC3300"/>
                </a:solidFill>
              </a:rPr>
              <a:t>Symptoms of poor capacity planning</a:t>
            </a:r>
            <a:endParaRPr lang="en-US" sz="2000" b="1">
              <a:solidFill>
                <a:srgbClr val="CC3300"/>
              </a:solidFill>
            </a:endParaRPr>
          </a:p>
        </p:txBody>
      </p:sp>
      <p:pic>
        <p:nvPicPr>
          <p:cNvPr id="46087" name="Picture 6" descr="CMENO159"/>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967413" y="4467225"/>
            <a:ext cx="2571750" cy="1971675"/>
          </a:xfrm>
        </p:spPr>
      </p:pic>
      <p:pic>
        <p:nvPicPr>
          <p:cNvPr id="46088" name="Picture 7" descr="MCPE07182_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91225" y="690562"/>
            <a:ext cx="2379663"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1137821"/>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04800" y="228600"/>
            <a:ext cx="6840537" cy="647700"/>
          </a:xfrm>
        </p:spPr>
        <p:txBody>
          <a:bodyPr lIns="87276" tIns="43638" rIns="87276" bIns="43638"/>
          <a:lstStyle/>
          <a:p>
            <a:r>
              <a:rPr lang="en-GB"/>
              <a:t>Making the time to understand</a:t>
            </a:r>
          </a:p>
        </p:txBody>
      </p:sp>
      <p:graphicFrame>
        <p:nvGraphicFramePr>
          <p:cNvPr id="47107" name="Object 3"/>
          <p:cNvGraphicFramePr>
            <a:graphicFrameLocks noGrp="1" noChangeAspect="1"/>
          </p:cNvGraphicFramePr>
          <p:nvPr>
            <p:ph idx="4294967295"/>
            <p:extLst>
              <p:ext uri="{D42A27DB-BD31-4B8C-83A1-F6EECF244321}">
                <p14:modId xmlns:p14="http://schemas.microsoft.com/office/powerpoint/2010/main" val="937579104"/>
              </p:ext>
            </p:extLst>
          </p:nvPr>
        </p:nvGraphicFramePr>
        <p:xfrm>
          <a:off x="520700" y="1250950"/>
          <a:ext cx="7416800" cy="4643438"/>
        </p:xfrm>
        <a:graphic>
          <a:graphicData uri="http://schemas.openxmlformats.org/presentationml/2006/ole">
            <mc:AlternateContent xmlns:mc="http://schemas.openxmlformats.org/markup-compatibility/2006">
              <mc:Choice xmlns:v="urn:schemas-microsoft-com:vml" Requires="v">
                <p:oleObj name="Document" r:id="rId2" imgW="4931664" imgH="3317748" progId="Word.Document.8">
                  <p:embed/>
                </p:oleObj>
              </mc:Choice>
              <mc:Fallback>
                <p:oleObj name="Document" r:id="rId2" imgW="4931664" imgH="3317748" progId="Word.Document.8">
                  <p:embed/>
                  <p:pic>
                    <p:nvPicPr>
                      <p:cNvPr id="47107" name="Object 3"/>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700" y="1250950"/>
                        <a:ext cx="7416800" cy="464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4294967295"/>
          </p:nvPr>
        </p:nvSpPr>
        <p:spPr>
          <a:xfrm>
            <a:off x="8215312" y="5984875"/>
            <a:ext cx="587375" cy="365125"/>
          </a:xfrm>
          <a:prstGeom prst="rect">
            <a:avLst/>
          </a:prstGeom>
        </p:spPr>
        <p:txBody>
          <a:bodyPr/>
          <a:lstStyle/>
          <a:p>
            <a:pPr>
              <a:defRPr/>
            </a:pPr>
            <a:fld id="{0AF8ACC7-4DEB-4406-8708-045CA55E79BB}" type="slidenum">
              <a:rPr lang="en-GB" smtClean="0"/>
              <a:pPr>
                <a:defRPr/>
              </a:pPr>
              <a:t>42</a:t>
            </a:fld>
            <a:endParaRPr lang="en-GB" dirty="0"/>
          </a:p>
        </p:txBody>
      </p:sp>
    </p:spTree>
    <p:extLst>
      <p:ext uri="{BB962C8B-B14F-4D97-AF65-F5344CB8AC3E}">
        <p14:creationId xmlns:p14="http://schemas.microsoft.com/office/powerpoint/2010/main" val="326250019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228600" y="152400"/>
            <a:ext cx="6840537" cy="647700"/>
          </a:xfrm>
        </p:spPr>
        <p:txBody>
          <a:bodyPr/>
          <a:lstStyle/>
          <a:p>
            <a:pPr eaLnBrk="1" hangingPunct="1"/>
            <a:r>
              <a:rPr lang="en-GB"/>
              <a:t>A Fundamental of Planning</a:t>
            </a:r>
            <a:endParaRPr lang="en-US"/>
          </a:p>
        </p:txBody>
      </p:sp>
      <p:sp>
        <p:nvSpPr>
          <p:cNvPr id="48131" name="Rectangle 3"/>
          <p:cNvSpPr>
            <a:spLocks noGrp="1" noChangeArrowheads="1"/>
          </p:cNvSpPr>
          <p:nvPr>
            <p:ph type="body" idx="4294967295"/>
          </p:nvPr>
        </p:nvSpPr>
        <p:spPr>
          <a:xfrm>
            <a:off x="177800" y="1600200"/>
            <a:ext cx="8642350" cy="4321175"/>
          </a:xfrm>
        </p:spPr>
        <p:txBody>
          <a:bodyPr/>
          <a:lstStyle/>
          <a:p>
            <a:pPr eaLnBrk="1" hangingPunct="1">
              <a:lnSpc>
                <a:spcPct val="90000"/>
              </a:lnSpc>
              <a:buFontTx/>
              <a:buNone/>
            </a:pPr>
            <a:r>
              <a:rPr lang="en-GB" dirty="0">
                <a:solidFill>
                  <a:schemeClr val="tx1"/>
                </a:solidFill>
              </a:rPr>
              <a:t>    Always start with the question:</a:t>
            </a:r>
          </a:p>
          <a:p>
            <a:pPr algn="ctr" eaLnBrk="1" hangingPunct="1">
              <a:lnSpc>
                <a:spcPct val="90000"/>
              </a:lnSpc>
              <a:buFontTx/>
              <a:buNone/>
            </a:pPr>
            <a:r>
              <a:rPr lang="en-GB" sz="3200" dirty="0">
                <a:solidFill>
                  <a:schemeClr val="tx1"/>
                </a:solidFill>
              </a:rPr>
              <a:t>“How many staff do I need?”</a:t>
            </a:r>
          </a:p>
          <a:p>
            <a:pPr algn="ctr" eaLnBrk="1" hangingPunct="1">
              <a:lnSpc>
                <a:spcPct val="90000"/>
              </a:lnSpc>
              <a:buFontTx/>
              <a:buNone/>
            </a:pPr>
            <a:endParaRPr lang="en-GB" dirty="0">
              <a:solidFill>
                <a:schemeClr val="tx1"/>
              </a:solidFill>
            </a:endParaRPr>
          </a:p>
          <a:p>
            <a:pPr algn="ctr" eaLnBrk="1" hangingPunct="1">
              <a:lnSpc>
                <a:spcPct val="90000"/>
              </a:lnSpc>
              <a:buFontTx/>
              <a:buNone/>
            </a:pPr>
            <a:r>
              <a:rPr lang="en-GB" dirty="0">
                <a:solidFill>
                  <a:schemeClr val="tx1"/>
                </a:solidFill>
              </a:rPr>
              <a:t>rather than</a:t>
            </a:r>
          </a:p>
          <a:p>
            <a:pPr algn="ctr" eaLnBrk="1" hangingPunct="1">
              <a:lnSpc>
                <a:spcPct val="90000"/>
              </a:lnSpc>
              <a:buFontTx/>
              <a:buNone/>
            </a:pPr>
            <a:endParaRPr lang="en-GB" dirty="0">
              <a:solidFill>
                <a:schemeClr val="tx1"/>
              </a:solidFill>
            </a:endParaRPr>
          </a:p>
          <a:p>
            <a:pPr algn="ctr" eaLnBrk="1" hangingPunct="1">
              <a:lnSpc>
                <a:spcPct val="90000"/>
              </a:lnSpc>
              <a:buFontTx/>
              <a:buNone/>
            </a:pPr>
            <a:r>
              <a:rPr lang="en-GB" sz="3200" dirty="0">
                <a:solidFill>
                  <a:schemeClr val="tx1"/>
                </a:solidFill>
              </a:rPr>
              <a:t>“How many staff have I got?”</a:t>
            </a:r>
          </a:p>
          <a:p>
            <a:pPr algn="ctr" eaLnBrk="1" hangingPunct="1">
              <a:lnSpc>
                <a:spcPct val="90000"/>
              </a:lnSpc>
              <a:buFontTx/>
              <a:buNone/>
            </a:pPr>
            <a:endParaRPr lang="en-GB" dirty="0">
              <a:solidFill>
                <a:schemeClr val="tx1"/>
              </a:solidFill>
            </a:endParaRPr>
          </a:p>
          <a:p>
            <a:pPr algn="ctr" eaLnBrk="1" hangingPunct="1">
              <a:lnSpc>
                <a:spcPct val="90000"/>
              </a:lnSpc>
              <a:buFontTx/>
              <a:buNone/>
            </a:pPr>
            <a:r>
              <a:rPr lang="en-GB" dirty="0">
                <a:solidFill>
                  <a:schemeClr val="tx1"/>
                </a:solidFill>
              </a:rPr>
              <a:t>  This avoids the temptation of planning work around whoever is in and daily diversions</a:t>
            </a:r>
            <a:endParaRPr lang="en-US" dirty="0">
              <a:solidFill>
                <a:schemeClr val="tx1"/>
              </a:solidFill>
            </a:endParaRPr>
          </a:p>
        </p:txBody>
      </p:sp>
      <p:sp>
        <p:nvSpPr>
          <p:cNvPr id="2" name="Slide Number Placeholder 1"/>
          <p:cNvSpPr>
            <a:spLocks noGrp="1"/>
          </p:cNvSpPr>
          <p:nvPr>
            <p:ph type="sldNum" sz="quarter" idx="4294967295"/>
          </p:nvPr>
        </p:nvSpPr>
        <p:spPr>
          <a:xfrm>
            <a:off x="8521700" y="6448425"/>
            <a:ext cx="587375" cy="365125"/>
          </a:xfrm>
          <a:prstGeom prst="rect">
            <a:avLst/>
          </a:prstGeom>
        </p:spPr>
        <p:txBody>
          <a:bodyPr/>
          <a:lstStyle/>
          <a:p>
            <a:pPr>
              <a:defRPr/>
            </a:pPr>
            <a:fld id="{A374207A-05BA-4A96-901D-A948F5A5665D}" type="slidenum">
              <a:rPr lang="en-GB" smtClean="0"/>
              <a:pPr>
                <a:defRPr/>
              </a:pPr>
              <a:t>43</a:t>
            </a:fld>
            <a:endParaRPr lang="en-GB" dirty="0"/>
          </a:p>
        </p:txBody>
      </p:sp>
    </p:spTree>
    <p:extLst>
      <p:ext uri="{BB962C8B-B14F-4D97-AF65-F5344CB8AC3E}">
        <p14:creationId xmlns:p14="http://schemas.microsoft.com/office/powerpoint/2010/main" val="3878727895"/>
      </p:ext>
    </p:extLst>
  </p:cSld>
  <p:clrMapOvr>
    <a:masterClrMapping/>
  </p:clrMapOvr>
  <p:transition>
    <p:random/>
    <p:sndAc>
      <p:endSnd/>
    </p:sndAc>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5"/>
          <p:cNvSpPr>
            <a:spLocks noGrp="1" noChangeArrowheads="1"/>
          </p:cNvSpPr>
          <p:nvPr>
            <p:ph type="sldNum" sz="quarter" idx="4294967295"/>
          </p:nvPr>
        </p:nvSpPr>
        <p:spPr>
          <a:xfrm>
            <a:off x="8556625" y="6448425"/>
            <a:ext cx="587375" cy="365125"/>
          </a:xfrm>
          <a:prstGeom prst="rect">
            <a:avLst/>
          </a:prstGeom>
        </p:spPr>
        <p:txBody>
          <a:bodyPr/>
          <a:lstStyle/>
          <a:p>
            <a:pPr>
              <a:defRPr/>
            </a:pPr>
            <a:fld id="{9B665AC6-1D62-480A-AD62-EC370718EDE4}" type="slidenum">
              <a:rPr lang="en-GB"/>
              <a:pPr>
                <a:defRPr/>
              </a:pPr>
              <a:t>44</a:t>
            </a:fld>
            <a:endParaRPr lang="en-GB"/>
          </a:p>
        </p:txBody>
      </p:sp>
      <p:sp>
        <p:nvSpPr>
          <p:cNvPr id="49155" name="Rectangle 2"/>
          <p:cNvSpPr>
            <a:spLocks noGrp="1" noChangeArrowheads="1"/>
          </p:cNvSpPr>
          <p:nvPr>
            <p:ph type="title" idx="4294967295"/>
          </p:nvPr>
        </p:nvSpPr>
        <p:spPr>
          <a:xfrm>
            <a:off x="0" y="152400"/>
            <a:ext cx="6840538" cy="647700"/>
          </a:xfrm>
        </p:spPr>
        <p:txBody>
          <a:bodyPr/>
          <a:lstStyle/>
          <a:p>
            <a:r>
              <a:rPr lang="en-GB">
                <a:latin typeface="Arial" pitchFamily="34" charset="0"/>
                <a:ea typeface="ＭＳ Ｐゴシック" pitchFamily="34" charset="-128"/>
              </a:rPr>
              <a:t>DEMAND VS RESOURCE </a:t>
            </a:r>
          </a:p>
        </p:txBody>
      </p:sp>
      <p:sp>
        <p:nvSpPr>
          <p:cNvPr id="49156" name="Rectangle 27"/>
          <p:cNvSpPr>
            <a:spLocks noGrp="1" noChangeArrowheads="1"/>
          </p:cNvSpPr>
          <p:nvPr>
            <p:ph type="body" idx="4294967295"/>
          </p:nvPr>
        </p:nvSpPr>
        <p:spPr>
          <a:xfrm>
            <a:off x="0" y="801688"/>
            <a:ext cx="7391400" cy="4054475"/>
          </a:xfrm>
        </p:spPr>
        <p:txBody>
          <a:bodyPr/>
          <a:lstStyle/>
          <a:p>
            <a:pPr marL="0" indent="0">
              <a:spcAft>
                <a:spcPct val="50000"/>
              </a:spcAft>
              <a:buFont typeface="Wingdings" pitchFamily="2" charset="2"/>
              <a:buNone/>
            </a:pPr>
            <a:r>
              <a:rPr lang="en-GB">
                <a:latin typeface="Arial" pitchFamily="34" charset="0"/>
                <a:ea typeface="ＭＳ Ｐゴシック" pitchFamily="34" charset="-128"/>
              </a:rPr>
              <a:t>In operations, you need to match resource closely to demand to maximise value to our customers.</a:t>
            </a:r>
          </a:p>
        </p:txBody>
      </p:sp>
      <p:grpSp>
        <p:nvGrpSpPr>
          <p:cNvPr id="49157" name="Group 2"/>
          <p:cNvGrpSpPr>
            <a:grpSpLocks/>
          </p:cNvGrpSpPr>
          <p:nvPr/>
        </p:nvGrpSpPr>
        <p:grpSpPr bwMode="auto">
          <a:xfrm>
            <a:off x="1184275" y="3284538"/>
            <a:ext cx="6416675" cy="1282700"/>
            <a:chOff x="1184031" y="2930525"/>
            <a:chExt cx="6416865" cy="1282700"/>
          </a:xfrm>
        </p:grpSpPr>
        <p:sp>
          <p:nvSpPr>
            <p:cNvPr id="49165" name="Line 28"/>
            <p:cNvSpPr>
              <a:spLocks noChangeShapeType="1"/>
            </p:cNvSpPr>
            <p:nvPr/>
          </p:nvSpPr>
          <p:spPr bwMode="auto">
            <a:xfrm flipV="1">
              <a:off x="1310054" y="3355975"/>
              <a:ext cx="5602166" cy="635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166" name="AutoShape 29"/>
            <p:cNvSpPr>
              <a:spLocks noChangeArrowheads="1"/>
            </p:cNvSpPr>
            <p:nvPr/>
          </p:nvSpPr>
          <p:spPr bwMode="auto">
            <a:xfrm>
              <a:off x="3798277" y="3413125"/>
              <a:ext cx="738554" cy="800100"/>
            </a:xfrm>
            <a:prstGeom prst="triangle">
              <a:avLst>
                <a:gd name="adj" fmla="val 50000"/>
              </a:avLst>
            </a:prstGeom>
            <a:solidFill>
              <a:srgbClr val="FFFFFF"/>
            </a:solidFill>
            <a:ln w="38100">
              <a:solidFill>
                <a:srgbClr val="000000"/>
              </a:solidFill>
              <a:miter lim="800000"/>
              <a:headEnd/>
              <a:tailEnd/>
            </a:ln>
          </p:spPr>
          <p:txBody>
            <a:bodyPr/>
            <a:lstStyle/>
            <a:p>
              <a:endParaRPr lang="en-GB"/>
            </a:p>
          </p:txBody>
        </p:sp>
        <p:sp>
          <p:nvSpPr>
            <p:cNvPr id="49167" name="Text Box 30"/>
            <p:cNvSpPr txBox="1">
              <a:spLocks noChangeArrowheads="1"/>
            </p:cNvSpPr>
            <p:nvPr/>
          </p:nvSpPr>
          <p:spPr bwMode="auto">
            <a:xfrm>
              <a:off x="5328084" y="2930526"/>
              <a:ext cx="2272812"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a:t>RESOURCE</a:t>
              </a:r>
              <a:endParaRPr lang="en-GB" sz="2000"/>
            </a:p>
          </p:txBody>
        </p:sp>
        <p:sp>
          <p:nvSpPr>
            <p:cNvPr id="49168" name="Text Box 31"/>
            <p:cNvSpPr txBox="1">
              <a:spLocks noChangeArrowheads="1"/>
            </p:cNvSpPr>
            <p:nvPr/>
          </p:nvSpPr>
          <p:spPr bwMode="auto">
            <a:xfrm>
              <a:off x="1184031" y="2930525"/>
              <a:ext cx="25849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a:t>DEMAND</a:t>
              </a:r>
              <a:endParaRPr lang="en-GB" sz="2000"/>
            </a:p>
          </p:txBody>
        </p:sp>
      </p:grpSp>
      <p:grpSp>
        <p:nvGrpSpPr>
          <p:cNvPr id="49158" name="Group 32"/>
          <p:cNvGrpSpPr>
            <a:grpSpLocks/>
          </p:cNvGrpSpPr>
          <p:nvPr/>
        </p:nvGrpSpPr>
        <p:grpSpPr bwMode="auto">
          <a:xfrm>
            <a:off x="325438" y="3357563"/>
            <a:ext cx="7202487" cy="1331912"/>
            <a:chOff x="-106" y="2618"/>
            <a:chExt cx="5278" cy="839"/>
          </a:xfrm>
        </p:grpSpPr>
        <p:sp>
          <p:nvSpPr>
            <p:cNvPr id="49162" name="Text Box 33"/>
            <p:cNvSpPr txBox="1">
              <a:spLocks noChangeArrowheads="1"/>
            </p:cNvSpPr>
            <p:nvPr/>
          </p:nvSpPr>
          <p:spPr bwMode="auto">
            <a:xfrm>
              <a:off x="2083" y="2618"/>
              <a:ext cx="1261"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a:solidFill>
                    <a:srgbClr val="00864F"/>
                  </a:solidFill>
                </a:rPr>
                <a:t>Value</a:t>
              </a:r>
            </a:p>
          </p:txBody>
        </p:sp>
        <p:sp>
          <p:nvSpPr>
            <p:cNvPr id="49163" name="Text Box 34"/>
            <p:cNvSpPr txBox="1">
              <a:spLocks noChangeArrowheads="1"/>
            </p:cNvSpPr>
            <p:nvPr/>
          </p:nvSpPr>
          <p:spPr bwMode="auto">
            <a:xfrm>
              <a:off x="-106" y="2989"/>
              <a:ext cx="2718"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a:solidFill>
                    <a:srgbClr val="FF0000"/>
                  </a:solidFill>
                </a:rPr>
                <a:t>Too much demand</a:t>
              </a:r>
            </a:p>
            <a:p>
              <a:pPr algn="ctr" eaLnBrk="1" hangingPunct="1"/>
              <a:r>
                <a:rPr lang="en-GB" sz="2000" b="1">
                  <a:solidFill>
                    <a:srgbClr val="FF0000"/>
                  </a:solidFill>
                </a:rPr>
                <a:t>Lost Opportunity</a:t>
              </a:r>
              <a:endParaRPr lang="en-GB" sz="2000" b="1"/>
            </a:p>
          </p:txBody>
        </p:sp>
        <p:sp>
          <p:nvSpPr>
            <p:cNvPr id="49164" name="Text Box 35"/>
            <p:cNvSpPr txBox="1">
              <a:spLocks noChangeArrowheads="1"/>
            </p:cNvSpPr>
            <p:nvPr/>
          </p:nvSpPr>
          <p:spPr bwMode="auto">
            <a:xfrm>
              <a:off x="3270" y="2966"/>
              <a:ext cx="1902"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a:solidFill>
                    <a:srgbClr val="FF0000"/>
                  </a:solidFill>
                </a:rPr>
                <a:t>Too much resource</a:t>
              </a:r>
            </a:p>
            <a:p>
              <a:pPr algn="ctr" eaLnBrk="1" hangingPunct="1"/>
              <a:r>
                <a:rPr lang="en-GB" sz="2000" b="1">
                  <a:solidFill>
                    <a:srgbClr val="FF0000"/>
                  </a:solidFill>
                </a:rPr>
                <a:t>Waste</a:t>
              </a:r>
              <a:endParaRPr lang="en-GB" sz="2000" b="1"/>
            </a:p>
          </p:txBody>
        </p:sp>
      </p:grpSp>
      <p:sp>
        <p:nvSpPr>
          <p:cNvPr id="49159" name="Rectangle 36"/>
          <p:cNvSpPr>
            <a:spLocks noChangeArrowheads="1"/>
          </p:cNvSpPr>
          <p:nvPr/>
        </p:nvSpPr>
        <p:spPr bwMode="auto">
          <a:xfrm>
            <a:off x="325438" y="4624388"/>
            <a:ext cx="7391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ct val="50000"/>
              </a:spcAft>
              <a:buClr>
                <a:srgbClr val="15864F"/>
              </a:buClr>
              <a:buFont typeface="Wingdings" pitchFamily="2" charset="2"/>
              <a:buNone/>
            </a:pPr>
            <a:r>
              <a:rPr lang="en-GB" sz="2000"/>
              <a:t>Demand and resource should be measured in the same units (usually hours or FTE) and include the same allowances.</a:t>
            </a:r>
          </a:p>
          <a:p>
            <a:pPr>
              <a:spcAft>
                <a:spcPct val="50000"/>
              </a:spcAft>
              <a:buClr>
                <a:srgbClr val="15864F"/>
              </a:buClr>
              <a:buFont typeface="Wingdings" pitchFamily="2" charset="2"/>
              <a:buNone/>
            </a:pPr>
            <a:endParaRPr lang="en-GB" sz="2000"/>
          </a:p>
        </p:txBody>
      </p:sp>
      <p:pic>
        <p:nvPicPr>
          <p:cNvPr id="49160" name="Picture 2" descr="C:\Users\Pat\AppData\Local\Microsoft\Windows\Temporary Internet Files\Content.IE5\1NSJ3ID6\MP90041182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1809750"/>
            <a:ext cx="1749425"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Picture 5" descr="C:\Users\Pat\AppData\Local\Microsoft\Windows\Temporary Internet Files\Content.IE5\7K5UPWV7\MP90040161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688" y="1809750"/>
            <a:ext cx="1152525" cy="147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86392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5"/>
          <p:cNvSpPr>
            <a:spLocks noGrp="1" noChangeArrowheads="1"/>
          </p:cNvSpPr>
          <p:nvPr>
            <p:ph type="sldNum" sz="quarter" idx="4294967295"/>
          </p:nvPr>
        </p:nvSpPr>
        <p:spPr>
          <a:xfrm>
            <a:off x="8556625" y="6448425"/>
            <a:ext cx="587375" cy="365125"/>
          </a:xfrm>
          <a:prstGeom prst="rect">
            <a:avLst/>
          </a:prstGeom>
        </p:spPr>
        <p:txBody>
          <a:bodyPr/>
          <a:lstStyle/>
          <a:p>
            <a:pPr>
              <a:defRPr/>
            </a:pPr>
            <a:fld id="{2AF2BF65-79BD-4A44-B70C-BFFD5FA17DBB}" type="slidenum">
              <a:rPr lang="en-GB"/>
              <a:pPr>
                <a:defRPr/>
              </a:pPr>
              <a:t>45</a:t>
            </a:fld>
            <a:endParaRPr lang="en-GB"/>
          </a:p>
        </p:txBody>
      </p:sp>
      <p:sp>
        <p:nvSpPr>
          <p:cNvPr id="50179" name="Rectangle 2"/>
          <p:cNvSpPr>
            <a:spLocks noGrp="1" noChangeArrowheads="1"/>
          </p:cNvSpPr>
          <p:nvPr>
            <p:ph type="title" idx="4294967295"/>
          </p:nvPr>
        </p:nvSpPr>
        <p:spPr>
          <a:xfrm>
            <a:off x="0" y="692150"/>
            <a:ext cx="6840538" cy="647700"/>
          </a:xfrm>
        </p:spPr>
        <p:txBody>
          <a:bodyPr/>
          <a:lstStyle/>
          <a:p>
            <a:r>
              <a:rPr lang="en-GB">
                <a:latin typeface="Arial" pitchFamily="34" charset="0"/>
                <a:ea typeface="ＭＳ Ｐゴシック" pitchFamily="34" charset="-128"/>
              </a:rPr>
              <a:t>DEMAND VS RESOURCE </a:t>
            </a:r>
          </a:p>
        </p:txBody>
      </p:sp>
      <p:sp>
        <p:nvSpPr>
          <p:cNvPr id="50180" name="Rectangle 14"/>
          <p:cNvSpPr>
            <a:spLocks noChangeArrowheads="1"/>
          </p:cNvSpPr>
          <p:nvPr/>
        </p:nvSpPr>
        <p:spPr bwMode="auto">
          <a:xfrm>
            <a:off x="317500" y="1341438"/>
            <a:ext cx="7391400" cy="146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ct val="50000"/>
              </a:spcAft>
              <a:buClr>
                <a:srgbClr val="15864F"/>
              </a:buClr>
              <a:buFont typeface="Wingdings" pitchFamily="2" charset="2"/>
              <a:buNone/>
            </a:pPr>
            <a:r>
              <a:rPr lang="en-GB" sz="2000"/>
              <a:t>In most operations (but not telephones), demand or workload can be calculated by</a:t>
            </a:r>
          </a:p>
        </p:txBody>
      </p:sp>
      <p:sp>
        <p:nvSpPr>
          <p:cNvPr id="50181" name="Rectangle 15"/>
          <p:cNvSpPr>
            <a:spLocks noChangeArrowheads="1"/>
          </p:cNvSpPr>
          <p:nvPr/>
        </p:nvSpPr>
        <p:spPr bwMode="auto">
          <a:xfrm>
            <a:off x="457200" y="2205038"/>
            <a:ext cx="7391400" cy="146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Aft>
                <a:spcPct val="50000"/>
              </a:spcAft>
              <a:buClr>
                <a:srgbClr val="15864F"/>
              </a:buClr>
              <a:buFont typeface="Wingdings" pitchFamily="2" charset="2"/>
              <a:buNone/>
            </a:pPr>
            <a:r>
              <a:rPr lang="en-GB" sz="2000" b="1">
                <a:solidFill>
                  <a:srgbClr val="FF0000"/>
                </a:solidFill>
              </a:rPr>
              <a:t>DEMAND  =  NUMBER OF ITEMS  x  PROCESSING TIME NEEDED PER ITEM</a:t>
            </a:r>
          </a:p>
        </p:txBody>
      </p:sp>
      <p:grpSp>
        <p:nvGrpSpPr>
          <p:cNvPr id="50182" name="Group 1"/>
          <p:cNvGrpSpPr>
            <a:grpSpLocks/>
          </p:cNvGrpSpPr>
          <p:nvPr/>
        </p:nvGrpSpPr>
        <p:grpSpPr bwMode="auto">
          <a:xfrm>
            <a:off x="915988" y="4329113"/>
            <a:ext cx="6854825" cy="1547812"/>
            <a:chOff x="915866" y="4329114"/>
            <a:chExt cx="6855070" cy="1547811"/>
          </a:xfrm>
        </p:grpSpPr>
        <p:sp>
          <p:nvSpPr>
            <p:cNvPr id="50184" name="Line 24"/>
            <p:cNvSpPr>
              <a:spLocks noChangeShapeType="1"/>
            </p:cNvSpPr>
            <p:nvPr/>
          </p:nvSpPr>
          <p:spPr bwMode="auto">
            <a:xfrm flipV="1">
              <a:off x="1310054" y="5019675"/>
              <a:ext cx="5602166" cy="635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185" name="AutoShape 25"/>
            <p:cNvSpPr>
              <a:spLocks noChangeArrowheads="1"/>
            </p:cNvSpPr>
            <p:nvPr/>
          </p:nvSpPr>
          <p:spPr bwMode="auto">
            <a:xfrm>
              <a:off x="3798277" y="5076825"/>
              <a:ext cx="738554" cy="800100"/>
            </a:xfrm>
            <a:prstGeom prst="triangle">
              <a:avLst>
                <a:gd name="adj" fmla="val 50000"/>
              </a:avLst>
            </a:prstGeom>
            <a:solidFill>
              <a:srgbClr val="FFFFFF"/>
            </a:solidFill>
            <a:ln w="38100">
              <a:solidFill>
                <a:srgbClr val="000000"/>
              </a:solidFill>
              <a:miter lim="800000"/>
              <a:headEnd/>
              <a:tailEnd/>
            </a:ln>
          </p:spPr>
          <p:txBody>
            <a:bodyPr/>
            <a:lstStyle/>
            <a:p>
              <a:endParaRPr lang="en-GB"/>
            </a:p>
          </p:txBody>
        </p:sp>
        <p:sp>
          <p:nvSpPr>
            <p:cNvPr id="50186" name="Text Box 26"/>
            <p:cNvSpPr txBox="1">
              <a:spLocks noChangeArrowheads="1"/>
            </p:cNvSpPr>
            <p:nvPr/>
          </p:nvSpPr>
          <p:spPr bwMode="auto">
            <a:xfrm>
              <a:off x="5498124" y="4594226"/>
              <a:ext cx="2272812"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a:t>RESOURCE</a:t>
              </a:r>
              <a:endParaRPr lang="en-GB" sz="2000"/>
            </a:p>
          </p:txBody>
        </p:sp>
        <p:sp>
          <p:nvSpPr>
            <p:cNvPr id="50187" name="Text Box 27"/>
            <p:cNvSpPr txBox="1">
              <a:spLocks noChangeArrowheads="1"/>
            </p:cNvSpPr>
            <p:nvPr/>
          </p:nvSpPr>
          <p:spPr bwMode="auto">
            <a:xfrm>
              <a:off x="1184031" y="4594225"/>
              <a:ext cx="25849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2000" b="1"/>
                <a:t>DEMAND</a:t>
              </a:r>
              <a:endParaRPr lang="en-GB" sz="2000"/>
            </a:p>
          </p:txBody>
        </p:sp>
        <p:sp>
          <p:nvSpPr>
            <p:cNvPr id="50188" name="Oval 32"/>
            <p:cNvSpPr>
              <a:spLocks noChangeArrowheads="1"/>
            </p:cNvSpPr>
            <p:nvPr/>
          </p:nvSpPr>
          <p:spPr bwMode="auto">
            <a:xfrm>
              <a:off x="915866" y="4329114"/>
              <a:ext cx="1729154" cy="936625"/>
            </a:xfrm>
            <a:prstGeom prst="ellipse">
              <a:avLst/>
            </a:prstGeom>
            <a:noFill/>
            <a:ln w="9525">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pic>
        <p:nvPicPr>
          <p:cNvPr id="50183" name="Picture 5" descr="C:\Users\Pat\AppData\Local\Microsoft\Windows\Temporary Internet Files\Content.IE5\7K5UPWV7\MP90040161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0325" y="3068638"/>
            <a:ext cx="115411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9084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a:xfrm>
            <a:off x="8521700" y="6448425"/>
            <a:ext cx="587375" cy="365125"/>
          </a:xfrm>
          <a:prstGeom prst="rect">
            <a:avLst/>
          </a:prstGeom>
        </p:spPr>
        <p:txBody>
          <a:bodyPr/>
          <a:lstStyle/>
          <a:p>
            <a:pPr>
              <a:defRPr/>
            </a:pPr>
            <a:fld id="{F8AAD687-9731-418E-9340-27C781BD9778}" type="slidenum">
              <a:rPr lang="en-GB"/>
              <a:pPr>
                <a:defRPr/>
              </a:pPr>
              <a:t>46</a:t>
            </a:fld>
            <a:endParaRPr lang="en-GB"/>
          </a:p>
        </p:txBody>
      </p:sp>
      <p:sp>
        <p:nvSpPr>
          <p:cNvPr id="52227" name="Rectangle 2"/>
          <p:cNvSpPr>
            <a:spLocks noGrp="1" noChangeArrowheads="1"/>
          </p:cNvSpPr>
          <p:nvPr>
            <p:ph type="title"/>
          </p:nvPr>
        </p:nvSpPr>
        <p:spPr/>
        <p:txBody>
          <a:bodyPr/>
          <a:lstStyle/>
          <a:p>
            <a:pPr eaLnBrk="1" hangingPunct="1"/>
            <a:r>
              <a:rPr lang="en-GB"/>
              <a:t>Capacity Planning </a:t>
            </a:r>
          </a:p>
        </p:txBody>
      </p:sp>
      <p:sp>
        <p:nvSpPr>
          <p:cNvPr id="62468" name="Rectangle 3"/>
          <p:cNvSpPr>
            <a:spLocks noGrp="1" noChangeArrowheads="1"/>
          </p:cNvSpPr>
          <p:nvPr>
            <p:ph type="body" idx="1"/>
          </p:nvPr>
        </p:nvSpPr>
        <p:spPr>
          <a:xfrm>
            <a:off x="457200" y="1773238"/>
            <a:ext cx="8229600" cy="4525962"/>
          </a:xfrm>
        </p:spPr>
        <p:txBody>
          <a:bodyPr/>
          <a:lstStyle/>
          <a:p>
            <a:pPr marL="0" indent="0" eaLnBrk="1" hangingPunct="1">
              <a:lnSpc>
                <a:spcPct val="90000"/>
              </a:lnSpc>
              <a:buFontTx/>
              <a:buNone/>
              <a:defRPr/>
            </a:pPr>
            <a:r>
              <a:rPr lang="en-GB" dirty="0">
                <a:cs typeface="Arial" charset="0"/>
              </a:rPr>
              <a:t>Put simply:</a:t>
            </a:r>
          </a:p>
          <a:p>
            <a:pPr eaLnBrk="1" hangingPunct="1">
              <a:lnSpc>
                <a:spcPct val="90000"/>
              </a:lnSpc>
              <a:buFontTx/>
              <a:buNone/>
              <a:defRPr/>
            </a:pPr>
            <a:endParaRPr lang="en-GB" dirty="0">
              <a:cs typeface="Arial" charset="0"/>
            </a:endParaRPr>
          </a:p>
          <a:p>
            <a:pPr eaLnBrk="1" hangingPunct="1">
              <a:lnSpc>
                <a:spcPct val="90000"/>
              </a:lnSpc>
              <a:buFontTx/>
              <a:buNone/>
              <a:defRPr/>
            </a:pPr>
            <a:endParaRPr lang="en-GB" dirty="0">
              <a:cs typeface="Arial" charset="0"/>
            </a:endParaRPr>
          </a:p>
          <a:p>
            <a:pPr algn="ctr" eaLnBrk="1" hangingPunct="1">
              <a:lnSpc>
                <a:spcPct val="90000"/>
              </a:lnSpc>
              <a:buFontTx/>
              <a:buNone/>
              <a:defRPr/>
            </a:pPr>
            <a:r>
              <a:rPr lang="en-GB" sz="3200" dirty="0">
                <a:cs typeface="Arial" charset="0"/>
              </a:rPr>
              <a:t>Matching appropriate resources (people)</a:t>
            </a:r>
          </a:p>
          <a:p>
            <a:pPr algn="ctr" eaLnBrk="1" hangingPunct="1">
              <a:lnSpc>
                <a:spcPct val="90000"/>
              </a:lnSpc>
              <a:buFontTx/>
              <a:buNone/>
              <a:defRPr/>
            </a:pPr>
            <a:r>
              <a:rPr lang="en-GB" sz="3200" dirty="0">
                <a:cs typeface="Arial" charset="0"/>
              </a:rPr>
              <a:t>to meet current demand (work that needs processing)</a:t>
            </a:r>
            <a:endParaRPr lang="en-GB" dirty="0">
              <a:cs typeface="Arial" charset="0"/>
            </a:endParaRPr>
          </a:p>
          <a:p>
            <a:pPr eaLnBrk="1" hangingPunct="1">
              <a:lnSpc>
                <a:spcPct val="90000"/>
              </a:lnSpc>
              <a:buFont typeface="Arial" charset="0"/>
              <a:buChar char="•"/>
              <a:defRPr/>
            </a:pPr>
            <a:endParaRPr lang="en-GB" dirty="0">
              <a:cs typeface="Arial" charset="0"/>
            </a:endParaRPr>
          </a:p>
          <a:p>
            <a:pPr eaLnBrk="1" hangingPunct="1">
              <a:lnSpc>
                <a:spcPct val="90000"/>
              </a:lnSpc>
              <a:buFont typeface="Arial" charset="0"/>
              <a:buChar char="•"/>
              <a:defRPr/>
            </a:pPr>
            <a:endParaRPr lang="en-GB" dirty="0">
              <a:cs typeface="Arial" charset="0"/>
            </a:endParaRPr>
          </a:p>
          <a:p>
            <a:pPr eaLnBrk="1" hangingPunct="1">
              <a:lnSpc>
                <a:spcPct val="90000"/>
              </a:lnSpc>
              <a:buFont typeface="Arial" charset="0"/>
              <a:buChar char="•"/>
              <a:defRPr/>
            </a:pPr>
            <a:endParaRPr lang="en-GB" dirty="0">
              <a:cs typeface="Arial" charset="0"/>
            </a:endParaRPr>
          </a:p>
          <a:p>
            <a:pPr marL="0" indent="0" eaLnBrk="1" hangingPunct="1">
              <a:lnSpc>
                <a:spcPct val="90000"/>
              </a:lnSpc>
              <a:buFontTx/>
              <a:buNone/>
              <a:defRPr/>
            </a:pPr>
            <a:r>
              <a:rPr lang="en-GB" dirty="0">
                <a:cs typeface="Arial" charset="0"/>
              </a:rPr>
              <a:t>An operation therefore needs to understand what the demand is, and how it varies over time</a:t>
            </a:r>
          </a:p>
        </p:txBody>
      </p:sp>
    </p:spTree>
    <p:extLst>
      <p:ext uri="{BB962C8B-B14F-4D97-AF65-F5344CB8AC3E}">
        <p14:creationId xmlns:p14="http://schemas.microsoft.com/office/powerpoint/2010/main" val="3550742740"/>
      </p:ext>
    </p:extLst>
  </p:cSld>
  <p:clrMapOvr>
    <a:masterClrMapping/>
  </p:clrMapOvr>
  <p:transition advClick="0"/>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4"/>
          <p:cNvSpPr>
            <a:spLocks noGrp="1"/>
          </p:cNvSpPr>
          <p:nvPr>
            <p:ph type="sldNum" sz="quarter" idx="4294967295"/>
          </p:nvPr>
        </p:nvSpPr>
        <p:spPr>
          <a:xfrm>
            <a:off x="8358187" y="5908675"/>
            <a:ext cx="587375" cy="365125"/>
          </a:xfrm>
          <a:prstGeom prst="rect">
            <a:avLst/>
          </a:prstGeom>
        </p:spPr>
        <p:txBody>
          <a:bodyPr/>
          <a:lstStyle/>
          <a:p>
            <a:pPr>
              <a:defRPr/>
            </a:pPr>
            <a:fld id="{13E191AE-2C37-471F-8266-BB101A0A9AB7}" type="slidenum">
              <a:rPr lang="en-GB"/>
              <a:pPr>
                <a:defRPr/>
              </a:pPr>
              <a:t>47</a:t>
            </a:fld>
            <a:endParaRPr lang="en-GB"/>
          </a:p>
        </p:txBody>
      </p:sp>
      <p:sp>
        <p:nvSpPr>
          <p:cNvPr id="53251" name="Rectangle 2"/>
          <p:cNvSpPr>
            <a:spLocks noGrp="1" noChangeArrowheads="1"/>
          </p:cNvSpPr>
          <p:nvPr>
            <p:ph type="title"/>
          </p:nvPr>
        </p:nvSpPr>
        <p:spPr>
          <a:xfrm>
            <a:off x="447675" y="152400"/>
            <a:ext cx="6840537" cy="647700"/>
          </a:xfrm>
        </p:spPr>
        <p:txBody>
          <a:bodyPr/>
          <a:lstStyle/>
          <a:p>
            <a:pPr eaLnBrk="1" hangingPunct="1"/>
            <a:r>
              <a:rPr lang="en-GB"/>
              <a:t>Key Points ... In Brief</a:t>
            </a:r>
            <a:endParaRPr lang="en-US"/>
          </a:p>
        </p:txBody>
      </p:sp>
      <p:sp>
        <p:nvSpPr>
          <p:cNvPr id="5" name="Rectangle 3"/>
          <p:cNvSpPr txBox="1">
            <a:spLocks noChangeArrowheads="1"/>
          </p:cNvSpPr>
          <p:nvPr/>
        </p:nvSpPr>
        <p:spPr>
          <a:xfrm>
            <a:off x="304800" y="1239838"/>
            <a:ext cx="8424862" cy="4170362"/>
          </a:xfrm>
          <a:prstGeom prst="rect">
            <a:avLst/>
          </a:prstGeom>
        </p:spPr>
        <p:txBody>
          <a:bodyPr/>
          <a:lstStyle/>
          <a:p>
            <a:pPr marL="261938" indent="-261938">
              <a:lnSpc>
                <a:spcPct val="120000"/>
              </a:lnSpc>
              <a:spcBef>
                <a:spcPct val="20000"/>
              </a:spcBef>
              <a:buFont typeface="Arial" charset="0"/>
              <a:buChar char="•"/>
              <a:defRPr/>
            </a:pPr>
            <a:r>
              <a:rPr lang="en-GB" sz="2000" dirty="0">
                <a:latin typeface="+mn-lt"/>
                <a:cs typeface="Arial" charset="0"/>
              </a:rPr>
              <a:t>O</a:t>
            </a:r>
            <a:r>
              <a:rPr lang="en-GB" sz="2000" dirty="0" err="1">
                <a:latin typeface="+mn-lt"/>
                <a:cs typeface="Arial" charset="0"/>
              </a:rPr>
              <a:t>bjective</a:t>
            </a:r>
            <a:r>
              <a:rPr lang="en-GB" sz="2000" dirty="0">
                <a:latin typeface="+mn-lt"/>
                <a:cs typeface="Arial" charset="0"/>
              </a:rPr>
              <a:t> = match Resource closely to Demand</a:t>
            </a:r>
          </a:p>
          <a:p>
            <a:pPr marL="261938" indent="-261938">
              <a:lnSpc>
                <a:spcPct val="120000"/>
              </a:lnSpc>
              <a:spcBef>
                <a:spcPct val="20000"/>
              </a:spcBef>
              <a:buFont typeface="Arial" charset="0"/>
              <a:buChar char="•"/>
              <a:defRPr/>
            </a:pPr>
            <a:r>
              <a:rPr lang="en-GB" sz="2000" dirty="0">
                <a:latin typeface="+mn-lt"/>
                <a:cs typeface="Arial" charset="0"/>
              </a:rPr>
              <a:t>Use the same Units - eg hours</a:t>
            </a:r>
          </a:p>
          <a:p>
            <a:pPr marL="261938" indent="-261938">
              <a:lnSpc>
                <a:spcPct val="120000"/>
              </a:lnSpc>
              <a:spcBef>
                <a:spcPct val="20000"/>
              </a:spcBef>
              <a:buFont typeface="Arial" charset="0"/>
              <a:buChar char="•"/>
              <a:defRPr/>
            </a:pPr>
            <a:r>
              <a:rPr lang="en-GB" sz="2000" dirty="0">
                <a:latin typeface="+mn-lt"/>
                <a:cs typeface="Arial" charset="0"/>
              </a:rPr>
              <a:t>Needs a good understanding of the work content</a:t>
            </a:r>
          </a:p>
          <a:p>
            <a:pPr marL="261938" indent="-261938">
              <a:lnSpc>
                <a:spcPct val="120000"/>
              </a:lnSpc>
              <a:spcBef>
                <a:spcPct val="20000"/>
              </a:spcBef>
              <a:buFont typeface="Arial" charset="0"/>
              <a:buChar char="•"/>
              <a:defRPr/>
            </a:pPr>
            <a:r>
              <a:rPr lang="en-GB" sz="2000" dirty="0">
                <a:latin typeface="+mn-lt"/>
                <a:cs typeface="Arial" charset="0"/>
              </a:rPr>
              <a:t>1 FTE on the payroll does not equal 1 FTE’s worth of work – ie need to factor in Productivity</a:t>
            </a:r>
          </a:p>
          <a:p>
            <a:pPr marL="261938" indent="-261938">
              <a:lnSpc>
                <a:spcPct val="120000"/>
              </a:lnSpc>
              <a:spcBef>
                <a:spcPct val="20000"/>
              </a:spcBef>
              <a:buFont typeface="Arial" charset="0"/>
              <a:buChar char="•"/>
              <a:defRPr/>
            </a:pPr>
            <a:r>
              <a:rPr lang="en-GB" sz="2000" dirty="0">
                <a:latin typeface="+mn-lt"/>
                <a:cs typeface="Arial" charset="0"/>
              </a:rPr>
              <a:t>Be aware of the many other factors affecting Resource</a:t>
            </a:r>
          </a:p>
          <a:p>
            <a:pPr marL="261938" indent="-261938">
              <a:lnSpc>
                <a:spcPct val="120000"/>
              </a:lnSpc>
              <a:spcBef>
                <a:spcPct val="20000"/>
              </a:spcBef>
              <a:buFont typeface="Arial" charset="0"/>
              <a:buChar char="•"/>
              <a:defRPr/>
            </a:pPr>
            <a:r>
              <a:rPr lang="en-GB" sz="2000" dirty="0">
                <a:latin typeface="+mn-lt"/>
                <a:cs typeface="Arial" charset="0"/>
              </a:rPr>
              <a:t>Beating the SLA = waste; ideal = meeting it</a:t>
            </a:r>
          </a:p>
          <a:p>
            <a:pPr marL="261938" indent="-261938">
              <a:lnSpc>
                <a:spcPct val="120000"/>
              </a:lnSpc>
              <a:spcBef>
                <a:spcPct val="20000"/>
              </a:spcBef>
              <a:buFont typeface="Arial" charset="0"/>
              <a:buChar char="•"/>
              <a:defRPr/>
            </a:pPr>
            <a:r>
              <a:rPr lang="en-GB" sz="2000" dirty="0">
                <a:latin typeface="+mn-lt"/>
                <a:cs typeface="Arial" charset="0"/>
              </a:rPr>
              <a:t>Predicting Demand: forecast, guess or simply hope everything will be ok?</a:t>
            </a:r>
          </a:p>
          <a:p>
            <a:pPr marL="261938" indent="-261938">
              <a:lnSpc>
                <a:spcPct val="120000"/>
              </a:lnSpc>
              <a:spcBef>
                <a:spcPct val="20000"/>
              </a:spcBef>
              <a:buFont typeface="Arial" charset="0"/>
              <a:buChar char="•"/>
              <a:defRPr/>
            </a:pPr>
            <a:endParaRPr lang="en-GB" sz="2000" dirty="0">
              <a:latin typeface="+mn-lt"/>
              <a:cs typeface="Arial" charset="0"/>
            </a:endParaRPr>
          </a:p>
          <a:p>
            <a:pPr marL="261938" indent="-261938">
              <a:lnSpc>
                <a:spcPct val="120000"/>
              </a:lnSpc>
              <a:spcBef>
                <a:spcPct val="20000"/>
              </a:spcBef>
              <a:buFont typeface="Arial" charset="0"/>
              <a:buChar char="•"/>
              <a:defRPr/>
            </a:pPr>
            <a:endParaRPr lang="en-GB" sz="2000" dirty="0">
              <a:latin typeface="+mn-lt"/>
              <a:cs typeface="Arial" charset="0"/>
            </a:endParaRPr>
          </a:p>
          <a:p>
            <a:pPr marL="261938" indent="-261938">
              <a:lnSpc>
                <a:spcPct val="120000"/>
              </a:lnSpc>
              <a:spcBef>
                <a:spcPct val="20000"/>
              </a:spcBef>
              <a:buFont typeface="Arial" charset="0"/>
              <a:buChar char="•"/>
              <a:defRPr/>
            </a:pPr>
            <a:endParaRPr lang="en-GB" sz="2000" dirty="0">
              <a:latin typeface="+mn-lt"/>
              <a:cs typeface="Arial" charset="0"/>
            </a:endParaRPr>
          </a:p>
          <a:p>
            <a:pPr marL="261938" indent="-261938">
              <a:lnSpc>
                <a:spcPct val="120000"/>
              </a:lnSpc>
              <a:spcBef>
                <a:spcPct val="20000"/>
              </a:spcBef>
              <a:buFont typeface="Arial" charset="0"/>
              <a:buChar char="•"/>
              <a:defRPr/>
            </a:pPr>
            <a:endParaRPr lang="en-GB" sz="2000" dirty="0">
              <a:latin typeface="+mn-lt"/>
              <a:cs typeface="Arial" charset="0"/>
            </a:endParaRPr>
          </a:p>
        </p:txBody>
      </p:sp>
    </p:spTree>
    <p:extLst>
      <p:ext uri="{BB962C8B-B14F-4D97-AF65-F5344CB8AC3E}">
        <p14:creationId xmlns:p14="http://schemas.microsoft.com/office/powerpoint/2010/main" val="1773583599"/>
      </p:ext>
    </p:extLst>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a:xfrm>
            <a:off x="8350250" y="5832475"/>
            <a:ext cx="587375" cy="407158"/>
          </a:xfrm>
          <a:prstGeom prst="rect">
            <a:avLst/>
          </a:prstGeom>
          <a:solidFill>
            <a:schemeClr val="accent3"/>
          </a:solidFill>
        </p:spPr>
        <p:txBody>
          <a:bodyPr/>
          <a:lstStyle/>
          <a:p>
            <a:pPr>
              <a:defRPr/>
            </a:pPr>
            <a:fld id="{FFCC75B2-AB13-4E56-B291-9624D316DA68}" type="slidenum">
              <a:rPr lang="en-GB"/>
              <a:pPr>
                <a:defRPr/>
              </a:pPr>
              <a:t>48</a:t>
            </a:fld>
            <a:endParaRPr lang="en-GB"/>
          </a:p>
        </p:txBody>
      </p:sp>
      <p:sp>
        <p:nvSpPr>
          <p:cNvPr id="37891" name="Rectangle 2"/>
          <p:cNvSpPr>
            <a:spLocks noGrp="1" noChangeArrowheads="1"/>
          </p:cNvSpPr>
          <p:nvPr>
            <p:ph type="body" idx="1"/>
          </p:nvPr>
        </p:nvSpPr>
        <p:spPr>
          <a:xfrm>
            <a:off x="152400" y="693738"/>
            <a:ext cx="8250238" cy="5935662"/>
          </a:xfrm>
          <a:solidFill>
            <a:schemeClr val="accent3"/>
          </a:solidFill>
        </p:spPr>
        <p:txBody>
          <a:bodyPr/>
          <a:lstStyle/>
          <a:p>
            <a:pPr eaLnBrk="1" hangingPunct="1">
              <a:buFont typeface="Arial" charset="0"/>
              <a:buChar char="•"/>
              <a:defRPr/>
            </a:pPr>
            <a:r>
              <a:rPr lang="en-US" dirty="0">
                <a:cs typeface="Arial" charset="0"/>
              </a:rPr>
              <a:t>Gives a clear visible picture of demand and resource </a:t>
            </a:r>
            <a:r>
              <a:rPr lang="en-US" dirty="0">
                <a:solidFill>
                  <a:srgbClr val="009900"/>
                </a:solidFill>
                <a:cs typeface="Arial" charset="0"/>
              </a:rPr>
              <a:t>- can you deliver or not – </a:t>
            </a:r>
            <a:r>
              <a:rPr lang="en-US" dirty="0">
                <a:cs typeface="Arial" charset="0"/>
              </a:rPr>
              <a:t> more able</a:t>
            </a:r>
            <a:r>
              <a:rPr lang="en-GB" dirty="0">
                <a:ea typeface="ＭＳ Ｐゴシック" pitchFamily="34" charset="-128"/>
              </a:rPr>
              <a:t> to react to the volumes before they become ‘out of control’</a:t>
            </a:r>
          </a:p>
          <a:p>
            <a:pPr marL="0" indent="0" eaLnBrk="1" hangingPunct="1">
              <a:buFont typeface="Arial" charset="0"/>
              <a:buNone/>
              <a:defRPr/>
            </a:pPr>
            <a:endParaRPr lang="en-US" sz="900" dirty="0">
              <a:cs typeface="Arial" charset="0"/>
            </a:endParaRPr>
          </a:p>
          <a:p>
            <a:pPr eaLnBrk="1" hangingPunct="1">
              <a:buFont typeface="Arial" charset="0"/>
              <a:buChar char="•"/>
              <a:defRPr/>
            </a:pPr>
            <a:r>
              <a:rPr lang="en-US" dirty="0">
                <a:cs typeface="Arial" charset="0"/>
              </a:rPr>
              <a:t>Highlights special circumstances</a:t>
            </a:r>
          </a:p>
          <a:p>
            <a:pPr eaLnBrk="1" hangingPunct="1">
              <a:buFont typeface="Arial" charset="0"/>
              <a:buChar char="•"/>
              <a:defRPr/>
            </a:pPr>
            <a:endParaRPr lang="en-US" sz="900" dirty="0">
              <a:cs typeface="Arial" charset="0"/>
            </a:endParaRPr>
          </a:p>
          <a:p>
            <a:pPr eaLnBrk="1" hangingPunct="1">
              <a:buFont typeface="Arial" charset="0"/>
              <a:buChar char="•"/>
              <a:defRPr/>
            </a:pPr>
            <a:r>
              <a:rPr lang="en-US" dirty="0">
                <a:cs typeface="Arial" charset="0"/>
              </a:rPr>
              <a:t>Shows how well rosters match the forecast demand pattern</a:t>
            </a:r>
          </a:p>
          <a:p>
            <a:pPr marL="0" indent="0" eaLnBrk="1" hangingPunct="1">
              <a:buFont typeface="Arial" charset="0"/>
              <a:buNone/>
              <a:defRPr/>
            </a:pPr>
            <a:endParaRPr lang="en-US" sz="900" dirty="0">
              <a:cs typeface="Arial" charset="0"/>
            </a:endParaRPr>
          </a:p>
          <a:p>
            <a:pPr eaLnBrk="1" hangingPunct="1">
              <a:buFont typeface="Arial" charset="0"/>
              <a:buChar char="•"/>
              <a:defRPr/>
            </a:pPr>
            <a:r>
              <a:rPr lang="en-US" dirty="0">
                <a:cs typeface="Arial" charset="0"/>
              </a:rPr>
              <a:t>Provides data for staffing decisions and </a:t>
            </a:r>
            <a:r>
              <a:rPr lang="en-GB" dirty="0">
                <a:ea typeface="ＭＳ Ｐゴシック" pitchFamily="34" charset="-128"/>
              </a:rPr>
              <a:t>staff will understand the reason for ‘special’ requests of overtime, cancellation of training etc</a:t>
            </a:r>
            <a:endParaRPr lang="en-US" dirty="0">
              <a:cs typeface="Arial" charset="0"/>
            </a:endParaRPr>
          </a:p>
          <a:p>
            <a:pPr eaLnBrk="1" hangingPunct="1">
              <a:buFont typeface="Arial" charset="0"/>
              <a:buChar char="•"/>
              <a:defRPr/>
            </a:pPr>
            <a:endParaRPr lang="en-US" sz="900" dirty="0">
              <a:cs typeface="Arial" charset="0"/>
            </a:endParaRPr>
          </a:p>
          <a:p>
            <a:pPr eaLnBrk="1" hangingPunct="1">
              <a:lnSpc>
                <a:spcPct val="120000"/>
              </a:lnSpc>
              <a:buFont typeface="Arial" charset="0"/>
              <a:buChar char="•"/>
              <a:defRPr/>
            </a:pPr>
            <a:r>
              <a:rPr lang="en-GB" dirty="0">
                <a:cs typeface="Arial" charset="0"/>
              </a:rPr>
              <a:t>Reduces fire-fighting. More pro-active management approach rather than reactive management.</a:t>
            </a:r>
          </a:p>
          <a:p>
            <a:pPr eaLnBrk="1" hangingPunct="1">
              <a:lnSpc>
                <a:spcPct val="120000"/>
              </a:lnSpc>
              <a:buFont typeface="Arial" charset="0"/>
              <a:buChar char="•"/>
              <a:defRPr/>
            </a:pPr>
            <a:endParaRPr lang="en-GB" sz="900" dirty="0">
              <a:cs typeface="Arial" charset="0"/>
            </a:endParaRPr>
          </a:p>
          <a:p>
            <a:pPr eaLnBrk="1" hangingPunct="1">
              <a:lnSpc>
                <a:spcPct val="120000"/>
              </a:lnSpc>
              <a:buFont typeface="Arial" charset="0"/>
              <a:buChar char="•"/>
              <a:defRPr/>
            </a:pPr>
            <a:r>
              <a:rPr lang="en-GB" dirty="0">
                <a:cs typeface="Arial" charset="0"/>
              </a:rPr>
              <a:t>Improves scheduling of team hours (including agreement of Work notional/special leave, flexi time and holidays)</a:t>
            </a:r>
          </a:p>
          <a:p>
            <a:pPr eaLnBrk="1" hangingPunct="1">
              <a:lnSpc>
                <a:spcPct val="120000"/>
              </a:lnSpc>
              <a:buFont typeface="Arial" charset="0"/>
              <a:buChar char="•"/>
              <a:defRPr/>
            </a:pPr>
            <a:endParaRPr lang="en-GB" sz="900" dirty="0">
              <a:cs typeface="Arial" charset="0"/>
            </a:endParaRPr>
          </a:p>
          <a:p>
            <a:pPr eaLnBrk="1" hangingPunct="1">
              <a:lnSpc>
                <a:spcPct val="120000"/>
              </a:lnSpc>
              <a:buFont typeface="Arial" charset="0"/>
              <a:buChar char="•"/>
              <a:defRPr/>
            </a:pPr>
            <a:r>
              <a:rPr lang="en-GB" dirty="0">
                <a:cs typeface="Arial" charset="0"/>
              </a:rPr>
              <a:t>Identifies opportunities for short term borrowing and lending between teams and helps ensure fair allocation of work across teams</a:t>
            </a:r>
          </a:p>
        </p:txBody>
      </p:sp>
      <p:sp>
        <p:nvSpPr>
          <p:cNvPr id="54276" name="Rectangle 2"/>
          <p:cNvSpPr>
            <a:spLocks noGrp="1" noChangeArrowheads="1"/>
          </p:cNvSpPr>
          <p:nvPr>
            <p:ph type="title"/>
          </p:nvPr>
        </p:nvSpPr>
        <p:spPr>
          <a:xfrm>
            <a:off x="439738" y="76200"/>
            <a:ext cx="6840537" cy="722264"/>
          </a:xfrm>
          <a:solidFill>
            <a:schemeClr val="accent3"/>
          </a:solidFill>
        </p:spPr>
        <p:txBody>
          <a:bodyPr/>
          <a:lstStyle/>
          <a:p>
            <a:pPr eaLnBrk="1" hangingPunct="1"/>
            <a:r>
              <a:rPr lang="en-GB"/>
              <a:t>Benefits of Good Capacity Planning</a:t>
            </a:r>
            <a:endParaRPr lang="en-US"/>
          </a:p>
        </p:txBody>
      </p:sp>
    </p:spTree>
    <p:extLst>
      <p:ext uri="{BB962C8B-B14F-4D97-AF65-F5344CB8AC3E}">
        <p14:creationId xmlns:p14="http://schemas.microsoft.com/office/powerpoint/2010/main" val="13997787"/>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a:xfrm>
            <a:off x="17462" y="38100"/>
            <a:ext cx="6840538" cy="647700"/>
          </a:xfrm>
        </p:spPr>
        <p:txBody>
          <a:bodyPr/>
          <a:lstStyle/>
          <a:p>
            <a:br>
              <a:rPr lang="en-GB" dirty="0">
                <a:latin typeface="Arial" charset="0"/>
                <a:ea typeface="ＭＳ Ｐゴシック" pitchFamily="-65" charset="-128"/>
              </a:rPr>
            </a:br>
            <a:r>
              <a:rPr lang="en-GB" dirty="0">
                <a:latin typeface="Arial" charset="0"/>
                <a:ea typeface="ＭＳ Ｐゴシック" pitchFamily="-65" charset="-128"/>
              </a:rPr>
              <a:t>RACES</a:t>
            </a:r>
          </a:p>
        </p:txBody>
      </p:sp>
      <p:sp>
        <p:nvSpPr>
          <p:cNvPr id="77827" name="Rectangle 3"/>
          <p:cNvSpPr>
            <a:spLocks noChangeArrowheads="1"/>
          </p:cNvSpPr>
          <p:nvPr/>
        </p:nvSpPr>
        <p:spPr bwMode="auto">
          <a:xfrm>
            <a:off x="1834662" y="2133601"/>
            <a:ext cx="3672254" cy="2951163"/>
          </a:xfrm>
          <a:prstGeom prst="rect">
            <a:avLst/>
          </a:prstGeom>
          <a:noFill/>
          <a:ln w="9525">
            <a:noFill/>
            <a:miter lim="800000"/>
            <a:headEnd/>
            <a:tailEnd/>
          </a:ln>
          <a:effectLst/>
        </p:spPr>
        <p:txBody>
          <a:bodyPr lIns="91417" tIns="45709" rIns="91417" bIns="45709"/>
          <a:lstStyle/>
          <a:p>
            <a:pPr marL="449263" indent="-449263" defTabSz="873125">
              <a:lnSpc>
                <a:spcPct val="100000"/>
              </a:lnSpc>
            </a:pPr>
            <a:r>
              <a:rPr lang="en-GB" sz="2800" dirty="0"/>
              <a:t>Reduce / Relocate</a:t>
            </a:r>
          </a:p>
          <a:p>
            <a:pPr marL="449263" indent="-449263" defTabSz="873125">
              <a:lnSpc>
                <a:spcPct val="100000"/>
              </a:lnSpc>
            </a:pPr>
            <a:r>
              <a:rPr lang="en-GB" sz="2800" dirty="0"/>
              <a:t>Automate</a:t>
            </a:r>
          </a:p>
          <a:p>
            <a:pPr marL="449263" indent="-449263" defTabSz="873125">
              <a:lnSpc>
                <a:spcPct val="100000"/>
              </a:lnSpc>
            </a:pPr>
            <a:r>
              <a:rPr lang="en-GB" sz="2800" dirty="0"/>
              <a:t>Combine</a:t>
            </a:r>
          </a:p>
          <a:p>
            <a:pPr marL="449263" indent="-449263" defTabSz="873125">
              <a:lnSpc>
                <a:spcPct val="100000"/>
              </a:lnSpc>
            </a:pPr>
            <a:r>
              <a:rPr lang="en-GB" sz="2800" dirty="0"/>
              <a:t>Eliminate Waste</a:t>
            </a:r>
          </a:p>
          <a:p>
            <a:pPr marL="449263" indent="-449263" defTabSz="873125">
              <a:lnSpc>
                <a:spcPct val="100000"/>
              </a:lnSpc>
            </a:pPr>
            <a:r>
              <a:rPr lang="en-GB" sz="2800" dirty="0"/>
              <a:t>Simplify</a:t>
            </a:r>
          </a:p>
        </p:txBody>
      </p:sp>
      <p:sp>
        <p:nvSpPr>
          <p:cNvPr id="77828" name="Line 4"/>
          <p:cNvSpPr>
            <a:spLocks noChangeShapeType="1"/>
          </p:cNvSpPr>
          <p:nvPr/>
        </p:nvSpPr>
        <p:spPr bwMode="auto">
          <a:xfrm flipV="1">
            <a:off x="1477108" y="1844675"/>
            <a:ext cx="0" cy="2736850"/>
          </a:xfrm>
          <a:prstGeom prst="line">
            <a:avLst/>
          </a:prstGeom>
          <a:noFill/>
          <a:ln w="63500">
            <a:solidFill>
              <a:srgbClr val="009900"/>
            </a:solidFill>
            <a:round/>
            <a:headEnd/>
            <a:tailEnd type="triangle" w="lg" len="lg"/>
          </a:ln>
          <a:effectLst/>
        </p:spPr>
        <p:txBody>
          <a:bodyPr/>
          <a:lstStyle/>
          <a:p>
            <a:endParaRPr lang="en-GB"/>
          </a:p>
        </p:txBody>
      </p:sp>
      <p:sp>
        <p:nvSpPr>
          <p:cNvPr id="77829" name="AutoShape 5"/>
          <p:cNvSpPr>
            <a:spLocks/>
          </p:cNvSpPr>
          <p:nvPr/>
        </p:nvSpPr>
        <p:spPr bwMode="auto">
          <a:xfrm>
            <a:off x="4904643" y="3141663"/>
            <a:ext cx="386862" cy="1293812"/>
          </a:xfrm>
          <a:prstGeom prst="rightBrace">
            <a:avLst>
              <a:gd name="adj1" fmla="val 25726"/>
              <a:gd name="adj2" fmla="val 50000"/>
            </a:avLst>
          </a:prstGeom>
          <a:noFill/>
          <a:ln w="25400">
            <a:solidFill>
              <a:schemeClr val="tx1"/>
            </a:solidFill>
            <a:round/>
            <a:headEnd/>
            <a:tailEnd/>
          </a:ln>
          <a:effectLst/>
        </p:spPr>
        <p:txBody>
          <a:bodyPr wrap="none" anchor="ctr"/>
          <a:lstStyle/>
          <a:p>
            <a:endParaRPr lang="en-GB"/>
          </a:p>
        </p:txBody>
      </p:sp>
      <p:sp>
        <p:nvSpPr>
          <p:cNvPr id="77830" name="Text Box 6"/>
          <p:cNvSpPr txBox="1">
            <a:spLocks noChangeArrowheads="1"/>
          </p:cNvSpPr>
          <p:nvPr/>
        </p:nvSpPr>
        <p:spPr bwMode="auto">
          <a:xfrm>
            <a:off x="5369170" y="3213101"/>
            <a:ext cx="2952750" cy="1006475"/>
          </a:xfrm>
          <a:prstGeom prst="rect">
            <a:avLst/>
          </a:prstGeom>
          <a:noFill/>
          <a:ln w="9525">
            <a:noFill/>
            <a:miter lim="800000"/>
            <a:headEnd/>
            <a:tailEnd/>
          </a:ln>
          <a:effectLst/>
        </p:spPr>
        <p:txBody>
          <a:bodyPr>
            <a:spAutoFit/>
          </a:bodyPr>
          <a:lstStyle/>
          <a:p>
            <a:pPr>
              <a:lnSpc>
                <a:spcPct val="100000"/>
              </a:lnSpc>
              <a:spcBef>
                <a:spcPct val="50000"/>
              </a:spcBef>
              <a:buClrTx/>
              <a:buFontTx/>
              <a:buNone/>
            </a:pPr>
            <a:r>
              <a:rPr lang="en-GB" sz="2000"/>
              <a:t>It is better to start here, though they are often missed out</a:t>
            </a:r>
          </a:p>
        </p:txBody>
      </p:sp>
    </p:spTree>
    <p:extLst>
      <p:ext uri="{BB962C8B-B14F-4D97-AF65-F5344CB8AC3E}">
        <p14:creationId xmlns:p14="http://schemas.microsoft.com/office/powerpoint/2010/main" val="65373864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175" y="0"/>
            <a:ext cx="6403975" cy="966787"/>
          </a:xfrm>
          <a:noFill/>
          <a:ln/>
        </p:spPr>
        <p:txBody>
          <a:bodyPr/>
          <a:lstStyle/>
          <a:p>
            <a:r>
              <a:rPr lang="en-GB" dirty="0"/>
              <a:t>WHO USES LEAN?</a:t>
            </a:r>
          </a:p>
        </p:txBody>
      </p:sp>
      <p:grpSp>
        <p:nvGrpSpPr>
          <p:cNvPr id="2" name="Group 12"/>
          <p:cNvGrpSpPr>
            <a:grpSpLocks/>
          </p:cNvGrpSpPr>
          <p:nvPr/>
        </p:nvGrpSpPr>
        <p:grpSpPr bwMode="auto">
          <a:xfrm>
            <a:off x="533400" y="990600"/>
            <a:ext cx="6696075" cy="4543425"/>
            <a:chOff x="598" y="731"/>
            <a:chExt cx="4930" cy="3156"/>
          </a:xfrm>
        </p:grpSpPr>
        <p:pic>
          <p:nvPicPr>
            <p:cNvPr id="29709" name="Picture 13" descr="tesco"/>
            <p:cNvPicPr>
              <a:picLocks noChangeAspect="1" noChangeArrowheads="1"/>
            </p:cNvPicPr>
            <p:nvPr/>
          </p:nvPicPr>
          <p:blipFill>
            <a:blip r:embed="rId2" cstate="email"/>
            <a:srcRect/>
            <a:stretch>
              <a:fillRect/>
            </a:stretch>
          </p:blipFill>
          <p:spPr bwMode="auto">
            <a:xfrm>
              <a:off x="3024" y="2179"/>
              <a:ext cx="785" cy="274"/>
            </a:xfrm>
            <a:prstGeom prst="rect">
              <a:avLst/>
            </a:prstGeom>
            <a:noFill/>
            <a:ln w="9525">
              <a:noFill/>
              <a:miter lim="800000"/>
              <a:headEnd/>
              <a:tailEnd/>
            </a:ln>
          </p:spPr>
        </p:pic>
        <p:pic>
          <p:nvPicPr>
            <p:cNvPr id="29710" name="Picture 14" descr="RBS"/>
            <p:cNvPicPr>
              <a:picLocks noChangeAspect="1" noChangeArrowheads="1"/>
            </p:cNvPicPr>
            <p:nvPr/>
          </p:nvPicPr>
          <p:blipFill>
            <a:blip r:embed="rId3" cstate="email"/>
            <a:srcRect/>
            <a:stretch>
              <a:fillRect/>
            </a:stretch>
          </p:blipFill>
          <p:spPr bwMode="auto">
            <a:xfrm>
              <a:off x="2123" y="1854"/>
              <a:ext cx="806" cy="346"/>
            </a:xfrm>
            <a:prstGeom prst="rect">
              <a:avLst/>
            </a:prstGeom>
            <a:noFill/>
            <a:ln w="9525">
              <a:noFill/>
              <a:miter lim="800000"/>
              <a:headEnd/>
              <a:tailEnd/>
            </a:ln>
          </p:spPr>
        </p:pic>
        <p:pic>
          <p:nvPicPr>
            <p:cNvPr id="29711" name="Picture 15" descr="BT_logo"/>
            <p:cNvPicPr>
              <a:picLocks noChangeAspect="1" noChangeArrowheads="1"/>
            </p:cNvPicPr>
            <p:nvPr/>
          </p:nvPicPr>
          <p:blipFill>
            <a:blip r:embed="rId4" cstate="email"/>
            <a:srcRect/>
            <a:stretch>
              <a:fillRect/>
            </a:stretch>
          </p:blipFill>
          <p:spPr bwMode="auto">
            <a:xfrm>
              <a:off x="2986" y="1336"/>
              <a:ext cx="937" cy="442"/>
            </a:xfrm>
            <a:prstGeom prst="rect">
              <a:avLst/>
            </a:prstGeom>
            <a:noFill/>
            <a:ln w="9525">
              <a:noFill/>
              <a:miter lim="800000"/>
              <a:headEnd/>
              <a:tailEnd/>
            </a:ln>
          </p:spPr>
        </p:pic>
        <p:graphicFrame>
          <p:nvGraphicFramePr>
            <p:cNvPr id="29712" name="Object 16"/>
            <p:cNvGraphicFramePr>
              <a:graphicFrameLocks noChangeAspect="1"/>
            </p:cNvGraphicFramePr>
            <p:nvPr/>
          </p:nvGraphicFramePr>
          <p:xfrm>
            <a:off x="614" y="1990"/>
            <a:ext cx="882" cy="450"/>
          </p:xfrm>
          <a:graphic>
            <a:graphicData uri="http://schemas.openxmlformats.org/presentationml/2006/ole">
              <mc:AlternateContent xmlns:mc="http://schemas.openxmlformats.org/markup-compatibility/2006">
                <mc:Choice xmlns:v="urn:schemas-microsoft-com:vml" Requires="v">
                  <p:oleObj name="Photo Editor Photo" r:id="rId5" imgW="1400000" imgH="714286" progId="">
                    <p:embed/>
                  </p:oleObj>
                </mc:Choice>
                <mc:Fallback>
                  <p:oleObj name="Photo Editor Photo" r:id="rId5" imgW="1400000" imgH="714286" progId="">
                    <p:embed/>
                    <p:pic>
                      <p:nvPicPr>
                        <p:cNvPr id="29712"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 y="1990"/>
                          <a:ext cx="882" cy="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713" name="Object 17"/>
            <p:cNvGraphicFramePr>
              <a:graphicFrameLocks noChangeAspect="1"/>
            </p:cNvGraphicFramePr>
            <p:nvPr/>
          </p:nvGraphicFramePr>
          <p:xfrm>
            <a:off x="4750" y="2096"/>
            <a:ext cx="576" cy="444"/>
          </p:xfrm>
          <a:graphic>
            <a:graphicData uri="http://schemas.openxmlformats.org/presentationml/2006/ole">
              <mc:AlternateContent xmlns:mc="http://schemas.openxmlformats.org/markup-compatibility/2006">
                <mc:Choice xmlns:v="urn:schemas-microsoft-com:vml" Requires="v">
                  <p:oleObj name="Bitmap Image" r:id="rId7" imgW="914286" imgH="704948" progId="PBrush">
                    <p:embed/>
                  </p:oleObj>
                </mc:Choice>
                <mc:Fallback>
                  <p:oleObj name="Bitmap Image" r:id="rId7" imgW="914286" imgH="704948" progId="PBrush">
                    <p:embed/>
                    <p:pic>
                      <p:nvPicPr>
                        <p:cNvPr id="29713"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50" y="2096"/>
                          <a:ext cx="576" cy="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9714" name="Picture 18" descr="wu_mtlogo1"/>
            <p:cNvPicPr>
              <a:picLocks noChangeAspect="1" noChangeArrowheads="1"/>
            </p:cNvPicPr>
            <p:nvPr/>
          </p:nvPicPr>
          <p:blipFill>
            <a:blip r:embed="rId9" cstate="email"/>
            <a:srcRect/>
            <a:stretch>
              <a:fillRect/>
            </a:stretch>
          </p:blipFill>
          <p:spPr bwMode="auto">
            <a:xfrm>
              <a:off x="4254" y="1513"/>
              <a:ext cx="576" cy="240"/>
            </a:xfrm>
            <a:prstGeom prst="rect">
              <a:avLst/>
            </a:prstGeom>
            <a:noFill/>
          </p:spPr>
        </p:pic>
        <p:pic>
          <p:nvPicPr>
            <p:cNvPr id="29715" name="Picture 19" descr="GE"/>
            <p:cNvPicPr>
              <a:picLocks noChangeAspect="1" noChangeArrowheads="1"/>
            </p:cNvPicPr>
            <p:nvPr/>
          </p:nvPicPr>
          <p:blipFill>
            <a:blip r:embed="rId10" cstate="email"/>
            <a:srcRect/>
            <a:stretch>
              <a:fillRect/>
            </a:stretch>
          </p:blipFill>
          <p:spPr bwMode="auto">
            <a:xfrm>
              <a:off x="1719" y="1276"/>
              <a:ext cx="531" cy="531"/>
            </a:xfrm>
            <a:prstGeom prst="rect">
              <a:avLst/>
            </a:prstGeom>
            <a:noFill/>
          </p:spPr>
        </p:pic>
        <p:pic>
          <p:nvPicPr>
            <p:cNvPr id="29716" name="Picture 20" descr="Unilever"/>
            <p:cNvPicPr>
              <a:picLocks noChangeAspect="1" noChangeArrowheads="1"/>
            </p:cNvPicPr>
            <p:nvPr/>
          </p:nvPicPr>
          <p:blipFill>
            <a:blip r:embed="rId11" cstate="email"/>
            <a:srcRect/>
            <a:stretch>
              <a:fillRect/>
            </a:stretch>
          </p:blipFill>
          <p:spPr bwMode="auto">
            <a:xfrm>
              <a:off x="3950" y="1847"/>
              <a:ext cx="600" cy="630"/>
            </a:xfrm>
            <a:prstGeom prst="rect">
              <a:avLst/>
            </a:prstGeom>
            <a:noFill/>
          </p:spPr>
        </p:pic>
        <p:pic>
          <p:nvPicPr>
            <p:cNvPr id="29717" name="Picture 21" descr="bauschandlomb"/>
            <p:cNvPicPr>
              <a:picLocks noChangeAspect="1" noChangeArrowheads="1"/>
            </p:cNvPicPr>
            <p:nvPr/>
          </p:nvPicPr>
          <p:blipFill>
            <a:blip r:embed="rId12" cstate="email"/>
            <a:srcRect/>
            <a:stretch>
              <a:fillRect/>
            </a:stretch>
          </p:blipFill>
          <p:spPr bwMode="auto">
            <a:xfrm>
              <a:off x="598" y="1538"/>
              <a:ext cx="1026" cy="288"/>
            </a:xfrm>
            <a:prstGeom prst="rect">
              <a:avLst/>
            </a:prstGeom>
            <a:noFill/>
          </p:spPr>
        </p:pic>
        <p:pic>
          <p:nvPicPr>
            <p:cNvPr id="29718" name="Picture 22" descr="GSK-logo"/>
            <p:cNvPicPr>
              <a:picLocks noChangeAspect="1" noChangeArrowheads="1"/>
            </p:cNvPicPr>
            <p:nvPr/>
          </p:nvPicPr>
          <p:blipFill>
            <a:blip r:embed="rId13" cstate="email"/>
            <a:srcRect/>
            <a:stretch>
              <a:fillRect/>
            </a:stretch>
          </p:blipFill>
          <p:spPr bwMode="auto">
            <a:xfrm>
              <a:off x="3183" y="3413"/>
              <a:ext cx="1200" cy="474"/>
            </a:xfrm>
            <a:prstGeom prst="rect">
              <a:avLst/>
            </a:prstGeom>
            <a:noFill/>
          </p:spPr>
        </p:pic>
        <p:graphicFrame>
          <p:nvGraphicFramePr>
            <p:cNvPr id="29719" name="Object 23"/>
            <p:cNvGraphicFramePr>
              <a:graphicFrameLocks noChangeAspect="1"/>
            </p:cNvGraphicFramePr>
            <p:nvPr/>
          </p:nvGraphicFramePr>
          <p:xfrm>
            <a:off x="2685" y="3021"/>
            <a:ext cx="1225" cy="422"/>
          </p:xfrm>
          <a:graphic>
            <a:graphicData uri="http://schemas.openxmlformats.org/presentationml/2006/ole">
              <mc:AlternateContent xmlns:mc="http://schemas.openxmlformats.org/markup-compatibility/2006">
                <mc:Choice xmlns:v="urn:schemas-microsoft-com:vml" Requires="v">
                  <p:oleObj name="Photo Editor Photo" r:id="rId14" imgW="1438095" imgH="495369" progId="">
                    <p:embed/>
                  </p:oleObj>
                </mc:Choice>
                <mc:Fallback>
                  <p:oleObj name="Photo Editor Photo" r:id="rId14" imgW="1438095" imgH="495369" progId="">
                    <p:embed/>
                    <p:pic>
                      <p:nvPicPr>
                        <p:cNvPr id="29719" name="Object 2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85" y="3021"/>
                          <a:ext cx="1225"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9720" name="Picture 24" descr="ici"/>
            <p:cNvPicPr>
              <a:picLocks noChangeAspect="1" noChangeArrowheads="1"/>
            </p:cNvPicPr>
            <p:nvPr/>
          </p:nvPicPr>
          <p:blipFill>
            <a:blip r:embed="rId16" cstate="email"/>
            <a:srcRect/>
            <a:stretch>
              <a:fillRect/>
            </a:stretch>
          </p:blipFill>
          <p:spPr bwMode="auto">
            <a:xfrm>
              <a:off x="2098" y="3204"/>
              <a:ext cx="519" cy="519"/>
            </a:xfrm>
            <a:prstGeom prst="rect">
              <a:avLst/>
            </a:prstGeom>
            <a:noFill/>
          </p:spPr>
        </p:pic>
        <p:graphicFrame>
          <p:nvGraphicFramePr>
            <p:cNvPr id="29721" name="Object 25"/>
            <p:cNvGraphicFramePr>
              <a:graphicFrameLocks noChangeAspect="1"/>
            </p:cNvGraphicFramePr>
            <p:nvPr/>
          </p:nvGraphicFramePr>
          <p:xfrm>
            <a:off x="853" y="2836"/>
            <a:ext cx="1392" cy="222"/>
          </p:xfrm>
          <a:graphic>
            <a:graphicData uri="http://schemas.openxmlformats.org/presentationml/2006/ole">
              <mc:AlternateContent xmlns:mc="http://schemas.openxmlformats.org/markup-compatibility/2006">
                <mc:Choice xmlns:v="urn:schemas-microsoft-com:vml" Requires="v">
                  <p:oleObj name="Photo Editor Photo" r:id="rId17" imgW="2209524" imgH="352474" progId="">
                    <p:embed/>
                  </p:oleObj>
                </mc:Choice>
                <mc:Fallback>
                  <p:oleObj name="Photo Editor Photo" r:id="rId17" imgW="2209524" imgH="352474" progId="">
                    <p:embed/>
                    <p:pic>
                      <p:nvPicPr>
                        <p:cNvPr id="29721" name="Object 2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53" y="2836"/>
                          <a:ext cx="1392"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722" name="Object 26"/>
            <p:cNvGraphicFramePr>
              <a:graphicFrameLocks noChangeAspect="1"/>
            </p:cNvGraphicFramePr>
            <p:nvPr/>
          </p:nvGraphicFramePr>
          <p:xfrm>
            <a:off x="4362" y="2561"/>
            <a:ext cx="547" cy="618"/>
          </p:xfrm>
          <a:graphic>
            <a:graphicData uri="http://schemas.openxmlformats.org/presentationml/2006/ole">
              <mc:AlternateContent xmlns:mc="http://schemas.openxmlformats.org/markup-compatibility/2006">
                <mc:Choice xmlns:v="urn:schemas-microsoft-com:vml" Requires="v">
                  <p:oleObj name="Photo Editor Photo" r:id="rId19" imgW="590476" imgH="666667" progId="">
                    <p:embed/>
                  </p:oleObj>
                </mc:Choice>
                <mc:Fallback>
                  <p:oleObj name="Photo Editor Photo" r:id="rId19" imgW="590476" imgH="666667" progId="">
                    <p:embed/>
                    <p:pic>
                      <p:nvPicPr>
                        <p:cNvPr id="29722" name="Object 2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362" y="2561"/>
                          <a:ext cx="547" cy="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9723" name="Picture 27" descr="revlogo_01"/>
            <p:cNvPicPr>
              <a:picLocks noChangeAspect="1" noChangeArrowheads="1"/>
            </p:cNvPicPr>
            <p:nvPr/>
          </p:nvPicPr>
          <p:blipFill>
            <a:blip r:embed="rId21" cstate="email"/>
            <a:srcRect/>
            <a:stretch>
              <a:fillRect/>
            </a:stretch>
          </p:blipFill>
          <p:spPr bwMode="auto">
            <a:xfrm>
              <a:off x="708" y="3417"/>
              <a:ext cx="1225" cy="273"/>
            </a:xfrm>
            <a:prstGeom prst="rect">
              <a:avLst/>
            </a:prstGeom>
            <a:noFill/>
          </p:spPr>
        </p:pic>
        <p:grpSp>
          <p:nvGrpSpPr>
            <p:cNvPr id="3" name="Group 28"/>
            <p:cNvGrpSpPr>
              <a:grpSpLocks/>
            </p:cNvGrpSpPr>
            <p:nvPr/>
          </p:nvGrpSpPr>
          <p:grpSpPr bwMode="auto">
            <a:xfrm>
              <a:off x="836" y="731"/>
              <a:ext cx="4692" cy="1305"/>
              <a:chOff x="590" y="796"/>
              <a:chExt cx="4692" cy="1305"/>
            </a:xfrm>
          </p:grpSpPr>
          <p:pic>
            <p:nvPicPr>
              <p:cNvPr id="29725" name="Picture 29" descr="dell"/>
              <p:cNvPicPr>
                <a:picLocks noChangeAspect="1" noChangeArrowheads="1"/>
              </p:cNvPicPr>
              <p:nvPr/>
            </p:nvPicPr>
            <p:blipFill>
              <a:blip r:embed="rId22" cstate="email"/>
              <a:srcRect/>
              <a:stretch>
                <a:fillRect/>
              </a:stretch>
            </p:blipFill>
            <p:spPr bwMode="auto">
              <a:xfrm>
                <a:off x="1956" y="882"/>
                <a:ext cx="959" cy="339"/>
              </a:xfrm>
              <a:prstGeom prst="rect">
                <a:avLst/>
              </a:prstGeom>
              <a:noFill/>
              <a:ln w="9525">
                <a:noFill/>
                <a:miter lim="800000"/>
                <a:headEnd/>
                <a:tailEnd/>
              </a:ln>
            </p:spPr>
          </p:pic>
          <p:graphicFrame>
            <p:nvGraphicFramePr>
              <p:cNvPr id="29726" name="Object 30"/>
              <p:cNvGraphicFramePr>
                <a:graphicFrameLocks noChangeAspect="1"/>
              </p:cNvGraphicFramePr>
              <p:nvPr/>
            </p:nvGraphicFramePr>
            <p:xfrm>
              <a:off x="4149" y="998"/>
              <a:ext cx="1029" cy="343"/>
            </p:xfrm>
            <a:graphic>
              <a:graphicData uri="http://schemas.openxmlformats.org/presentationml/2006/ole">
                <mc:AlternateContent xmlns:mc="http://schemas.openxmlformats.org/markup-compatibility/2006">
                  <mc:Choice xmlns:v="urn:schemas-microsoft-com:vml" Requires="v">
                    <p:oleObj name="Photo Editor Photo" r:id="rId23" imgW="1057423" imgH="352474" progId="">
                      <p:embed/>
                    </p:oleObj>
                  </mc:Choice>
                  <mc:Fallback>
                    <p:oleObj name="Photo Editor Photo" r:id="rId23" imgW="1057423" imgH="352474" progId="">
                      <p:embed/>
                      <p:pic>
                        <p:nvPicPr>
                          <p:cNvPr id="29726" name="Object 3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149" y="998"/>
                            <a:ext cx="1029" cy="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9727" name="Picture 31" descr="gm_nav_logo"/>
              <p:cNvPicPr>
                <a:picLocks noChangeAspect="1" noChangeArrowheads="1"/>
              </p:cNvPicPr>
              <p:nvPr/>
            </p:nvPicPr>
            <p:blipFill>
              <a:blip r:embed="rId25" cstate="email"/>
              <a:srcRect/>
              <a:stretch>
                <a:fillRect/>
              </a:stretch>
            </p:blipFill>
            <p:spPr bwMode="auto">
              <a:xfrm>
                <a:off x="3406" y="836"/>
                <a:ext cx="543" cy="543"/>
              </a:xfrm>
              <a:prstGeom prst="rect">
                <a:avLst/>
              </a:prstGeom>
              <a:noFill/>
            </p:spPr>
          </p:pic>
          <p:pic>
            <p:nvPicPr>
              <p:cNvPr id="29728" name="Picture 32" descr="orange_logo"/>
              <p:cNvPicPr>
                <a:picLocks noChangeAspect="1" noChangeArrowheads="1"/>
              </p:cNvPicPr>
              <p:nvPr/>
            </p:nvPicPr>
            <p:blipFill>
              <a:blip r:embed="rId26" cstate="email"/>
              <a:srcRect/>
              <a:stretch>
                <a:fillRect/>
              </a:stretch>
            </p:blipFill>
            <p:spPr bwMode="auto">
              <a:xfrm>
                <a:off x="4754" y="1573"/>
                <a:ext cx="528" cy="528"/>
              </a:xfrm>
              <a:prstGeom prst="rect">
                <a:avLst/>
              </a:prstGeom>
              <a:noFill/>
            </p:spPr>
          </p:pic>
          <p:pic>
            <p:nvPicPr>
              <p:cNvPr id="29729" name="Picture 33" descr="arch"/>
              <p:cNvPicPr>
                <a:picLocks noChangeAspect="1" noChangeArrowheads="1"/>
              </p:cNvPicPr>
              <p:nvPr/>
            </p:nvPicPr>
            <p:blipFill>
              <a:blip r:embed="rId27" cstate="email"/>
              <a:srcRect/>
              <a:stretch>
                <a:fillRect/>
              </a:stretch>
            </p:blipFill>
            <p:spPr bwMode="auto">
              <a:xfrm>
                <a:off x="590" y="796"/>
                <a:ext cx="720" cy="536"/>
              </a:xfrm>
              <a:prstGeom prst="rect">
                <a:avLst/>
              </a:prstGeom>
              <a:noFill/>
            </p:spPr>
          </p:pic>
        </p:grpSp>
        <p:pic>
          <p:nvPicPr>
            <p:cNvPr id="29730" name="Picture 34" descr="egg"/>
            <p:cNvPicPr>
              <a:picLocks noChangeAspect="1" noChangeArrowheads="1"/>
            </p:cNvPicPr>
            <p:nvPr/>
          </p:nvPicPr>
          <p:blipFill>
            <a:blip r:embed="rId28" cstate="email"/>
            <a:srcRect/>
            <a:stretch>
              <a:fillRect/>
            </a:stretch>
          </p:blipFill>
          <p:spPr bwMode="auto">
            <a:xfrm>
              <a:off x="2795" y="2631"/>
              <a:ext cx="844" cy="305"/>
            </a:xfrm>
            <a:prstGeom prst="rect">
              <a:avLst/>
            </a:prstGeom>
            <a:noFill/>
            <a:ln w="9525">
              <a:noFill/>
              <a:miter lim="800000"/>
              <a:headEnd/>
              <a:tailEnd/>
            </a:ln>
          </p:spPr>
        </p:pic>
        <p:pic>
          <p:nvPicPr>
            <p:cNvPr id="29731" name="Picture 35" descr="hbos"/>
            <p:cNvPicPr>
              <a:picLocks noChangeAspect="1" noChangeArrowheads="1"/>
            </p:cNvPicPr>
            <p:nvPr/>
          </p:nvPicPr>
          <p:blipFill>
            <a:blip r:embed="rId29" cstate="email"/>
            <a:srcRect/>
            <a:stretch>
              <a:fillRect/>
            </a:stretch>
          </p:blipFill>
          <p:spPr bwMode="auto">
            <a:xfrm>
              <a:off x="4567" y="3348"/>
              <a:ext cx="936" cy="230"/>
            </a:xfrm>
            <a:prstGeom prst="rect">
              <a:avLst/>
            </a:prstGeom>
            <a:noFill/>
          </p:spPr>
        </p:pic>
        <p:pic>
          <p:nvPicPr>
            <p:cNvPr id="29732" name="Picture 36" descr="m&amp;s"/>
            <p:cNvPicPr>
              <a:picLocks noChangeAspect="1" noChangeArrowheads="1"/>
            </p:cNvPicPr>
            <p:nvPr/>
          </p:nvPicPr>
          <p:blipFill>
            <a:blip r:embed="rId30" cstate="email"/>
            <a:srcRect/>
            <a:stretch>
              <a:fillRect/>
            </a:stretch>
          </p:blipFill>
          <p:spPr bwMode="auto">
            <a:xfrm>
              <a:off x="1483" y="2160"/>
              <a:ext cx="1130" cy="619"/>
            </a:xfrm>
            <a:prstGeom prst="rect">
              <a:avLst/>
            </a:prstGeom>
            <a:noFill/>
          </p:spPr>
        </p:pic>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gray">
          <a:xfrm>
            <a:off x="4284663" y="2552700"/>
            <a:ext cx="3948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spcBef>
                <a:spcPct val="20000"/>
              </a:spcBef>
            </a:pPr>
            <a:r>
              <a:rPr lang="en-US" altLang="ko-KR" sz="2000">
                <a:solidFill>
                  <a:schemeClr val="tx2"/>
                </a:solidFill>
                <a:ea typeface="굴림" pitchFamily="34" charset="-127"/>
              </a:rPr>
              <a:t>www.BeyondLean.com</a:t>
            </a:r>
          </a:p>
        </p:txBody>
      </p:sp>
      <p:sp>
        <p:nvSpPr>
          <p:cNvPr id="375811" name="WordArt 3"/>
          <p:cNvSpPr>
            <a:spLocks noChangeArrowheads="1" noChangeShapeType="1" noTextEdit="1"/>
          </p:cNvSpPr>
          <p:nvPr/>
        </p:nvSpPr>
        <p:spPr bwMode="gray">
          <a:xfrm>
            <a:off x="4356100" y="1905000"/>
            <a:ext cx="3744913" cy="508000"/>
          </a:xfrm>
          <a:prstGeom prst="rect">
            <a:avLst/>
          </a:prstGeom>
        </p:spPr>
        <p:txBody>
          <a:bodyPr wrap="none" fromWordArt="1">
            <a:prstTxWarp prst="textDeflate">
              <a:avLst>
                <a:gd name="adj" fmla="val 0"/>
              </a:avLst>
            </a:prstTxWarp>
          </a:bodyPr>
          <a:lstStyle/>
          <a:p>
            <a:pPr algn="ctr"/>
            <a:r>
              <a:rPr lang="en-GB" sz="3600" b="1" kern="10" dirty="0">
                <a:ln w="38100">
                  <a:solidFill>
                    <a:srgbClr val="FFFFFF"/>
                  </a:solidFill>
                  <a:round/>
                  <a:headEnd/>
                  <a:tailEnd/>
                </a:ln>
                <a:gradFill rotWithShape="1">
                  <a:gsLst>
                    <a:gs pos="0">
                      <a:schemeClr val="tx2"/>
                    </a:gs>
                    <a:gs pos="100000">
                      <a:schemeClr val="hlink"/>
                    </a:gs>
                  </a:gsLst>
                  <a:lin ang="0" scaled="1"/>
                </a:gradFill>
                <a:effectLst>
                  <a:outerShdw dist="107763" dir="2700000" algn="ctr" rotWithShape="0">
                    <a:srgbClr val="868686">
                      <a:alpha val="50000"/>
                    </a:srgbClr>
                  </a:outerShdw>
                </a:effectLst>
                <a:latin typeface="Arial"/>
                <a:cs typeface="Arial"/>
              </a:rPr>
              <a:t>Thank You!</a:t>
            </a:r>
          </a:p>
        </p:txBody>
      </p:sp>
    </p:spTree>
    <p:extLst>
      <p:ext uri="{BB962C8B-B14F-4D97-AF65-F5344CB8AC3E}">
        <p14:creationId xmlns:p14="http://schemas.microsoft.com/office/powerpoint/2010/main" val="1908901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75811"/>
                                        </p:tgtEl>
                                        <p:attrNameLst>
                                          <p:attrName>style.visibility</p:attrName>
                                        </p:attrNameLst>
                                      </p:cBhvr>
                                      <p:to>
                                        <p:strVal val="visible"/>
                                      </p:to>
                                    </p:set>
                                    <p:anim calcmode="lin" valueType="num">
                                      <p:cBhvr>
                                        <p:cTn id="7" dur="500" fill="hold"/>
                                        <p:tgtEl>
                                          <p:spTgt spid="375811"/>
                                        </p:tgtEl>
                                        <p:attrNameLst>
                                          <p:attrName>ppt_w</p:attrName>
                                        </p:attrNameLst>
                                      </p:cBhvr>
                                      <p:tavLst>
                                        <p:tav tm="0">
                                          <p:val>
                                            <p:fltVal val="0"/>
                                          </p:val>
                                        </p:tav>
                                        <p:tav tm="100000">
                                          <p:val>
                                            <p:strVal val="#ppt_w"/>
                                          </p:val>
                                        </p:tav>
                                      </p:tavLst>
                                    </p:anim>
                                    <p:anim calcmode="lin" valueType="num">
                                      <p:cBhvr>
                                        <p:cTn id="8" dur="500" fill="hold"/>
                                        <p:tgtEl>
                                          <p:spTgt spid="375811"/>
                                        </p:tgtEl>
                                        <p:attrNameLst>
                                          <p:attrName>ppt_h</p:attrName>
                                        </p:attrNameLst>
                                      </p:cBhvr>
                                      <p:tavLst>
                                        <p:tav tm="0">
                                          <p:val>
                                            <p:fltVal val="0"/>
                                          </p:val>
                                        </p:tav>
                                        <p:tav tm="100000">
                                          <p:val>
                                            <p:strVal val="#ppt_h"/>
                                          </p:val>
                                        </p:tav>
                                      </p:tavLst>
                                    </p:anim>
                                    <p:animEffect transition="in" filter="fade">
                                      <p:cBhvr>
                                        <p:cTn id="9" dur="500"/>
                                        <p:tgtEl>
                                          <p:spTgt spid="375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0" y="0"/>
            <a:ext cx="6840538" cy="647700"/>
          </a:xfrm>
        </p:spPr>
        <p:txBody>
          <a:bodyPr/>
          <a:lstStyle/>
          <a:p>
            <a:br>
              <a:rPr lang="en-GB" dirty="0">
                <a:latin typeface="Arial" charset="0"/>
                <a:ea typeface="ＭＳ Ｐゴシック" pitchFamily="-65" charset="-128"/>
              </a:rPr>
            </a:br>
            <a:r>
              <a:rPr lang="en-GB" dirty="0">
                <a:latin typeface="Arial" charset="0"/>
                <a:ea typeface="ＭＳ Ｐゴシック" pitchFamily="-65" charset="-128"/>
              </a:rPr>
              <a:t>WHAT LEAN IS NOT?</a:t>
            </a:r>
          </a:p>
        </p:txBody>
      </p:sp>
      <p:sp>
        <p:nvSpPr>
          <p:cNvPr id="81923" name="Rectangle 3"/>
          <p:cNvSpPr>
            <a:spLocks noChangeArrowheads="1"/>
          </p:cNvSpPr>
          <p:nvPr/>
        </p:nvSpPr>
        <p:spPr bwMode="auto">
          <a:xfrm>
            <a:off x="756139" y="1844676"/>
            <a:ext cx="8064012" cy="3960813"/>
          </a:xfrm>
          <a:prstGeom prst="rect">
            <a:avLst/>
          </a:prstGeom>
          <a:noFill/>
          <a:ln w="9525">
            <a:noFill/>
            <a:miter lim="800000"/>
            <a:headEnd/>
            <a:tailEnd/>
          </a:ln>
          <a:effectLst/>
        </p:spPr>
        <p:txBody>
          <a:bodyPr lIns="91417" tIns="45709" rIns="91417" bIns="45709"/>
          <a:lstStyle/>
          <a:p>
            <a:pPr marL="449263" indent="-449263" defTabSz="873125">
              <a:lnSpc>
                <a:spcPct val="100000"/>
              </a:lnSpc>
              <a:spcBef>
                <a:spcPct val="50000"/>
              </a:spcBef>
            </a:pPr>
            <a:r>
              <a:rPr lang="en-GB" sz="2000" dirty="0"/>
              <a:t>Getting colleagues to work faster and faster</a:t>
            </a:r>
          </a:p>
          <a:p>
            <a:pPr marL="449263" indent="-449263" defTabSz="873125">
              <a:lnSpc>
                <a:spcPct val="100000"/>
              </a:lnSpc>
              <a:spcBef>
                <a:spcPct val="50000"/>
              </a:spcBef>
            </a:pPr>
            <a:r>
              <a:rPr lang="en-GB" sz="2000" dirty="0"/>
              <a:t>Blindly implementing a set of improvement tools</a:t>
            </a:r>
          </a:p>
          <a:p>
            <a:pPr marL="449263" indent="-449263" defTabSz="873125">
              <a:lnSpc>
                <a:spcPct val="100000"/>
              </a:lnSpc>
              <a:spcBef>
                <a:spcPct val="50000"/>
              </a:spcBef>
            </a:pPr>
            <a:r>
              <a:rPr lang="en-GB" sz="2000" dirty="0"/>
              <a:t>Only of value in high volume processes</a:t>
            </a:r>
          </a:p>
          <a:p>
            <a:pPr marL="449263" indent="-449263" defTabSz="873125">
              <a:lnSpc>
                <a:spcPct val="100000"/>
              </a:lnSpc>
              <a:spcBef>
                <a:spcPct val="50000"/>
              </a:spcBef>
            </a:pPr>
            <a:r>
              <a:rPr lang="en-GB" sz="2000" dirty="0"/>
              <a:t>Having a ‘tidy-up’</a:t>
            </a:r>
          </a:p>
          <a:p>
            <a:pPr marL="449263" indent="-449263" defTabSz="873125">
              <a:lnSpc>
                <a:spcPct val="100000"/>
              </a:lnSpc>
              <a:spcBef>
                <a:spcPct val="50000"/>
              </a:spcBef>
            </a:pPr>
            <a:r>
              <a:rPr lang="en-GB" sz="2000" dirty="0"/>
              <a:t>Incompatible with other improvement methodologies (e.g. Six Sigma).</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p:cNvSpPr>
          <p:nvPr/>
        </p:nvSpPr>
        <p:spPr bwMode="auto">
          <a:xfrm>
            <a:off x="0" y="0"/>
            <a:ext cx="7772400" cy="1143000"/>
          </a:xfrm>
          <a:prstGeom prst="rect">
            <a:avLst/>
          </a:prstGeom>
          <a:noFill/>
          <a:ln w="9525" algn="ctr">
            <a:noFill/>
            <a:miter lim="800000"/>
            <a:headEnd/>
            <a:tailEnd/>
          </a:ln>
          <a:effectLst/>
        </p:spPr>
        <p:txBody>
          <a:bodyPr anchor="ctr"/>
          <a:lstStyle/>
          <a:p>
            <a:pPr>
              <a:lnSpc>
                <a:spcPct val="100000"/>
              </a:lnSpc>
              <a:buClrTx/>
              <a:buFontTx/>
              <a:buNone/>
            </a:pPr>
            <a:r>
              <a:rPr lang="en-GB" sz="2400" b="1" dirty="0">
                <a:solidFill>
                  <a:schemeClr val="tx2"/>
                </a:solidFill>
              </a:rPr>
              <a:t>CLOSING THE GAP</a:t>
            </a:r>
          </a:p>
        </p:txBody>
      </p:sp>
      <p:graphicFrame>
        <p:nvGraphicFramePr>
          <p:cNvPr id="223251" name="Object 19"/>
          <p:cNvGraphicFramePr>
            <a:graphicFrameLocks noChangeAspect="1"/>
          </p:cNvGraphicFramePr>
          <p:nvPr/>
        </p:nvGraphicFramePr>
        <p:xfrm>
          <a:off x="716574" y="762000"/>
          <a:ext cx="3323492" cy="3195638"/>
        </p:xfrm>
        <a:graphic>
          <a:graphicData uri="http://schemas.openxmlformats.org/presentationml/2006/ole">
            <mc:AlternateContent xmlns:mc="http://schemas.openxmlformats.org/markup-compatibility/2006">
              <mc:Choice xmlns:v="urn:schemas-microsoft-com:vml" Requires="v">
                <p:oleObj name="Chart" r:id="rId3" imgW="2819400" imgH="2552700" progId="Excel.Sheet.8">
                  <p:embed/>
                </p:oleObj>
              </mc:Choice>
              <mc:Fallback>
                <p:oleObj name="Chart" r:id="rId3" imgW="2819400" imgH="2552700" progId="Excel.Sheet.8">
                  <p:embed/>
                  <p:pic>
                    <p:nvPicPr>
                      <p:cNvPr id="223251"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574" y="762000"/>
                        <a:ext cx="3323492" cy="3195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3245" name="Text Box 13"/>
          <p:cNvSpPr txBox="1">
            <a:spLocks noChangeArrowheads="1"/>
          </p:cNvSpPr>
          <p:nvPr/>
        </p:nvSpPr>
        <p:spPr bwMode="auto">
          <a:xfrm>
            <a:off x="252046" y="3425825"/>
            <a:ext cx="1994389" cy="707886"/>
          </a:xfrm>
          <a:prstGeom prst="rect">
            <a:avLst/>
          </a:prstGeom>
          <a:noFill/>
          <a:ln w="9525" algn="ctr">
            <a:noFill/>
            <a:miter lim="800000"/>
            <a:headEnd/>
            <a:tailEnd/>
          </a:ln>
          <a:effectLst/>
        </p:spPr>
        <p:txBody>
          <a:bodyPr>
            <a:spAutoFit/>
          </a:bodyPr>
          <a:lstStyle/>
          <a:p>
            <a:pPr>
              <a:spcBef>
                <a:spcPct val="50000"/>
              </a:spcBef>
              <a:buFont typeface="Wingdings" pitchFamily="2" charset="2"/>
              <a:buNone/>
            </a:pPr>
            <a:r>
              <a:rPr lang="en-GB" sz="2000"/>
              <a:t>Value Adding Activity</a:t>
            </a:r>
          </a:p>
        </p:txBody>
      </p:sp>
      <p:sp>
        <p:nvSpPr>
          <p:cNvPr id="223246" name="Text Box 14"/>
          <p:cNvSpPr txBox="1">
            <a:spLocks noChangeArrowheads="1"/>
          </p:cNvSpPr>
          <p:nvPr/>
        </p:nvSpPr>
        <p:spPr bwMode="auto">
          <a:xfrm>
            <a:off x="3175490" y="833438"/>
            <a:ext cx="2193680" cy="707886"/>
          </a:xfrm>
          <a:prstGeom prst="rect">
            <a:avLst/>
          </a:prstGeom>
          <a:noFill/>
          <a:ln w="9525" algn="ctr">
            <a:noFill/>
            <a:miter lim="800000"/>
            <a:headEnd/>
            <a:tailEnd/>
          </a:ln>
          <a:effectLst/>
        </p:spPr>
        <p:txBody>
          <a:bodyPr>
            <a:spAutoFit/>
          </a:bodyPr>
          <a:lstStyle/>
          <a:p>
            <a:pPr>
              <a:spcBef>
                <a:spcPct val="50000"/>
              </a:spcBef>
              <a:buFont typeface="Wingdings" pitchFamily="2" charset="2"/>
              <a:buNone/>
            </a:pPr>
            <a:r>
              <a:rPr lang="en-GB" sz="2000"/>
              <a:t>Non-Value Adding Activity</a:t>
            </a:r>
          </a:p>
        </p:txBody>
      </p:sp>
      <p:graphicFrame>
        <p:nvGraphicFramePr>
          <p:cNvPr id="223252" name="Object 20"/>
          <p:cNvGraphicFramePr>
            <a:graphicFrameLocks noChangeAspect="1"/>
          </p:cNvGraphicFramePr>
          <p:nvPr/>
        </p:nvGraphicFramePr>
        <p:xfrm>
          <a:off x="5303228" y="2562225"/>
          <a:ext cx="3323492" cy="3259138"/>
        </p:xfrm>
        <a:graphic>
          <a:graphicData uri="http://schemas.openxmlformats.org/presentationml/2006/ole">
            <mc:AlternateContent xmlns:mc="http://schemas.openxmlformats.org/markup-compatibility/2006">
              <mc:Choice xmlns:v="urn:schemas-microsoft-com:vml" Requires="v">
                <p:oleObj name="Chart" r:id="rId5" imgW="2819400" imgH="2552700" progId="Excel.Sheet.8">
                  <p:embed/>
                </p:oleObj>
              </mc:Choice>
              <mc:Fallback>
                <p:oleObj name="Chart" r:id="rId5" imgW="2819400" imgH="2552700" progId="Excel.Sheet.8">
                  <p:embed/>
                  <p:pic>
                    <p:nvPicPr>
                      <p:cNvPr id="223252" name="Object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3228" y="2562225"/>
                        <a:ext cx="3323492" cy="3259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3247" name="Text Box 15"/>
          <p:cNvSpPr txBox="1">
            <a:spLocks noChangeArrowheads="1"/>
          </p:cNvSpPr>
          <p:nvPr/>
        </p:nvSpPr>
        <p:spPr bwMode="auto">
          <a:xfrm>
            <a:off x="4572000" y="5010150"/>
            <a:ext cx="1595804" cy="1015663"/>
          </a:xfrm>
          <a:prstGeom prst="rect">
            <a:avLst/>
          </a:prstGeom>
          <a:noFill/>
          <a:ln w="9525" algn="ctr">
            <a:noFill/>
            <a:miter lim="800000"/>
            <a:headEnd/>
            <a:tailEnd/>
          </a:ln>
          <a:effectLst/>
        </p:spPr>
        <p:txBody>
          <a:bodyPr>
            <a:spAutoFit/>
          </a:bodyPr>
          <a:lstStyle/>
          <a:p>
            <a:pPr>
              <a:spcBef>
                <a:spcPct val="50000"/>
              </a:spcBef>
              <a:buFont typeface="Wingdings" pitchFamily="2" charset="2"/>
              <a:buNone/>
            </a:pPr>
            <a:r>
              <a:rPr lang="en-GB" sz="2000"/>
              <a:t>Value Adding Activity</a:t>
            </a:r>
          </a:p>
        </p:txBody>
      </p:sp>
      <p:sp>
        <p:nvSpPr>
          <p:cNvPr id="223243" name="AutoShape 11"/>
          <p:cNvSpPr>
            <a:spLocks noChangeArrowheads="1"/>
          </p:cNvSpPr>
          <p:nvPr/>
        </p:nvSpPr>
        <p:spPr bwMode="auto">
          <a:xfrm rot="1422085">
            <a:off x="3840774" y="2922588"/>
            <a:ext cx="1661746" cy="792162"/>
          </a:xfrm>
          <a:prstGeom prst="rightArrow">
            <a:avLst>
              <a:gd name="adj1" fmla="val 50000"/>
              <a:gd name="adj2" fmla="val 56814"/>
            </a:avLst>
          </a:prstGeom>
          <a:noFill/>
          <a:ln w="9525" algn="ctr">
            <a:solidFill>
              <a:schemeClr val="tx1"/>
            </a:solidFill>
            <a:miter lim="800000"/>
            <a:headEnd/>
            <a:tailEnd/>
          </a:ln>
          <a:effectLst/>
        </p:spPr>
        <p:txBody>
          <a:bodyPr wrap="none" anchor="ctr"/>
          <a:lstStyle/>
          <a:p>
            <a:pPr algn="ctr">
              <a:buFont typeface="Wingdings" pitchFamily="2" charset="2"/>
              <a:buNone/>
            </a:pPr>
            <a:endParaRPr lang="en-GB"/>
          </a:p>
        </p:txBody>
      </p:sp>
      <p:sp>
        <p:nvSpPr>
          <p:cNvPr id="223253" name="Text Box 21"/>
          <p:cNvSpPr txBox="1">
            <a:spLocks noChangeArrowheads="1"/>
          </p:cNvSpPr>
          <p:nvPr/>
        </p:nvSpPr>
        <p:spPr bwMode="auto">
          <a:xfrm>
            <a:off x="6950320" y="2130425"/>
            <a:ext cx="2193680" cy="707886"/>
          </a:xfrm>
          <a:prstGeom prst="rect">
            <a:avLst/>
          </a:prstGeom>
          <a:noFill/>
          <a:ln w="9525" algn="ctr">
            <a:noFill/>
            <a:miter lim="800000"/>
            <a:headEnd/>
            <a:tailEnd/>
          </a:ln>
          <a:effectLst/>
        </p:spPr>
        <p:txBody>
          <a:bodyPr>
            <a:spAutoFit/>
          </a:bodyPr>
          <a:lstStyle/>
          <a:p>
            <a:pPr>
              <a:spcBef>
                <a:spcPct val="50000"/>
              </a:spcBef>
              <a:buFont typeface="Wingdings" pitchFamily="2" charset="2"/>
              <a:buNone/>
            </a:pPr>
            <a:r>
              <a:rPr lang="en-GB" sz="2000"/>
              <a:t>Non-Value Adding Activity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3243"/>
                                        </p:tgtEl>
                                        <p:attrNameLst>
                                          <p:attrName>style.visibility</p:attrName>
                                        </p:attrNameLst>
                                      </p:cBhvr>
                                      <p:to>
                                        <p:strVal val="visible"/>
                                      </p:to>
                                    </p:set>
                                    <p:anim calcmode="lin" valueType="num">
                                      <p:cBhvr additive="base">
                                        <p:cTn id="7" dur="500" fill="hold"/>
                                        <p:tgtEl>
                                          <p:spTgt spid="223243"/>
                                        </p:tgtEl>
                                        <p:attrNameLst>
                                          <p:attrName>ppt_x</p:attrName>
                                        </p:attrNameLst>
                                      </p:cBhvr>
                                      <p:tavLst>
                                        <p:tav tm="0">
                                          <p:val>
                                            <p:strVal val="#ppt_x"/>
                                          </p:val>
                                        </p:tav>
                                        <p:tav tm="100000">
                                          <p:val>
                                            <p:strVal val="#ppt_x"/>
                                          </p:val>
                                        </p:tav>
                                      </p:tavLst>
                                    </p:anim>
                                    <p:anim calcmode="lin" valueType="num">
                                      <p:cBhvr additive="base">
                                        <p:cTn id="8" dur="500" fill="hold"/>
                                        <p:tgtEl>
                                          <p:spTgt spid="2232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3247"/>
                                        </p:tgtEl>
                                        <p:attrNameLst>
                                          <p:attrName>style.visibility</p:attrName>
                                        </p:attrNameLst>
                                      </p:cBhvr>
                                      <p:to>
                                        <p:strVal val="visible"/>
                                      </p:to>
                                    </p:set>
                                    <p:anim calcmode="lin" valueType="num">
                                      <p:cBhvr additive="base">
                                        <p:cTn id="11" dur="500" fill="hold"/>
                                        <p:tgtEl>
                                          <p:spTgt spid="223247"/>
                                        </p:tgtEl>
                                        <p:attrNameLst>
                                          <p:attrName>ppt_x</p:attrName>
                                        </p:attrNameLst>
                                      </p:cBhvr>
                                      <p:tavLst>
                                        <p:tav tm="0">
                                          <p:val>
                                            <p:strVal val="#ppt_x"/>
                                          </p:val>
                                        </p:tav>
                                        <p:tav tm="100000">
                                          <p:val>
                                            <p:strVal val="#ppt_x"/>
                                          </p:val>
                                        </p:tav>
                                      </p:tavLst>
                                    </p:anim>
                                    <p:anim calcmode="lin" valueType="num">
                                      <p:cBhvr additive="base">
                                        <p:cTn id="12" dur="500" fill="hold"/>
                                        <p:tgtEl>
                                          <p:spTgt spid="2232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3252"/>
                                        </p:tgtEl>
                                        <p:attrNameLst>
                                          <p:attrName>style.visibility</p:attrName>
                                        </p:attrNameLst>
                                      </p:cBhvr>
                                      <p:to>
                                        <p:strVal val="visible"/>
                                      </p:to>
                                    </p:set>
                                    <p:anim calcmode="lin" valueType="num">
                                      <p:cBhvr additive="base">
                                        <p:cTn id="15" dur="500" fill="hold"/>
                                        <p:tgtEl>
                                          <p:spTgt spid="223252"/>
                                        </p:tgtEl>
                                        <p:attrNameLst>
                                          <p:attrName>ppt_x</p:attrName>
                                        </p:attrNameLst>
                                      </p:cBhvr>
                                      <p:tavLst>
                                        <p:tav tm="0">
                                          <p:val>
                                            <p:strVal val="#ppt_x"/>
                                          </p:val>
                                        </p:tav>
                                        <p:tav tm="100000">
                                          <p:val>
                                            <p:strVal val="#ppt_x"/>
                                          </p:val>
                                        </p:tav>
                                      </p:tavLst>
                                    </p:anim>
                                    <p:anim calcmode="lin" valueType="num">
                                      <p:cBhvr additive="base">
                                        <p:cTn id="16" dur="500" fill="hold"/>
                                        <p:tgtEl>
                                          <p:spTgt spid="2232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3253"/>
                                        </p:tgtEl>
                                        <p:attrNameLst>
                                          <p:attrName>style.visibility</p:attrName>
                                        </p:attrNameLst>
                                      </p:cBhvr>
                                      <p:to>
                                        <p:strVal val="visible"/>
                                      </p:to>
                                    </p:set>
                                    <p:anim calcmode="lin" valueType="num">
                                      <p:cBhvr additive="base">
                                        <p:cTn id="19" dur="500" fill="hold"/>
                                        <p:tgtEl>
                                          <p:spTgt spid="223253"/>
                                        </p:tgtEl>
                                        <p:attrNameLst>
                                          <p:attrName>ppt_x</p:attrName>
                                        </p:attrNameLst>
                                      </p:cBhvr>
                                      <p:tavLst>
                                        <p:tav tm="0">
                                          <p:val>
                                            <p:strVal val="#ppt_x"/>
                                          </p:val>
                                        </p:tav>
                                        <p:tav tm="100000">
                                          <p:val>
                                            <p:strVal val="#ppt_x"/>
                                          </p:val>
                                        </p:tav>
                                      </p:tavLst>
                                    </p:anim>
                                    <p:anim calcmode="lin" valueType="num">
                                      <p:cBhvr additive="base">
                                        <p:cTn id="20" dur="500" fill="hold"/>
                                        <p:tgtEl>
                                          <p:spTgt spid="2232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23252" grpId="0"/>
      <p:bldP spid="223247" grpId="0"/>
      <p:bldP spid="223243" grpId="0" animBg="1"/>
      <p:bldP spid="2232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152400"/>
            <a:ext cx="7772400" cy="1143000"/>
          </a:xfrm>
          <a:noFill/>
          <a:ln w="9525" algn="ctr">
            <a:noFill/>
            <a:miter lim="800000"/>
            <a:headEnd/>
            <a:tailEnd/>
          </a:ln>
          <a:effectLst/>
        </p:spPr>
        <p:txBody>
          <a:bodyPr anchor="ctr"/>
          <a:lstStyle/>
          <a:p>
            <a:r>
              <a:rPr lang="en-GB" kern="1200" dirty="0">
                <a:solidFill>
                  <a:schemeClr val="tx2"/>
                </a:solidFill>
                <a:latin typeface="Arial" charset="0"/>
                <a:ea typeface="+mn-ea"/>
                <a:cs typeface="Arial" charset="0"/>
              </a:rPr>
              <a:t>HISTORY</a:t>
            </a:r>
            <a:r>
              <a:rPr lang="en-US" kern="1200" dirty="0">
                <a:solidFill>
                  <a:schemeClr val="tx2"/>
                </a:solidFill>
                <a:latin typeface="Arial" charset="0"/>
                <a:ea typeface="+mn-ea"/>
                <a:cs typeface="Arial" charset="0"/>
              </a:rPr>
              <a:t> OF 6 SIGMA</a:t>
            </a:r>
            <a:endParaRPr lang="en-GB" kern="1200" dirty="0">
              <a:solidFill>
                <a:schemeClr val="tx2"/>
              </a:solidFill>
              <a:latin typeface="Arial" charset="0"/>
              <a:ea typeface="+mn-ea"/>
              <a:cs typeface="Arial" charset="0"/>
            </a:endParaRPr>
          </a:p>
        </p:txBody>
      </p:sp>
      <p:sp>
        <p:nvSpPr>
          <p:cNvPr id="1028" name="Rectangle 3"/>
          <p:cNvSpPr>
            <a:spLocks noGrp="1" noChangeArrowheads="1"/>
          </p:cNvSpPr>
          <p:nvPr>
            <p:ph type="body" idx="1"/>
          </p:nvPr>
        </p:nvSpPr>
        <p:spPr>
          <a:xfrm>
            <a:off x="685800" y="1143000"/>
            <a:ext cx="7772400" cy="4114800"/>
          </a:xfrm>
        </p:spPr>
        <p:txBody>
          <a:bodyPr/>
          <a:lstStyle/>
          <a:p>
            <a:pPr marL="0" indent="0">
              <a:buNone/>
            </a:pPr>
            <a:r>
              <a:rPr lang="en-GB" sz="1800" b="1" u="sng" dirty="0"/>
              <a:t>So where did Six Sigma start and who else uses it?</a:t>
            </a:r>
            <a:endParaRPr lang="en-GB" sz="1800" dirty="0"/>
          </a:p>
          <a:p>
            <a:pPr marL="0" indent="0">
              <a:buNone/>
            </a:pPr>
            <a:r>
              <a:rPr lang="en-GB" sz="1800" dirty="0"/>
              <a:t> </a:t>
            </a:r>
          </a:p>
          <a:p>
            <a:pPr lvl="0"/>
            <a:r>
              <a:rPr lang="en-GB" sz="1800" dirty="0"/>
              <a:t>Motorola  (1987 First coined the phrase ‘Six Sigma’)</a:t>
            </a:r>
          </a:p>
          <a:p>
            <a:pPr lvl="0"/>
            <a:r>
              <a:rPr lang="en-GB" sz="1800" dirty="0"/>
              <a:t>Texas Instruments - (1988)</a:t>
            </a:r>
          </a:p>
          <a:p>
            <a:pPr lvl="0"/>
            <a:r>
              <a:rPr lang="en-GB" sz="1800" dirty="0"/>
              <a:t>ABB (ASEA Brown </a:t>
            </a:r>
            <a:r>
              <a:rPr lang="en-GB" sz="1800" dirty="0" err="1"/>
              <a:t>Boveri</a:t>
            </a:r>
            <a:r>
              <a:rPr lang="en-GB" sz="1800" dirty="0"/>
              <a:t>) - (1993)</a:t>
            </a:r>
          </a:p>
          <a:p>
            <a:pPr lvl="0"/>
            <a:r>
              <a:rPr lang="en-GB" sz="1800" dirty="0"/>
              <a:t>AlliedSignal - (1994)</a:t>
            </a:r>
          </a:p>
          <a:p>
            <a:pPr lvl="0"/>
            <a:r>
              <a:rPr lang="en-GB" sz="1800" dirty="0"/>
              <a:t>General Electric - (1995)</a:t>
            </a:r>
          </a:p>
          <a:p>
            <a:pPr lvl="1" eaLnBrk="1" hangingPunct="1">
              <a:lnSpc>
                <a:spcPct val="90000"/>
              </a:lnSpc>
            </a:pPr>
            <a:endParaRPr lang="en-GB" sz="1800" dirty="0"/>
          </a:p>
        </p:txBody>
      </p:sp>
      <p:grpSp>
        <p:nvGrpSpPr>
          <p:cNvPr id="2" name="Group 4"/>
          <p:cNvGrpSpPr>
            <a:grpSpLocks/>
          </p:cNvGrpSpPr>
          <p:nvPr/>
        </p:nvGrpSpPr>
        <p:grpSpPr bwMode="auto">
          <a:xfrm>
            <a:off x="990600" y="4343400"/>
            <a:ext cx="5238750" cy="1143000"/>
            <a:chOff x="864" y="3264"/>
            <a:chExt cx="3300" cy="720"/>
          </a:xfrm>
        </p:grpSpPr>
        <p:graphicFrame>
          <p:nvGraphicFramePr>
            <p:cNvPr id="1026" name="Object 2"/>
            <p:cNvGraphicFramePr>
              <a:graphicFrameLocks noChangeAspect="1"/>
            </p:cNvGraphicFramePr>
            <p:nvPr/>
          </p:nvGraphicFramePr>
          <p:xfrm>
            <a:off x="864" y="3264"/>
            <a:ext cx="720" cy="720"/>
          </p:xfrm>
          <a:graphic>
            <a:graphicData uri="http://schemas.openxmlformats.org/presentationml/2006/ole">
              <mc:AlternateContent xmlns:mc="http://schemas.openxmlformats.org/markup-compatibility/2006">
                <mc:Choice xmlns:v="urn:schemas-microsoft-com:vml" Requires="v">
                  <p:oleObj name="Clip" r:id="rId3" imgW="3473280" imgH="3472920" progId="MS_ClipArt_Gallery.2">
                    <p:embed/>
                  </p:oleObj>
                </mc:Choice>
                <mc:Fallback>
                  <p:oleObj name="Clip" r:id="rId3" imgW="3473280" imgH="3472920" progId="MS_ClipArt_Gallery.2">
                    <p:embed/>
                    <p:pic>
                      <p:nvPicPr>
                        <p:cNvPr id="102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 y="3264"/>
                          <a:ext cx="720" cy="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0" name="Text Box 6"/>
            <p:cNvSpPr txBox="1">
              <a:spLocks noChangeArrowheads="1"/>
            </p:cNvSpPr>
            <p:nvPr/>
          </p:nvSpPr>
          <p:spPr bwMode="auto">
            <a:xfrm>
              <a:off x="1656" y="3417"/>
              <a:ext cx="25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a:t>On target, minimum process variation</a:t>
              </a:r>
            </a:p>
          </p:txBody>
        </p:sp>
      </p:grpSp>
    </p:spTree>
    <p:extLst>
      <p:ext uri="{BB962C8B-B14F-4D97-AF65-F5344CB8AC3E}">
        <p14:creationId xmlns:p14="http://schemas.microsoft.com/office/powerpoint/2010/main" val="1103902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152400"/>
            <a:ext cx="7772400" cy="1143000"/>
          </a:xfrm>
          <a:noFill/>
          <a:ln w="9525" algn="ctr">
            <a:noFill/>
            <a:miter lim="800000"/>
            <a:headEnd/>
            <a:tailEnd/>
          </a:ln>
          <a:effectLst/>
        </p:spPr>
        <p:txBody>
          <a:bodyPr vert="horz" wrap="square" lIns="91440" tIns="45720" rIns="91440" bIns="45720" numCol="1" anchor="ctr" anchorCtr="0" compatLnSpc="1">
            <a:prstTxWarp prst="textNoShape">
              <a:avLst/>
            </a:prstTxWarp>
          </a:bodyPr>
          <a:lstStyle/>
          <a:p>
            <a:r>
              <a:rPr lang="en-GB" kern="1200" dirty="0">
                <a:solidFill>
                  <a:schemeClr val="tx2"/>
                </a:solidFill>
                <a:latin typeface="Arial" charset="0"/>
                <a:ea typeface="+mn-ea"/>
                <a:cs typeface="Arial" charset="0"/>
              </a:rPr>
              <a:t>HISTORY</a:t>
            </a:r>
            <a:r>
              <a:rPr lang="en-US" kern="1200" dirty="0">
                <a:solidFill>
                  <a:schemeClr val="tx2"/>
                </a:solidFill>
                <a:latin typeface="Arial" charset="0"/>
                <a:ea typeface="+mn-ea"/>
                <a:cs typeface="Arial" charset="0"/>
              </a:rPr>
              <a:t> OF 6 SIGMA</a:t>
            </a:r>
            <a:endParaRPr lang="en-GB" kern="1200" dirty="0">
              <a:solidFill>
                <a:schemeClr val="tx2"/>
              </a:solidFill>
              <a:latin typeface="Arial" charset="0"/>
              <a:ea typeface="+mn-ea"/>
              <a:cs typeface="Arial" charset="0"/>
            </a:endParaRPr>
          </a:p>
        </p:txBody>
      </p:sp>
      <p:sp>
        <p:nvSpPr>
          <p:cNvPr id="1028" name="Rectangle 3"/>
          <p:cNvSpPr>
            <a:spLocks noGrp="1" noChangeArrowheads="1"/>
          </p:cNvSpPr>
          <p:nvPr>
            <p:ph type="body" idx="1"/>
          </p:nvPr>
        </p:nvSpPr>
        <p:spPr>
          <a:xfrm>
            <a:off x="304800" y="1143000"/>
            <a:ext cx="7772400" cy="4114800"/>
          </a:xfrm>
        </p:spPr>
        <p:txBody>
          <a:bodyPr/>
          <a:lstStyle/>
          <a:p>
            <a:pPr eaLnBrk="1" hangingPunct="1">
              <a:lnSpc>
                <a:spcPct val="90000"/>
              </a:lnSpc>
            </a:pPr>
            <a:r>
              <a:rPr lang="en-GB" sz="1800" dirty="0"/>
              <a:t>6 Sigma manufacturing philosophy came from Motorola </a:t>
            </a:r>
          </a:p>
          <a:p>
            <a:pPr eaLnBrk="1" hangingPunct="1">
              <a:lnSpc>
                <a:spcPct val="90000"/>
              </a:lnSpc>
              <a:buFontTx/>
              <a:buNone/>
            </a:pPr>
            <a:r>
              <a:rPr lang="en-GB" sz="1800" b="1" dirty="0"/>
              <a:t>	They recognised that sufficient process improvement would not occur using a conventional approach to quality. It was developed to help them reduce variation within a process by focusing effort on improving inputs to a process rather than reacting to outputs. (Standardised Inputs = Standardised Outputs) </a:t>
            </a:r>
          </a:p>
          <a:p>
            <a:pPr eaLnBrk="1" hangingPunct="1">
              <a:lnSpc>
                <a:spcPct val="90000"/>
              </a:lnSpc>
            </a:pPr>
            <a:endParaRPr lang="en-GB" sz="1800" dirty="0"/>
          </a:p>
          <a:p>
            <a:pPr eaLnBrk="1" hangingPunct="1">
              <a:lnSpc>
                <a:spcPct val="90000"/>
              </a:lnSpc>
            </a:pPr>
            <a:r>
              <a:rPr lang="en-GB" sz="1800" dirty="0"/>
              <a:t>The process was failing the customer expectations</a:t>
            </a:r>
          </a:p>
          <a:p>
            <a:pPr lvl="1" eaLnBrk="1" hangingPunct="1">
              <a:lnSpc>
                <a:spcPct val="90000"/>
              </a:lnSpc>
            </a:pPr>
            <a:r>
              <a:rPr lang="en-GB" sz="1800" dirty="0"/>
              <a:t>Traditionally, processes aimed for process capability of 3 to 4 sigma (93% to 99.3% acceptable)</a:t>
            </a:r>
          </a:p>
          <a:p>
            <a:pPr lvl="1" eaLnBrk="1" hangingPunct="1">
              <a:lnSpc>
                <a:spcPct val="90000"/>
              </a:lnSpc>
            </a:pPr>
            <a:r>
              <a:rPr lang="en-GB" sz="1800" dirty="0"/>
              <a:t>The customer received 6200 defective product per million at best</a:t>
            </a:r>
          </a:p>
          <a:p>
            <a:pPr lvl="1" eaLnBrk="1" hangingPunct="1">
              <a:lnSpc>
                <a:spcPct val="90000"/>
              </a:lnSpc>
            </a:pPr>
            <a:r>
              <a:rPr lang="en-GB" sz="1800" dirty="0"/>
              <a:t>Processes now aim for 6 sigma </a:t>
            </a:r>
          </a:p>
          <a:p>
            <a:pPr lvl="1" eaLnBrk="1" hangingPunct="1">
              <a:lnSpc>
                <a:spcPct val="90000"/>
              </a:lnSpc>
            </a:pPr>
            <a:r>
              <a:rPr lang="en-GB" sz="1800" dirty="0"/>
              <a:t>The customer would receive 3</a:t>
            </a:r>
            <a:r>
              <a:rPr lang="en-US" sz="1800" dirty="0"/>
              <a:t>.4</a:t>
            </a:r>
            <a:r>
              <a:rPr lang="en-GB" sz="1800" dirty="0"/>
              <a:t> defective products per million</a:t>
            </a:r>
          </a:p>
          <a:p>
            <a:pPr lvl="1" eaLnBrk="1" hangingPunct="1">
              <a:lnSpc>
                <a:spcPct val="90000"/>
              </a:lnSpc>
            </a:pPr>
            <a:endParaRPr lang="en-GB" sz="1800" dirty="0"/>
          </a:p>
        </p:txBody>
      </p:sp>
    </p:spTree>
    <p:extLst>
      <p:ext uri="{BB962C8B-B14F-4D97-AF65-F5344CB8AC3E}">
        <p14:creationId xmlns:p14="http://schemas.microsoft.com/office/powerpoint/2010/main" val="607720883"/>
      </p:ext>
    </p:extLst>
  </p:cSld>
  <p:clrMapOvr>
    <a:masterClrMapping/>
  </p:clrMapOvr>
</p:sld>
</file>

<file path=ppt/theme/theme1.xml><?xml version="1.0" encoding="utf-8"?>
<a:theme xmlns:a="http://schemas.openxmlformats.org/drawingml/2006/main" name="template-17">
  <a:themeElements>
    <a:clrScheme name="">
      <a:dk1>
        <a:srgbClr val="4D4D4D"/>
      </a:dk1>
      <a:lt1>
        <a:srgbClr val="FFFFFF"/>
      </a:lt1>
      <a:dk2>
        <a:srgbClr val="000000"/>
      </a:dk2>
      <a:lt2>
        <a:srgbClr val="7B0000"/>
      </a:lt2>
      <a:accent1>
        <a:srgbClr val="DA0000"/>
      </a:accent1>
      <a:accent2>
        <a:srgbClr val="DFDFDF"/>
      </a:accent2>
      <a:accent3>
        <a:srgbClr val="FFFFFF"/>
      </a:accent3>
      <a:accent4>
        <a:srgbClr val="404040"/>
      </a:accent4>
      <a:accent5>
        <a:srgbClr val="EAAAAA"/>
      </a:accent5>
      <a:accent6>
        <a:srgbClr val="CACACA"/>
      </a:accent6>
      <a:hlink>
        <a:srgbClr val="D9BFC0"/>
      </a:hlink>
      <a:folHlink>
        <a:srgbClr val="EAEAEA"/>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111111"/>
        </a:dk1>
        <a:lt1>
          <a:srgbClr val="FFFFFF"/>
        </a:lt1>
        <a:dk2>
          <a:srgbClr val="000000"/>
        </a:dk2>
        <a:lt2>
          <a:srgbClr val="800000"/>
        </a:lt2>
        <a:accent1>
          <a:srgbClr val="CC0000"/>
        </a:accent1>
        <a:accent2>
          <a:srgbClr val="FFFF99"/>
        </a:accent2>
        <a:accent3>
          <a:srgbClr val="FFFFFF"/>
        </a:accent3>
        <a:accent4>
          <a:srgbClr val="0D0D0D"/>
        </a:accent4>
        <a:accent5>
          <a:srgbClr val="E2AAAA"/>
        </a:accent5>
        <a:accent6>
          <a:srgbClr val="E7E78A"/>
        </a:accent6>
        <a:hlink>
          <a:srgbClr val="B2B2B2"/>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111111"/>
        </a:dk1>
        <a:lt1>
          <a:srgbClr val="FFFFFF"/>
        </a:lt1>
        <a:dk2>
          <a:srgbClr val="000000"/>
        </a:dk2>
        <a:lt2>
          <a:srgbClr val="990000"/>
        </a:lt2>
        <a:accent1>
          <a:srgbClr val="FF5050"/>
        </a:accent1>
        <a:accent2>
          <a:srgbClr val="CC0000"/>
        </a:accent2>
        <a:accent3>
          <a:srgbClr val="FFFFFF"/>
        </a:accent3>
        <a:accent4>
          <a:srgbClr val="0D0D0D"/>
        </a:accent4>
        <a:accent5>
          <a:srgbClr val="FFB3B3"/>
        </a:accent5>
        <a:accent6>
          <a:srgbClr val="B90000"/>
        </a:accent6>
        <a:hlink>
          <a:srgbClr val="FF0000"/>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111111"/>
        </a:dk1>
        <a:lt1>
          <a:srgbClr val="FFFFFF"/>
        </a:lt1>
        <a:dk2>
          <a:srgbClr val="000000"/>
        </a:dk2>
        <a:lt2>
          <a:srgbClr val="990000"/>
        </a:lt2>
        <a:accent1>
          <a:srgbClr val="FF5050"/>
        </a:accent1>
        <a:accent2>
          <a:srgbClr val="CC0000"/>
        </a:accent2>
        <a:accent3>
          <a:srgbClr val="FFFFFF"/>
        </a:accent3>
        <a:accent4>
          <a:srgbClr val="0D0D0D"/>
        </a:accent4>
        <a:accent5>
          <a:srgbClr val="FFB3B3"/>
        </a:accent5>
        <a:accent6>
          <a:srgbClr val="B90000"/>
        </a:accent6>
        <a:hlink>
          <a:srgbClr val="FF3300"/>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00000"/>
        </a:dk2>
        <a:lt2>
          <a:srgbClr val="990000"/>
        </a:lt2>
        <a:accent1>
          <a:srgbClr val="FF5050"/>
        </a:accent1>
        <a:accent2>
          <a:srgbClr val="CC0000"/>
        </a:accent2>
        <a:accent3>
          <a:srgbClr val="FFFFFF"/>
        </a:accent3>
        <a:accent4>
          <a:srgbClr val="404040"/>
        </a:accent4>
        <a:accent5>
          <a:srgbClr val="FFB3B3"/>
        </a:accent5>
        <a:accent6>
          <a:srgbClr val="B90000"/>
        </a:accent6>
        <a:hlink>
          <a:srgbClr val="FF3300"/>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00000"/>
        </a:dk2>
        <a:lt2>
          <a:srgbClr val="600000"/>
        </a:lt2>
        <a:accent1>
          <a:srgbClr val="B40000"/>
        </a:accent1>
        <a:accent2>
          <a:srgbClr val="CC0000"/>
        </a:accent2>
        <a:accent3>
          <a:srgbClr val="FFFFFF"/>
        </a:accent3>
        <a:accent4>
          <a:srgbClr val="404040"/>
        </a:accent4>
        <a:accent5>
          <a:srgbClr val="D6AAAA"/>
        </a:accent5>
        <a:accent6>
          <a:srgbClr val="B90000"/>
        </a:accent6>
        <a:hlink>
          <a:srgbClr val="821900"/>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7E0000"/>
        </a:lt2>
        <a:accent1>
          <a:srgbClr val="B40000"/>
        </a:accent1>
        <a:accent2>
          <a:srgbClr val="CC0000"/>
        </a:accent2>
        <a:accent3>
          <a:srgbClr val="FFFFFF"/>
        </a:accent3>
        <a:accent4>
          <a:srgbClr val="404040"/>
        </a:accent4>
        <a:accent5>
          <a:srgbClr val="D6AAAA"/>
        </a:accent5>
        <a:accent6>
          <a:srgbClr val="B90000"/>
        </a:accent6>
        <a:hlink>
          <a:srgbClr val="EA2D00"/>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000000"/>
        </a:dk2>
        <a:lt2>
          <a:srgbClr val="6C0501"/>
        </a:lt2>
        <a:accent1>
          <a:srgbClr val="7F0B02"/>
        </a:accent1>
        <a:accent2>
          <a:srgbClr val="B3250F"/>
        </a:accent2>
        <a:accent3>
          <a:srgbClr val="FFFFFF"/>
        </a:accent3>
        <a:accent4>
          <a:srgbClr val="404040"/>
        </a:accent4>
        <a:accent5>
          <a:srgbClr val="C0AAAA"/>
        </a:accent5>
        <a:accent6>
          <a:srgbClr val="A2200C"/>
        </a:accent6>
        <a:hlink>
          <a:srgbClr val="D93819"/>
        </a:hlink>
        <a:folHlink>
          <a:srgbClr val="EAEAEA"/>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000000"/>
        </a:dk2>
        <a:lt2>
          <a:srgbClr val="850B02"/>
        </a:lt2>
        <a:accent1>
          <a:srgbClr val="E1401E"/>
        </a:accent1>
        <a:accent2>
          <a:srgbClr val="A0A0A0"/>
        </a:accent2>
        <a:accent3>
          <a:srgbClr val="FFFFFF"/>
        </a:accent3>
        <a:accent4>
          <a:srgbClr val="404040"/>
        </a:accent4>
        <a:accent5>
          <a:srgbClr val="EEAFAB"/>
        </a:accent5>
        <a:accent6>
          <a:srgbClr val="919191"/>
        </a:accent6>
        <a:hlink>
          <a:srgbClr val="B93419"/>
        </a:hlink>
        <a:folHlink>
          <a:srgbClr val="EAEAEA"/>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000000"/>
        </a:dk2>
        <a:lt2>
          <a:srgbClr val="7C0901"/>
        </a:lt2>
        <a:accent1>
          <a:srgbClr val="DD3A17"/>
        </a:accent1>
        <a:accent2>
          <a:srgbClr val="3C3C3C"/>
        </a:accent2>
        <a:accent3>
          <a:srgbClr val="FFFFFF"/>
        </a:accent3>
        <a:accent4>
          <a:srgbClr val="404040"/>
        </a:accent4>
        <a:accent5>
          <a:srgbClr val="EBAEAB"/>
        </a:accent5>
        <a:accent6>
          <a:srgbClr val="353535"/>
        </a:accent6>
        <a:hlink>
          <a:srgbClr val="AD260F"/>
        </a:hlink>
        <a:folHlink>
          <a:srgbClr val="EAEAEA"/>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000000"/>
        </a:dk2>
        <a:lt2>
          <a:srgbClr val="640702"/>
        </a:lt2>
        <a:accent1>
          <a:srgbClr val="931409"/>
        </a:accent1>
        <a:accent2>
          <a:srgbClr val="CF2A12"/>
        </a:accent2>
        <a:accent3>
          <a:srgbClr val="FFFFFF"/>
        </a:accent3>
        <a:accent4>
          <a:srgbClr val="404040"/>
        </a:accent4>
        <a:accent5>
          <a:srgbClr val="C8AAAA"/>
        </a:accent5>
        <a:accent6>
          <a:srgbClr val="BB250F"/>
        </a:accent6>
        <a:hlink>
          <a:srgbClr val="010101"/>
        </a:hlink>
        <a:folHlink>
          <a:srgbClr val="EAEAEA"/>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000000"/>
        </a:dk2>
        <a:lt2>
          <a:srgbClr val="9A1303"/>
        </a:lt2>
        <a:accent1>
          <a:srgbClr val="FE130F"/>
        </a:accent1>
        <a:accent2>
          <a:srgbClr val="DF3A19"/>
        </a:accent2>
        <a:accent3>
          <a:srgbClr val="FFFFFF"/>
        </a:accent3>
        <a:accent4>
          <a:srgbClr val="404040"/>
        </a:accent4>
        <a:accent5>
          <a:srgbClr val="FEAAAA"/>
        </a:accent5>
        <a:accent6>
          <a:srgbClr val="CA3416"/>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000000"/>
        </a:dk2>
        <a:lt2>
          <a:srgbClr val="9A1303"/>
        </a:lt2>
        <a:accent1>
          <a:srgbClr val="FF480F"/>
        </a:accent1>
        <a:accent2>
          <a:srgbClr val="DF3A19"/>
        </a:accent2>
        <a:accent3>
          <a:srgbClr val="FFFFFF"/>
        </a:accent3>
        <a:accent4>
          <a:srgbClr val="404040"/>
        </a:accent4>
        <a:accent5>
          <a:srgbClr val="FFB1AA"/>
        </a:accent5>
        <a:accent6>
          <a:srgbClr val="CA3416"/>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000000"/>
        </a:dk2>
        <a:lt2>
          <a:srgbClr val="600000"/>
        </a:lt2>
        <a:accent1>
          <a:srgbClr val="B40000"/>
        </a:accent1>
        <a:accent2>
          <a:srgbClr val="CC0000"/>
        </a:accent2>
        <a:accent3>
          <a:srgbClr val="FFFFFF"/>
        </a:accent3>
        <a:accent4>
          <a:srgbClr val="404040"/>
        </a:accent4>
        <a:accent5>
          <a:srgbClr val="D6AAAA"/>
        </a:accent5>
        <a:accent6>
          <a:srgbClr val="B90000"/>
        </a:accent6>
        <a:hlink>
          <a:srgbClr val="EC7600"/>
        </a:hlink>
        <a:folHlink>
          <a:srgbClr val="EAEAEA"/>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000000"/>
        </a:dk2>
        <a:lt2>
          <a:srgbClr val="9A1303"/>
        </a:lt2>
        <a:accent1>
          <a:srgbClr val="FE130F"/>
        </a:accent1>
        <a:accent2>
          <a:srgbClr val="FF9900"/>
        </a:accent2>
        <a:accent3>
          <a:srgbClr val="FFFFFF"/>
        </a:accent3>
        <a:accent4>
          <a:srgbClr val="404040"/>
        </a:accent4>
        <a:accent5>
          <a:srgbClr val="FEAAAA"/>
        </a:accent5>
        <a:accent6>
          <a:srgbClr val="E78A00"/>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5">
        <a:dk1>
          <a:srgbClr val="4D4D4D"/>
        </a:dk1>
        <a:lt1>
          <a:srgbClr val="FFFFFF"/>
        </a:lt1>
        <a:dk2>
          <a:srgbClr val="000000"/>
        </a:dk2>
        <a:lt2>
          <a:srgbClr val="9A1303"/>
        </a:lt2>
        <a:accent1>
          <a:srgbClr val="FE130F"/>
        </a:accent1>
        <a:accent2>
          <a:srgbClr val="DF3A19"/>
        </a:accent2>
        <a:accent3>
          <a:srgbClr val="FFFFFF"/>
        </a:accent3>
        <a:accent4>
          <a:srgbClr val="404040"/>
        </a:accent4>
        <a:accent5>
          <a:srgbClr val="FEAAAA"/>
        </a:accent5>
        <a:accent6>
          <a:srgbClr val="CA3416"/>
        </a:accent6>
        <a:hlink>
          <a:srgbClr val="F47F5E"/>
        </a:hlink>
        <a:folHlink>
          <a:srgbClr val="EAEAEA"/>
        </a:folHlink>
      </a:clrScheme>
      <a:clrMap bg1="lt1" tx1="dk1" bg2="lt2" tx2="dk2" accent1="accent1" accent2="accent2" accent3="accent3" accent4="accent4" accent5="accent5" accent6="accent6" hlink="hlink" folHlink="folHlink"/>
    </a:extraClrScheme>
    <a:extraClrScheme>
      <a:clrScheme name="template 16">
        <a:dk1>
          <a:srgbClr val="4D4D4D"/>
        </a:dk1>
        <a:lt1>
          <a:srgbClr val="FFFFFF"/>
        </a:lt1>
        <a:dk2>
          <a:srgbClr val="000000"/>
        </a:dk2>
        <a:lt2>
          <a:srgbClr val="969696"/>
        </a:lt2>
        <a:accent1>
          <a:srgbClr val="FF0000"/>
        </a:accent1>
        <a:accent2>
          <a:srgbClr val="A0A0A0"/>
        </a:accent2>
        <a:accent3>
          <a:srgbClr val="FFFFFF"/>
        </a:accent3>
        <a:accent4>
          <a:srgbClr val="404040"/>
        </a:accent4>
        <a:accent5>
          <a:srgbClr val="FFAAAA"/>
        </a:accent5>
        <a:accent6>
          <a:srgbClr val="919191"/>
        </a:accent6>
        <a:hlink>
          <a:srgbClr val="777777"/>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template-17</Template>
  <TotalTime>2523</TotalTime>
  <Words>3533</Words>
  <Application>Microsoft Office PowerPoint</Application>
  <PresentationFormat>On-screen Show (4:3)</PresentationFormat>
  <Paragraphs>544</Paragraphs>
  <Slides>50</Slides>
  <Notes>39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5</vt:i4>
      </vt:variant>
      <vt:variant>
        <vt:lpstr>Slide Titles</vt:lpstr>
      </vt:variant>
      <vt:variant>
        <vt:i4>50</vt:i4>
      </vt:variant>
    </vt:vector>
  </HeadingPairs>
  <TitlesOfParts>
    <vt:vector size="63" baseType="lpstr">
      <vt:lpstr>Arial</vt:lpstr>
      <vt:lpstr>Calibri</vt:lpstr>
      <vt:lpstr>Monotype Sorts</vt:lpstr>
      <vt:lpstr>Swis721 BT</vt:lpstr>
      <vt:lpstr>Symbol</vt:lpstr>
      <vt:lpstr>Times New Roman</vt:lpstr>
      <vt:lpstr>Wingdings</vt:lpstr>
      <vt:lpstr>template-17</vt:lpstr>
      <vt:lpstr>Photo Editor Photo</vt:lpstr>
      <vt:lpstr>Bitmap Image</vt:lpstr>
      <vt:lpstr>Chart</vt:lpstr>
      <vt:lpstr>Clip</vt:lpstr>
      <vt:lpstr>Document</vt:lpstr>
      <vt:lpstr>Lean Sigma Awareness</vt:lpstr>
      <vt:lpstr>TRAINING OBJECTIVES</vt:lpstr>
      <vt:lpstr>HISTORY OF LEAN</vt:lpstr>
      <vt:lpstr>WHAT IS LEAN?</vt:lpstr>
      <vt:lpstr>WHO USES LEAN?</vt:lpstr>
      <vt:lpstr> WHAT LEAN IS NOT?</vt:lpstr>
      <vt:lpstr>PowerPoint Presentation</vt:lpstr>
      <vt:lpstr>HISTORY OF 6 SIGMA</vt:lpstr>
      <vt:lpstr>HISTORY OF 6 SIGMA</vt:lpstr>
      <vt:lpstr>PowerPoint Presentation</vt:lpstr>
      <vt:lpstr>GOALS OF 6 SIGMA</vt:lpstr>
      <vt:lpstr>WHAT DO THE SIGMA VALUES REPRESENT ?</vt:lpstr>
      <vt:lpstr>IMPROVEMENT METHODS AIMED AT INCREASING PRODUCTIVITY</vt:lpstr>
      <vt:lpstr>PowerPoint Presentation</vt:lpstr>
      <vt:lpstr> WHY BOTHER WITH LEAN SIGMA ?</vt:lpstr>
      <vt:lpstr>LEAN SIGMA AWARENESS</vt:lpstr>
      <vt:lpstr>Lean Sigma Basics Overview </vt:lpstr>
      <vt:lpstr>PowerPoint Presentation</vt:lpstr>
      <vt:lpstr>PowerPoint Presentation</vt:lpstr>
      <vt:lpstr>And The Following Are Not Uncommon…</vt:lpstr>
      <vt:lpstr>PowerPoint Presentation</vt:lpstr>
      <vt:lpstr>One Best Way &amp; Quality Assurance</vt:lpstr>
      <vt:lpstr>The Lean Sigma Solution…</vt:lpstr>
      <vt:lpstr>PowerPoint Presentation</vt:lpstr>
      <vt:lpstr> Standardisation</vt:lpstr>
      <vt:lpstr> WASTE</vt:lpstr>
      <vt:lpstr> TIM WOOD – THE 7 FORMS OF PROCESS WASTE</vt:lpstr>
      <vt:lpstr>THE SEVEN WASTES…. TIMWOOD</vt:lpstr>
      <vt:lpstr> MIC ROWE – THE 7 FORMS OF SERVICE WASTE</vt:lpstr>
      <vt:lpstr> WASTE</vt:lpstr>
      <vt:lpstr>Metrics &amp; Visual Management  QCD</vt:lpstr>
      <vt:lpstr>What is Visual Management</vt:lpstr>
      <vt:lpstr>PowerPoint Presentation</vt:lpstr>
      <vt:lpstr>IS 99.9% QUALITY ACCEPTABLE ?</vt:lpstr>
      <vt:lpstr>Why use QCD boards?</vt:lpstr>
      <vt:lpstr>PowerPoint Presentation</vt:lpstr>
      <vt:lpstr>Exercise</vt:lpstr>
      <vt:lpstr>5S – Workplace Organisation</vt:lpstr>
      <vt:lpstr>WHAT IS 5S ?</vt:lpstr>
      <vt:lpstr>Capacity &amp; Demand Planning</vt:lpstr>
      <vt:lpstr>PowerPoint Presentation</vt:lpstr>
      <vt:lpstr>Making the time to understand</vt:lpstr>
      <vt:lpstr>A Fundamental of Planning</vt:lpstr>
      <vt:lpstr>DEMAND VS RESOURCE </vt:lpstr>
      <vt:lpstr>DEMAND VS RESOURCE </vt:lpstr>
      <vt:lpstr>Capacity Planning </vt:lpstr>
      <vt:lpstr>Key Points ... In Brief</vt:lpstr>
      <vt:lpstr>Benefits of Good Capacity Planning</vt:lpstr>
      <vt:lpstr> RACES</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Six Sigma</dc:title>
  <dc:creator>kampester</dc:creator>
  <cp:lastModifiedBy>Paul Swift</cp:lastModifiedBy>
  <cp:revision>99</cp:revision>
  <cp:lastPrinted>2012-07-03T16:40:40Z</cp:lastPrinted>
  <dcterms:created xsi:type="dcterms:W3CDTF">2010-04-09T05:40:56Z</dcterms:created>
  <dcterms:modified xsi:type="dcterms:W3CDTF">2020-12-21T13:48:00Z</dcterms:modified>
</cp:coreProperties>
</file>